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4" r:id="rId1"/>
  </p:sldMasterIdLst>
  <p:notesMasterIdLst>
    <p:notesMasterId r:id="rId7"/>
  </p:notesMasterIdLst>
  <p:sldIdLst>
    <p:sldId id="256" r:id="rId2"/>
    <p:sldId id="277" r:id="rId3"/>
    <p:sldId id="318" r:id="rId4"/>
    <p:sldId id="285" r:id="rId5"/>
    <p:sldId id="308" r:id="rId6"/>
  </p:sldIdLst>
  <p:sldSz cx="9144000" cy="5143500" type="screen16x9"/>
  <p:notesSz cx="6858000" cy="9144000"/>
  <p:embeddedFontLst>
    <p:embeddedFont>
      <p:font typeface="Lato" panose="020F0502020204030203" pitchFamily="34" charset="77"/>
      <p:regular r:id="rId8"/>
      <p:bold r:id="rId9"/>
      <p:italic r:id="rId10"/>
      <p:boldItalic r:id="rId11"/>
    </p:embeddedFont>
    <p:embeddedFont>
      <p:font typeface="Raleway" panose="020B0503030101060003" pitchFamily="34" charset="77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2"/>
    <p:restoredTop sz="94290"/>
  </p:normalViewPr>
  <p:slideViewPr>
    <p:cSldViewPr snapToGrid="0">
      <p:cViewPr varScale="1">
        <p:scale>
          <a:sx n="143" d="100"/>
          <a:sy n="143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8370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49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Defining climate and available range of climate information</a:t>
            </a:r>
          </a:p>
        </p:txBody>
      </p:sp>
    </p:spTree>
    <p:extLst>
      <p:ext uri="{BB962C8B-B14F-4D97-AF65-F5344CB8AC3E}">
        <p14:creationId xmlns:p14="http://schemas.microsoft.com/office/powerpoint/2010/main" val="394234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(a) Satellite-derived (MODIS instrument on Terra and Aqua satellites) land surface temperature anomaly during April 2016 in the Mainland Southeast Asia (MSA) region (base period: 2000–2016), where the dashed red box represents the region selected for our analysis. 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(b) Surface air temperature (SAT) climatology in MSA based on the entire CRU data set (1901–2014), which indicates that April is the warmest month in the region. 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(c) April SAT anomalies in the MSA region from the GISTEMP (green squares) and CRU data sets (yellow triangles) spanning from 1940 to present (base period: 1951–1980; ref. 34). MODIS-based land surface temperature anomalies for MSA (purple stars) are also plotted with the reference base period adjusted to equal the April average of the other two data sets 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(d) The December–January–February (DJF) anomaly of sea-surface temperatures (SST) in the Nino-3.4 region, Central Pacific Ocean, where SSTs are taken from the HadISST1.1 data set.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As an indicator of El Nino events, a dashed red line is plotted at 0.5 C. Shaded red bars connect El Nino events to hot Aprils in MSA.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5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28881-8648-49D0-916D-C1AEDA551F49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51203" name="Rectangle 13"/>
          <p:cNvSpPr txBox="1">
            <a:spLocks noGrp="1" noChangeArrowheads="1"/>
          </p:cNvSpPr>
          <p:nvPr/>
        </p:nvSpPr>
        <p:spPr bwMode="auto">
          <a:xfrm>
            <a:off x="3886309" y="8687547"/>
            <a:ext cx="2971691" cy="45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2EC5BF-CF4C-4BDB-B194-9C1C93D47FC8}" type="slidenum">
              <a:rPr lang="en-US" sz="1200">
                <a:latin typeface="Times New Roman" pitchFamily="18" charset="0"/>
              </a:rPr>
              <a:pPr algn="r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91" y="4342707"/>
            <a:ext cx="5486619" cy="29861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5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shutterstock_429987889_edited.jpg"/>
          <p:cNvPicPr preferRelativeResize="0"/>
          <p:nvPr/>
        </p:nvPicPr>
        <p:blipFill rotWithShape="1">
          <a:blip r:embed="rId2">
            <a:alphaModFix/>
          </a:blip>
          <a:srcRect t="21799" b="23591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226550" y="78500"/>
            <a:ext cx="9981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Confidential</a:t>
            </a:r>
            <a:endParaRPr sz="6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1296767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Customized for </a:t>
            </a:r>
            <a:r>
              <a:rPr lang="en-GB" sz="600" b="1">
                <a:latin typeface="Raleway"/>
                <a:ea typeface="Raleway"/>
                <a:cs typeface="Raleway"/>
                <a:sym typeface="Raleway"/>
              </a:rPr>
              <a:t>Lorem Ipsum LLC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2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Version 1.0</a:t>
            </a:r>
            <a:endParaRPr sz="6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6" name="Google Shape;3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4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4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11" name="Google Shape;111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1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1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6" name="Google Shape;116;p11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1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11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2" name="Google Shape;122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1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12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9" name="Google Shape;129;p12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2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2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13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6" name="Google Shape;136;p13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13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Google Shape;138;p13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41" name="Google Shape;141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14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14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7" name="Google Shape;147;p14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14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14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F826-3B7B-E64C-AE7B-B6FF0D94C4FB}" type="datetime1">
              <a:rPr lang="en-US" smtClean="0"/>
              <a:t>2/14/20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8th Meeting of the RIMES Council  1-2 July 2016, AIT Campus, Bangkok, Thailand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369A-8A29-4613-A1BF-90F954439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346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7" r:id="rId3"/>
    <p:sldLayoutId id="2147483658" r:id="rId4"/>
    <p:sldLayoutId id="2147483659" r:id="rId5"/>
    <p:sldLayoutId id="2147483660" r:id="rId6"/>
    <p:sldLayoutId id="2147483667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ctrTitle"/>
          </p:nvPr>
        </p:nvSpPr>
        <p:spPr>
          <a:xfrm>
            <a:off x="639803" y="1649988"/>
            <a:ext cx="7688100" cy="12276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3600" dirty="0">
                <a:solidFill>
                  <a:schemeClr val="bg2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Regional actions – </a:t>
            </a:r>
            <a:br>
              <a:rPr lang="en-GB" sz="3600" dirty="0">
                <a:solidFill>
                  <a:schemeClr val="bg2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chemeClr val="bg2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bringing it together to move forward  </a:t>
            </a:r>
            <a:endParaRPr sz="4000" dirty="0">
              <a:solidFill>
                <a:schemeClr val="bg2"/>
              </a:solidFill>
              <a:latin typeface="Helvetica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Google Shape;177;p18"/>
          <p:cNvSpPr txBox="1">
            <a:spLocks noGrp="1"/>
          </p:cNvSpPr>
          <p:nvPr>
            <p:ph type="subTitle" idx="1"/>
          </p:nvPr>
        </p:nvSpPr>
        <p:spPr>
          <a:xfrm>
            <a:off x="729450" y="3057446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accent6">
                    <a:lumMod val="10000"/>
                  </a:schemeClr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G Srinivasan</a:t>
            </a:r>
            <a:endParaRPr sz="1200" dirty="0">
              <a:solidFill>
                <a:schemeClr val="accent6">
                  <a:lumMod val="10000"/>
                </a:schemeClr>
              </a:solidFill>
              <a:latin typeface="Helvetica Light" panose="020B0403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accent6">
                    <a:lumMod val="10000"/>
                  </a:schemeClr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Regional Integrated Multi-hazard Early-warning System (RIMES) for Asia and Africa</a:t>
            </a:r>
            <a:endParaRPr sz="1200" dirty="0">
              <a:solidFill>
                <a:schemeClr val="accent6">
                  <a:lumMod val="10000"/>
                </a:schemeClr>
              </a:solidFill>
              <a:latin typeface="Helvetica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9450" y="3778421"/>
            <a:ext cx="8154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South Asia Heat Health Summit </a:t>
            </a:r>
          </a:p>
          <a:p>
            <a:r>
              <a:rPr lang="en-US" sz="1600" dirty="0">
                <a:latin typeface="Helvetica Light" panose="020B0403020202020204" pitchFamily="34" charset="0"/>
              </a:rPr>
              <a:t>suffixed to the International Conference on Climate Services (ICCS-6), 11-13 Feb Pune, India</a:t>
            </a:r>
          </a:p>
          <a:p>
            <a:r>
              <a:rPr lang="en-US" sz="1200" dirty="0">
                <a:latin typeface="Helvetica Light" panose="020B0403020202020204" pitchFamily="34" charset="0"/>
              </a:rPr>
              <a:t>14 February 2020, The </a:t>
            </a:r>
            <a:r>
              <a:rPr lang="en-US" sz="1200" dirty="0" err="1">
                <a:latin typeface="Helvetica Light" panose="020B0403020202020204" pitchFamily="34" charset="0"/>
              </a:rPr>
              <a:t>Meghdoot</a:t>
            </a:r>
            <a:r>
              <a:rPr lang="en-US" sz="1200" dirty="0">
                <a:latin typeface="Helvetica Light" panose="020B0403020202020204" pitchFamily="34" charset="0"/>
              </a:rPr>
              <a:t> Complex Room, IITM, Pune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4F407-0D62-6044-A1AD-EF93C67E9A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0114" y="152450"/>
            <a:ext cx="1125000" cy="117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883D45-0608-634F-AB96-C663B35FC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853" y="681318"/>
            <a:ext cx="3120312" cy="637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7"/>
          <p:cNvSpPr>
            <a:spLocks noChangeArrowheads="1"/>
          </p:cNvSpPr>
          <p:nvPr/>
        </p:nvSpPr>
        <p:spPr bwMode="auto">
          <a:xfrm>
            <a:off x="1714500" y="1714500"/>
            <a:ext cx="6057900" cy="7429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45000">
                <a:srgbClr val="FFFF00"/>
              </a:gs>
              <a:gs pos="70000">
                <a:srgbClr val="FF0300"/>
              </a:gs>
              <a:gs pos="100000">
                <a:srgbClr val="4D0808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58370" name="Line 4"/>
          <p:cNvSpPr>
            <a:spLocks noChangeShapeType="1"/>
          </p:cNvSpPr>
          <p:nvPr/>
        </p:nvSpPr>
        <p:spPr bwMode="auto">
          <a:xfrm flipV="1">
            <a:off x="1778088" y="2514599"/>
            <a:ext cx="5708562" cy="17503"/>
          </a:xfrm>
          <a:prstGeom prst="line">
            <a:avLst/>
          </a:prstGeom>
          <a:noFill/>
          <a:ln w="73025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8371" name="Line 5"/>
          <p:cNvSpPr>
            <a:spLocks noChangeShapeType="1"/>
          </p:cNvSpPr>
          <p:nvPr/>
        </p:nvSpPr>
        <p:spPr bwMode="auto">
          <a:xfrm flipH="1">
            <a:off x="1800225" y="2514599"/>
            <a:ext cx="0" cy="539602"/>
          </a:xfrm>
          <a:prstGeom prst="line">
            <a:avLst/>
          </a:prstGeom>
          <a:noFill/>
          <a:ln w="31750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8373" name="Text Box 7"/>
          <p:cNvSpPr txBox="1">
            <a:spLocks noChangeArrowheads="1"/>
          </p:cNvSpPr>
          <p:nvPr/>
        </p:nvSpPr>
        <p:spPr bwMode="auto">
          <a:xfrm>
            <a:off x="1152227" y="3058288"/>
            <a:ext cx="129599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chemeClr val="accent5"/>
                </a:solidFill>
                <a:cs typeface="Arial" charset="0"/>
              </a:rPr>
              <a:t>Weather scale</a:t>
            </a:r>
          </a:p>
          <a:p>
            <a:pPr algn="ctr" eaLnBrk="1" hangingPunct="1"/>
            <a:r>
              <a:rPr lang="en-US" sz="1000" i="1" dirty="0">
                <a:solidFill>
                  <a:schemeClr val="accent5"/>
                </a:solidFill>
                <a:cs typeface="Arial" charset="0"/>
              </a:rPr>
              <a:t>~ 3 – 10 days</a:t>
            </a:r>
          </a:p>
        </p:txBody>
      </p:sp>
      <p:sp>
        <p:nvSpPr>
          <p:cNvPr id="58377" name="Line 11"/>
          <p:cNvSpPr>
            <a:spLocks noChangeShapeType="1"/>
          </p:cNvSpPr>
          <p:nvPr/>
        </p:nvSpPr>
        <p:spPr bwMode="auto">
          <a:xfrm>
            <a:off x="3657600" y="2514599"/>
            <a:ext cx="0" cy="539601"/>
          </a:xfrm>
          <a:prstGeom prst="line">
            <a:avLst/>
          </a:prstGeom>
          <a:noFill/>
          <a:ln w="31750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8378" name="Line 12"/>
          <p:cNvSpPr>
            <a:spLocks noChangeShapeType="1"/>
          </p:cNvSpPr>
          <p:nvPr/>
        </p:nvSpPr>
        <p:spPr bwMode="auto">
          <a:xfrm>
            <a:off x="4629150" y="2514600"/>
            <a:ext cx="0" cy="285750"/>
          </a:xfrm>
          <a:prstGeom prst="line">
            <a:avLst/>
          </a:prstGeom>
          <a:noFill/>
          <a:ln w="31750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8379" name="Line 13"/>
          <p:cNvSpPr>
            <a:spLocks noChangeShapeType="1"/>
          </p:cNvSpPr>
          <p:nvPr/>
        </p:nvSpPr>
        <p:spPr bwMode="auto">
          <a:xfrm>
            <a:off x="5715000" y="2514600"/>
            <a:ext cx="0" cy="171450"/>
          </a:xfrm>
          <a:prstGeom prst="line">
            <a:avLst/>
          </a:prstGeom>
          <a:noFill/>
          <a:ln w="317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8380" name="Line 14"/>
          <p:cNvSpPr>
            <a:spLocks noChangeShapeType="1"/>
          </p:cNvSpPr>
          <p:nvPr/>
        </p:nvSpPr>
        <p:spPr bwMode="auto">
          <a:xfrm>
            <a:off x="7027069" y="2486025"/>
            <a:ext cx="0" cy="400050"/>
          </a:xfrm>
          <a:prstGeom prst="line">
            <a:avLst/>
          </a:prstGeom>
          <a:noFill/>
          <a:ln w="317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8381" name="Text Box 15"/>
          <p:cNvSpPr txBox="1">
            <a:spLocks noChangeArrowheads="1"/>
          </p:cNvSpPr>
          <p:nvPr/>
        </p:nvSpPr>
        <p:spPr bwMode="auto">
          <a:xfrm>
            <a:off x="5348806" y="1342379"/>
            <a:ext cx="29146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i="1" dirty="0">
                <a:solidFill>
                  <a:schemeClr val="accent5"/>
                </a:solidFill>
                <a:latin typeface="Arial Black" charset="0"/>
                <a:cs typeface="Arial Black" charset="0"/>
              </a:rPr>
              <a:t>Impacts/Risks/Adaptation</a:t>
            </a:r>
            <a:r>
              <a:rPr lang="en-US" sz="1350" dirty="0">
                <a:solidFill>
                  <a:schemeClr val="accent5"/>
                </a:solidFill>
                <a:latin typeface="Arial Black" charset="0"/>
                <a:cs typeface="Arial Black" charset="0"/>
              </a:rPr>
              <a:t> </a:t>
            </a:r>
          </a:p>
        </p:txBody>
      </p:sp>
      <p:sp>
        <p:nvSpPr>
          <p:cNvPr id="58382" name="Line 16"/>
          <p:cNvSpPr>
            <a:spLocks noChangeShapeType="1"/>
          </p:cNvSpPr>
          <p:nvPr/>
        </p:nvSpPr>
        <p:spPr bwMode="auto">
          <a:xfrm>
            <a:off x="3657600" y="2343150"/>
            <a:ext cx="3543300" cy="0"/>
          </a:xfrm>
          <a:prstGeom prst="line">
            <a:avLst/>
          </a:prstGeom>
          <a:noFill/>
          <a:ln w="76200">
            <a:solidFill>
              <a:schemeClr val="accent5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8383" name="Line 18"/>
          <p:cNvSpPr>
            <a:spLocks noChangeShapeType="1"/>
          </p:cNvSpPr>
          <p:nvPr/>
        </p:nvSpPr>
        <p:spPr bwMode="auto">
          <a:xfrm>
            <a:off x="7486650" y="2514600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8384" name="Text Box 20"/>
          <p:cNvSpPr txBox="1">
            <a:spLocks noChangeArrowheads="1"/>
          </p:cNvSpPr>
          <p:nvPr/>
        </p:nvSpPr>
        <p:spPr bwMode="auto">
          <a:xfrm>
            <a:off x="1828800" y="1828800"/>
            <a:ext cx="26860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50" i="1" dirty="0">
                <a:solidFill>
                  <a:schemeClr val="accent5"/>
                </a:solidFill>
                <a:latin typeface="Arial Black" charset="0"/>
                <a:cs typeface="Arial Black" charset="0"/>
              </a:rPr>
              <a:t>Current Climate Variability</a:t>
            </a:r>
          </a:p>
        </p:txBody>
      </p:sp>
      <p:sp>
        <p:nvSpPr>
          <p:cNvPr id="58385" name="Text Box 21"/>
          <p:cNvSpPr txBox="1">
            <a:spLocks noChangeArrowheads="1"/>
          </p:cNvSpPr>
          <p:nvPr/>
        </p:nvSpPr>
        <p:spPr bwMode="auto">
          <a:xfrm>
            <a:off x="5086350" y="1828801"/>
            <a:ext cx="25146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50" i="1" dirty="0">
                <a:solidFill>
                  <a:schemeClr val="accent5"/>
                </a:solidFill>
                <a:latin typeface="Arial Black" charset="0"/>
                <a:cs typeface="Arial Black" charset="0"/>
              </a:rPr>
              <a:t>Future </a:t>
            </a:r>
            <a:r>
              <a:rPr lang="en-US" sz="1350" i="1" dirty="0">
                <a:solidFill>
                  <a:schemeClr val="tx1">
                    <a:lumMod val="20000"/>
                    <a:lumOff val="80000"/>
                  </a:schemeClr>
                </a:solidFill>
                <a:latin typeface="Arial Black" charset="0"/>
                <a:cs typeface="Arial Black" charset="0"/>
              </a:rPr>
              <a:t>Climate Change</a:t>
            </a:r>
          </a:p>
        </p:txBody>
      </p:sp>
      <p:sp>
        <p:nvSpPr>
          <p:cNvPr id="58386" name="Text Box 22"/>
          <p:cNvSpPr txBox="1">
            <a:spLocks noChangeArrowheads="1"/>
          </p:cNvSpPr>
          <p:nvPr/>
        </p:nvSpPr>
        <p:spPr bwMode="auto">
          <a:xfrm>
            <a:off x="2143125" y="246948"/>
            <a:ext cx="58864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350" b="1" i="1" dirty="0">
                <a:solidFill>
                  <a:schemeClr val="accent5"/>
                </a:solidFill>
                <a:latin typeface="Arial Black" charset="0"/>
                <a:cs typeface="Arial Black" charset="0"/>
              </a:rPr>
              <a:t>Provide Climate information and Services on a </a:t>
            </a:r>
          </a:p>
          <a:p>
            <a:pPr algn="ctr" eaLnBrk="1" hangingPunct="1"/>
            <a:r>
              <a:rPr lang="en-US" sz="1350" b="1" i="1" u="sng" dirty="0">
                <a:solidFill>
                  <a:schemeClr val="accent5"/>
                </a:solidFill>
                <a:latin typeface="Arial Black" charset="0"/>
                <a:cs typeface="Arial Black" charset="0"/>
              </a:rPr>
              <a:t>continuum of time-scales</a:t>
            </a:r>
            <a:r>
              <a:rPr lang="en-US" sz="1350" b="1" i="1" dirty="0">
                <a:solidFill>
                  <a:schemeClr val="accent5"/>
                </a:solidFill>
                <a:latin typeface="Arial Black" charset="0"/>
                <a:cs typeface="Arial Black" charset="0"/>
              </a:rPr>
              <a:t> to Manage Disaster Risks </a:t>
            </a:r>
          </a:p>
        </p:txBody>
      </p:sp>
      <p:sp>
        <p:nvSpPr>
          <p:cNvPr id="58387" name="Line 27"/>
          <p:cNvSpPr>
            <a:spLocks noChangeShapeType="1"/>
          </p:cNvSpPr>
          <p:nvPr/>
        </p:nvSpPr>
        <p:spPr bwMode="auto">
          <a:xfrm>
            <a:off x="2743200" y="971550"/>
            <a:ext cx="0" cy="70842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8388" name="Line 28"/>
          <p:cNvSpPr>
            <a:spLocks noChangeShapeType="1"/>
          </p:cNvSpPr>
          <p:nvPr/>
        </p:nvSpPr>
        <p:spPr bwMode="auto">
          <a:xfrm>
            <a:off x="3600451" y="971550"/>
            <a:ext cx="5953" cy="70842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5200651" y="971550"/>
            <a:ext cx="5953" cy="70842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400551" y="971550"/>
            <a:ext cx="5953" cy="70842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000751" y="971550"/>
            <a:ext cx="5953" cy="70842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42E232-1FA9-844C-9CA1-5E7D414CF833}"/>
              </a:ext>
            </a:extLst>
          </p:cNvPr>
          <p:cNvSpPr/>
          <p:nvPr/>
        </p:nvSpPr>
        <p:spPr>
          <a:xfrm>
            <a:off x="548240" y="1715686"/>
            <a:ext cx="1166259" cy="742950"/>
          </a:xfrm>
          <a:prstGeom prst="rect">
            <a:avLst/>
          </a:prstGeom>
          <a:gradFill>
            <a:gsLst>
              <a:gs pos="100000">
                <a:schemeClr val="accent5"/>
              </a:gs>
              <a:gs pos="5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ine 5">
            <a:extLst>
              <a:ext uri="{FF2B5EF4-FFF2-40B4-BE49-F238E27FC236}">
                <a16:creationId xmlns:a16="http://schemas.microsoft.com/office/drawing/2014/main" id="{2823C379-6BBA-694F-92D8-5930448BB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2878" y="2524568"/>
            <a:ext cx="0" cy="171450"/>
          </a:xfrm>
          <a:prstGeom prst="line">
            <a:avLst/>
          </a:prstGeom>
          <a:noFill/>
          <a:ln w="31750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E81E0FC1-F68F-854D-9D3D-D6252852B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980" y="2637371"/>
            <a:ext cx="13913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Sub-seasonal</a:t>
            </a:r>
          </a:p>
          <a:p>
            <a:pPr algn="ctr" eaLnBrk="1" hangingPunct="1"/>
            <a:r>
              <a:rPr lang="en-US" sz="1000" i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~ 2 weeks to a month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094AC178-AA36-C24C-A36B-B6F742735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524" y="3018524"/>
            <a:ext cx="129599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chemeClr val="accent5"/>
                </a:solidFill>
                <a:cs typeface="Arial" charset="0"/>
              </a:rPr>
              <a:t>Seasonal</a:t>
            </a:r>
          </a:p>
          <a:p>
            <a:pPr algn="ctr" eaLnBrk="1" hangingPunct="1"/>
            <a:r>
              <a:rPr lang="en-US" sz="1000" i="1" dirty="0">
                <a:solidFill>
                  <a:schemeClr val="accent5"/>
                </a:solidFill>
                <a:cs typeface="Arial" charset="0"/>
              </a:rPr>
              <a:t>~ months - season</a:t>
            </a: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C377AB6C-3842-6644-A131-169EE7BC4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151" y="2748873"/>
            <a:ext cx="129599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chemeClr val="accent5"/>
                </a:solidFill>
                <a:cs typeface="Arial" charset="0"/>
              </a:rPr>
              <a:t>Interannual </a:t>
            </a:r>
          </a:p>
          <a:p>
            <a:pPr algn="ctr" eaLnBrk="1" hangingPunct="1"/>
            <a:r>
              <a:rPr lang="en-US" sz="1000" i="1" dirty="0">
                <a:solidFill>
                  <a:schemeClr val="accent5"/>
                </a:solidFill>
                <a:cs typeface="Arial" charset="0"/>
              </a:rPr>
              <a:t>~ year to year 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CBC1B2FA-F5D2-104D-BB6A-647ECD740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165" y="2656052"/>
            <a:ext cx="129599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Decadal</a:t>
            </a:r>
          </a:p>
          <a:p>
            <a:pPr algn="ctr" eaLnBrk="1" hangingPunct="1"/>
            <a:r>
              <a:rPr lang="en-US" sz="1000" i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~ 10 years</a:t>
            </a: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6B800698-603A-B541-B5E4-5AE6EC002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791" y="2894131"/>
            <a:ext cx="23023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chemeClr val="accent5"/>
                </a:solidFill>
                <a:cs typeface="Arial" charset="0"/>
              </a:rPr>
              <a:t>Climate Change Scenarios </a:t>
            </a:r>
          </a:p>
          <a:p>
            <a:pPr algn="ctr" eaLnBrk="1" hangingPunct="1"/>
            <a:r>
              <a:rPr lang="en-US" sz="1000" i="1" dirty="0">
                <a:solidFill>
                  <a:schemeClr val="accent5"/>
                </a:solidFill>
                <a:cs typeface="Arial" charset="0"/>
              </a:rPr>
              <a:t>~ several decades – centuries </a:t>
            </a: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7768E5FA-AB35-DD4B-ACDC-1C472F01D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48" y="2493999"/>
            <a:ext cx="12959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chemeClr val="accent5"/>
                </a:solidFill>
                <a:cs typeface="Arial" charset="0"/>
              </a:rPr>
              <a:t>Observed climate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06385C-3B1E-8D48-87A4-27AB0D17972A}"/>
              </a:ext>
            </a:extLst>
          </p:cNvPr>
          <p:cNvSpPr txBox="1"/>
          <p:nvPr/>
        </p:nvSpPr>
        <p:spPr>
          <a:xfrm>
            <a:off x="64416" y="59698"/>
            <a:ext cx="2115563" cy="101566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Available Climate information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AF808D-8420-C041-80C9-A0364EF824AA}"/>
              </a:ext>
            </a:extLst>
          </p:cNvPr>
          <p:cNvSpPr/>
          <p:nvPr/>
        </p:nvSpPr>
        <p:spPr>
          <a:xfrm>
            <a:off x="1714499" y="1252253"/>
            <a:ext cx="1118348" cy="31494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936DEBF-3A56-9B46-A153-AFB431990E85}"/>
              </a:ext>
            </a:extLst>
          </p:cNvPr>
          <p:cNvSpPr/>
          <p:nvPr/>
        </p:nvSpPr>
        <p:spPr>
          <a:xfrm>
            <a:off x="2925212" y="1252253"/>
            <a:ext cx="4847188" cy="261412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81855-4F53-F647-A624-A421318900A3}"/>
              </a:ext>
            </a:extLst>
          </p:cNvPr>
          <p:cNvSpPr txBox="1"/>
          <p:nvPr/>
        </p:nvSpPr>
        <p:spPr>
          <a:xfrm>
            <a:off x="1657350" y="4580964"/>
            <a:ext cx="1175497" cy="2308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Weather Services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77CF41-28EB-9C45-A2D9-3142529F8238}"/>
              </a:ext>
            </a:extLst>
          </p:cNvPr>
          <p:cNvSpPr txBox="1"/>
          <p:nvPr/>
        </p:nvSpPr>
        <p:spPr>
          <a:xfrm>
            <a:off x="653303" y="3907640"/>
            <a:ext cx="7119097" cy="2308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Climate Services </a:t>
            </a:r>
          </a:p>
        </p:txBody>
      </p:sp>
    </p:spTree>
    <p:extLst>
      <p:ext uri="{BB962C8B-B14F-4D97-AF65-F5344CB8AC3E}">
        <p14:creationId xmlns:p14="http://schemas.microsoft.com/office/powerpoint/2010/main" val="188984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FA164B74-8758-4144-9A9F-81E74A84A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493" y="642938"/>
            <a:ext cx="3176588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CF250EB-7157-4348-97A4-63D5DEF59879}"/>
              </a:ext>
            </a:extLst>
          </p:cNvPr>
          <p:cNvSpPr txBox="1">
            <a:spLocks/>
          </p:cNvSpPr>
          <p:nvPr/>
        </p:nvSpPr>
        <p:spPr>
          <a:xfrm>
            <a:off x="1301059" y="1028700"/>
            <a:ext cx="2908778" cy="3086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1200" dirty="0"/>
              <a:t>Robust relationship between ENSO and temperatures wherein virtually all April extremes occur during El Nino</a:t>
            </a:r>
          </a:p>
          <a:p>
            <a:pPr algn="just"/>
            <a:r>
              <a:rPr lang="en-US" sz="1200" dirty="0"/>
              <a:t>years.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dirty="0"/>
              <a:t>Long-term warming and the 2015–16</a:t>
            </a:r>
          </a:p>
          <a:p>
            <a:pPr algn="just"/>
            <a:r>
              <a:rPr lang="en-US" sz="1200" dirty="0"/>
              <a:t>El Nino lead to the extreme April 2016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dirty="0"/>
              <a:t>results indicate that global warming increases the likelihood of record-breaking April extremes</a:t>
            </a:r>
          </a:p>
          <a:p>
            <a:pPr algn="just"/>
            <a:endParaRPr lang="en-US" sz="1200" dirty="0"/>
          </a:p>
          <a:p>
            <a:pPr algn="just"/>
            <a:endParaRPr lang="en-US" sz="1200" dirty="0"/>
          </a:p>
          <a:p>
            <a:pPr algn="just"/>
            <a:endParaRPr lang="en-US" sz="1200" dirty="0"/>
          </a:p>
          <a:p>
            <a:r>
              <a:rPr lang="en-US" sz="825" i="1" dirty="0"/>
              <a:t>Source: </a:t>
            </a:r>
            <a:r>
              <a:rPr lang="en-US" sz="825" i="1" dirty="0" err="1"/>
              <a:t>Thirumalai</a:t>
            </a:r>
            <a:r>
              <a:rPr lang="en-US" sz="825" i="1" dirty="0"/>
              <a:t>, K. et al. (2017) Extreme temperatures in Southeast Asia caused by El Nino and worsened by global warming. Nat. </a:t>
            </a:r>
            <a:r>
              <a:rPr lang="en-US" sz="825" i="1" dirty="0" err="1"/>
              <a:t>Commun</a:t>
            </a:r>
            <a:r>
              <a:rPr lang="en-US" sz="825" i="1" dirty="0"/>
              <a:t>. 8, 15531.</a:t>
            </a:r>
          </a:p>
          <a:p>
            <a:pPr algn="just"/>
            <a:r>
              <a:rPr lang="en-US" sz="1200" dirty="0"/>
              <a:t> </a:t>
            </a:r>
          </a:p>
          <a:p>
            <a:pPr algn="just"/>
            <a:endParaRPr lang="en-US" sz="1200" dirty="0"/>
          </a:p>
          <a:p>
            <a:pPr algn="just"/>
            <a:endParaRPr lang="en-US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B28E86-1152-E04D-BF2F-ECAA733D70B2}"/>
              </a:ext>
            </a:extLst>
          </p:cNvPr>
          <p:cNvSpPr txBox="1"/>
          <p:nvPr/>
        </p:nvSpPr>
        <p:spPr>
          <a:xfrm>
            <a:off x="1301060" y="117088"/>
            <a:ext cx="64992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Surface temperatures over Mainland Southeast Asia</a:t>
            </a:r>
          </a:p>
        </p:txBody>
      </p:sp>
    </p:spTree>
    <p:extLst>
      <p:ext uri="{BB962C8B-B14F-4D97-AF65-F5344CB8AC3E}">
        <p14:creationId xmlns:p14="http://schemas.microsoft.com/office/powerpoint/2010/main" val="163570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FEC1-7766-48B1-A87B-482969F9F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6354417" cy="83645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    Key points 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07952-992A-429F-96A8-8FB014E2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36451"/>
            <a:ext cx="6354416" cy="430704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Range of climate products, and capacities to generate more </a:t>
            </a: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Regional and National Climate Forums in-place</a:t>
            </a: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Create, enhance and sustain operational systems for Heat health Advisories, Warnings and Alerts</a:t>
            </a:r>
            <a:endParaRPr lang="en-US" sz="1600" b="1" dirty="0">
              <a:solidFill>
                <a:schemeClr val="bg2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Ingest research and innovations</a:t>
            </a: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Supported by ongoing initiatives in the region </a:t>
            </a: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A regional network of interest groups     (GHHIN - SA)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2085A-0879-46BA-9BA2-5D6B530932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EAAD73-31AE-5E41-8D75-C9D0C22BE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94" r="38750"/>
          <a:stretch/>
        </p:blipFill>
        <p:spPr>
          <a:xfrm>
            <a:off x="6354416" y="0"/>
            <a:ext cx="27895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h01253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3604" y="1890243"/>
            <a:ext cx="2056793" cy="136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057500" y="3429406"/>
            <a:ext cx="1542898" cy="34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3" tIns="34287" rIns="68573" bIns="34287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 dirty="0">
              <a:latin typeface="Times New Roman" pitchFamily="18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829102" y="3429406"/>
            <a:ext cx="1771295" cy="69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3" tIns="34287" rIns="68573" bIns="34287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bg2"/>
                </a:solidFill>
              </a:rPr>
              <a:t>…thank you</a:t>
            </a:r>
          </a:p>
          <a:p>
            <a:pPr algn="r">
              <a:spcBef>
                <a:spcPct val="50000"/>
              </a:spcBef>
              <a:defRPr/>
            </a:pPr>
            <a:r>
              <a:rPr lang="en-US" sz="1500" dirty="0" err="1">
                <a:solidFill>
                  <a:schemeClr val="bg2"/>
                </a:solidFill>
              </a:rPr>
              <a:t>srini@rimes.int</a:t>
            </a:r>
            <a:endParaRPr lang="en-US" sz="1500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7EC1E-57D4-7440-958D-82C0E50864A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482074" y="3400082"/>
            <a:ext cx="694053" cy="721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829982"/>
      </p:ext>
    </p:extLst>
  </p:cSld>
  <p:clrMapOvr>
    <a:masterClrMapping/>
  </p:clrMapOvr>
  <p:transition spd="med" advClick="0"/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4801</TotalTime>
  <Words>508</Words>
  <Application>Microsoft Macintosh PowerPoint</Application>
  <PresentationFormat>On-screen Show (16:9)</PresentationFormat>
  <Paragraphs>58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Helvetica Light</vt:lpstr>
      <vt:lpstr>Arial Black</vt:lpstr>
      <vt:lpstr>Arial</vt:lpstr>
      <vt:lpstr>Wingdings</vt:lpstr>
      <vt:lpstr>ＭＳ Ｐゴシック</vt:lpstr>
      <vt:lpstr>Helvetica</vt:lpstr>
      <vt:lpstr>Lato</vt:lpstr>
      <vt:lpstr>Raleway</vt:lpstr>
      <vt:lpstr>Arvo</vt:lpstr>
      <vt:lpstr>Times New Roman</vt:lpstr>
      <vt:lpstr>Streamline</vt:lpstr>
      <vt:lpstr>Regional actions –  bringing it together to move forward  </vt:lpstr>
      <vt:lpstr>PowerPoint Presentation</vt:lpstr>
      <vt:lpstr>PowerPoint Presentation</vt:lpstr>
      <vt:lpstr>     Key points   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AgroMet Services</dc:title>
  <dc:subject/>
  <dc:creator>srini</dc:creator>
  <cp:keywords/>
  <dc:description/>
  <cp:lastModifiedBy>G Srinivasan</cp:lastModifiedBy>
  <cp:revision>101</cp:revision>
  <cp:lastPrinted>2019-07-14T14:57:41Z</cp:lastPrinted>
  <dcterms:modified xsi:type="dcterms:W3CDTF">2020-02-14T01:01:31Z</dcterms:modified>
  <cp:category/>
</cp:coreProperties>
</file>