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331" r:id="rId3"/>
    <p:sldId id="373" r:id="rId4"/>
    <p:sldId id="344" r:id="rId5"/>
    <p:sldId id="366" r:id="rId6"/>
    <p:sldId id="368" r:id="rId7"/>
    <p:sldId id="367" r:id="rId8"/>
    <p:sldId id="375" r:id="rId9"/>
    <p:sldId id="342" r:id="rId10"/>
    <p:sldId id="338" r:id="rId11"/>
    <p:sldId id="348" r:id="rId12"/>
    <p:sldId id="271" r:id="rId13"/>
    <p:sldId id="278" r:id="rId14"/>
    <p:sldId id="279" r:id="rId15"/>
    <p:sldId id="3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66FFFF"/>
    <a:srgbClr val="66FFCC"/>
    <a:srgbClr val="FF0066"/>
    <a:srgbClr val="461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3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MC\MAX_MIN_Jan2020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MB_HEAT\n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Maximum Temperature Anomaly January 19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206814745896319E-2"/>
          <c:y val="2.9343481948003194E-2"/>
          <c:w val="0.90837908067162254"/>
          <c:h val="0.69428158769950088"/>
        </c:manualLayout>
      </c:layout>
      <c:scatterChart>
        <c:scatterStyle val="lineMarker"/>
        <c:varyColors val="0"/>
        <c:ser>
          <c:idx val="0"/>
          <c:order val="0"/>
          <c:tx>
            <c:strRef>
              <c:f>'20'!$W$2</c:f>
              <c:strCache>
                <c:ptCount val="1"/>
                <c:pt idx="0">
                  <c:v>Anuradhapura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'20'!$X$1:$AP$1</c:f>
              <c:strCache>
                <c:ptCount val="19"/>
                <c:pt idx="0">
                  <c:v>Max_1</c:v>
                </c:pt>
                <c:pt idx="1">
                  <c:v>Max_2</c:v>
                </c:pt>
                <c:pt idx="2">
                  <c:v>Max_3</c:v>
                </c:pt>
                <c:pt idx="3">
                  <c:v>Max_4</c:v>
                </c:pt>
                <c:pt idx="4">
                  <c:v>Max_5</c:v>
                </c:pt>
                <c:pt idx="5">
                  <c:v>Max_6</c:v>
                </c:pt>
                <c:pt idx="6">
                  <c:v>Max_7</c:v>
                </c:pt>
                <c:pt idx="7">
                  <c:v>Max_8</c:v>
                </c:pt>
                <c:pt idx="8">
                  <c:v>Max_9</c:v>
                </c:pt>
                <c:pt idx="9">
                  <c:v>Max_10</c:v>
                </c:pt>
                <c:pt idx="10">
                  <c:v>Max_11</c:v>
                </c:pt>
                <c:pt idx="11">
                  <c:v>Max_12</c:v>
                </c:pt>
                <c:pt idx="12">
                  <c:v>Max_13</c:v>
                </c:pt>
                <c:pt idx="13">
                  <c:v>Max_14</c:v>
                </c:pt>
                <c:pt idx="14">
                  <c:v>Max_15</c:v>
                </c:pt>
                <c:pt idx="15">
                  <c:v>Max_16</c:v>
                </c:pt>
                <c:pt idx="16">
                  <c:v>Max_17</c:v>
                </c:pt>
                <c:pt idx="17">
                  <c:v>Max_18</c:v>
                </c:pt>
                <c:pt idx="18">
                  <c:v>Max_19</c:v>
                </c:pt>
              </c:strCache>
            </c:strRef>
          </c:xVal>
          <c:yVal>
            <c:numRef>
              <c:f>'20'!$X$2:$AP$2</c:f>
              <c:numCache>
                <c:formatCode>0.0</c:formatCode>
                <c:ptCount val="19"/>
                <c:pt idx="0">
                  <c:v>1.2999999999999972</c:v>
                </c:pt>
                <c:pt idx="1">
                  <c:v>1.2999999999999972</c:v>
                </c:pt>
                <c:pt idx="2">
                  <c:v>0.5</c:v>
                </c:pt>
                <c:pt idx="3">
                  <c:v>2.0999999999999979</c:v>
                </c:pt>
                <c:pt idx="4">
                  <c:v>2.6999999999999957</c:v>
                </c:pt>
                <c:pt idx="5">
                  <c:v>1.8999999999999986</c:v>
                </c:pt>
                <c:pt idx="6">
                  <c:v>1.6999999999999993</c:v>
                </c:pt>
                <c:pt idx="7">
                  <c:v>0.79999999999999716</c:v>
                </c:pt>
                <c:pt idx="8">
                  <c:v>0.79999999999999716</c:v>
                </c:pt>
                <c:pt idx="9">
                  <c:v>1.8999999999999986</c:v>
                </c:pt>
                <c:pt idx="10">
                  <c:v>1</c:v>
                </c:pt>
                <c:pt idx="11">
                  <c:v>0.89999999999999858</c:v>
                </c:pt>
                <c:pt idx="12">
                  <c:v>0.39999999999999858</c:v>
                </c:pt>
                <c:pt idx="13">
                  <c:v>9.9999999999997868E-2</c:v>
                </c:pt>
                <c:pt idx="14">
                  <c:v>0.39999999999999858</c:v>
                </c:pt>
                <c:pt idx="15">
                  <c:v>0.89999999999999858</c:v>
                </c:pt>
                <c:pt idx="16">
                  <c:v>2</c:v>
                </c:pt>
                <c:pt idx="17">
                  <c:v>-1</c:v>
                </c:pt>
                <c:pt idx="18">
                  <c:v>1.6999999999999993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'20'!$W$3</c:f>
              <c:strCache>
                <c:ptCount val="1"/>
                <c:pt idx="0">
                  <c:v>Badulla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'20'!$X$1:$AP$1</c:f>
              <c:strCache>
                <c:ptCount val="19"/>
                <c:pt idx="0">
                  <c:v>Max_1</c:v>
                </c:pt>
                <c:pt idx="1">
                  <c:v>Max_2</c:v>
                </c:pt>
                <c:pt idx="2">
                  <c:v>Max_3</c:v>
                </c:pt>
                <c:pt idx="3">
                  <c:v>Max_4</c:v>
                </c:pt>
                <c:pt idx="4">
                  <c:v>Max_5</c:v>
                </c:pt>
                <c:pt idx="5">
                  <c:v>Max_6</c:v>
                </c:pt>
                <c:pt idx="6">
                  <c:v>Max_7</c:v>
                </c:pt>
                <c:pt idx="7">
                  <c:v>Max_8</c:v>
                </c:pt>
                <c:pt idx="8">
                  <c:v>Max_9</c:v>
                </c:pt>
                <c:pt idx="9">
                  <c:v>Max_10</c:v>
                </c:pt>
                <c:pt idx="10">
                  <c:v>Max_11</c:v>
                </c:pt>
                <c:pt idx="11">
                  <c:v>Max_12</c:v>
                </c:pt>
                <c:pt idx="12">
                  <c:v>Max_13</c:v>
                </c:pt>
                <c:pt idx="13">
                  <c:v>Max_14</c:v>
                </c:pt>
                <c:pt idx="14">
                  <c:v>Max_15</c:v>
                </c:pt>
                <c:pt idx="15">
                  <c:v>Max_16</c:v>
                </c:pt>
                <c:pt idx="16">
                  <c:v>Max_17</c:v>
                </c:pt>
                <c:pt idx="17">
                  <c:v>Max_18</c:v>
                </c:pt>
                <c:pt idx="18">
                  <c:v>Max_19</c:v>
                </c:pt>
              </c:strCache>
            </c:strRef>
          </c:xVal>
          <c:yVal>
            <c:numRef>
              <c:f>'20'!$X$3:$AP$3</c:f>
              <c:numCache>
                <c:formatCode>0.0</c:formatCode>
                <c:ptCount val="19"/>
                <c:pt idx="0">
                  <c:v>2.5</c:v>
                </c:pt>
                <c:pt idx="1">
                  <c:v>4</c:v>
                </c:pt>
                <c:pt idx="2">
                  <c:v>3.5</c:v>
                </c:pt>
                <c:pt idx="3">
                  <c:v>2.8000000000000007</c:v>
                </c:pt>
                <c:pt idx="4">
                  <c:v>3</c:v>
                </c:pt>
                <c:pt idx="5">
                  <c:v>2.6000000000000014</c:v>
                </c:pt>
                <c:pt idx="6">
                  <c:v>1.6000000000000014</c:v>
                </c:pt>
                <c:pt idx="7">
                  <c:v>1.8000000000000007</c:v>
                </c:pt>
                <c:pt idx="8">
                  <c:v>0.10000000000000142</c:v>
                </c:pt>
                <c:pt idx="9">
                  <c:v>1.1000000000000014</c:v>
                </c:pt>
                <c:pt idx="10">
                  <c:v>1</c:v>
                </c:pt>
                <c:pt idx="11">
                  <c:v>0.69999999999999929</c:v>
                </c:pt>
                <c:pt idx="12">
                  <c:v>-0.19999999999999929</c:v>
                </c:pt>
                <c:pt idx="13">
                  <c:v>-2.3000000000000007</c:v>
                </c:pt>
                <c:pt idx="14">
                  <c:v>-0.19999999999999929</c:v>
                </c:pt>
                <c:pt idx="15">
                  <c:v>-0.30000000000000071</c:v>
                </c:pt>
                <c:pt idx="16">
                  <c:v>1.8999999999999986</c:v>
                </c:pt>
                <c:pt idx="17">
                  <c:v>0.5</c:v>
                </c:pt>
                <c:pt idx="18">
                  <c:v>2.5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'20'!$W$4</c:f>
              <c:strCache>
                <c:ptCount val="1"/>
                <c:pt idx="0">
                  <c:v>Batticaloa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'20'!$X$1:$AP$1</c:f>
              <c:strCache>
                <c:ptCount val="19"/>
                <c:pt idx="0">
                  <c:v>Max_1</c:v>
                </c:pt>
                <c:pt idx="1">
                  <c:v>Max_2</c:v>
                </c:pt>
                <c:pt idx="2">
                  <c:v>Max_3</c:v>
                </c:pt>
                <c:pt idx="3">
                  <c:v>Max_4</c:v>
                </c:pt>
                <c:pt idx="4">
                  <c:v>Max_5</c:v>
                </c:pt>
                <c:pt idx="5">
                  <c:v>Max_6</c:v>
                </c:pt>
                <c:pt idx="6">
                  <c:v>Max_7</c:v>
                </c:pt>
                <c:pt idx="7">
                  <c:v>Max_8</c:v>
                </c:pt>
                <c:pt idx="8">
                  <c:v>Max_9</c:v>
                </c:pt>
                <c:pt idx="9">
                  <c:v>Max_10</c:v>
                </c:pt>
                <c:pt idx="10">
                  <c:v>Max_11</c:v>
                </c:pt>
                <c:pt idx="11">
                  <c:v>Max_12</c:v>
                </c:pt>
                <c:pt idx="12">
                  <c:v>Max_13</c:v>
                </c:pt>
                <c:pt idx="13">
                  <c:v>Max_14</c:v>
                </c:pt>
                <c:pt idx="14">
                  <c:v>Max_15</c:v>
                </c:pt>
                <c:pt idx="15">
                  <c:v>Max_16</c:v>
                </c:pt>
                <c:pt idx="16">
                  <c:v>Max_17</c:v>
                </c:pt>
                <c:pt idx="17">
                  <c:v>Max_18</c:v>
                </c:pt>
                <c:pt idx="18">
                  <c:v>Max_19</c:v>
                </c:pt>
              </c:strCache>
            </c:strRef>
          </c:xVal>
          <c:yVal>
            <c:numRef>
              <c:f>'20'!$X$4:$AP$4</c:f>
              <c:numCache>
                <c:formatCode>0.0</c:formatCode>
                <c:ptCount val="19"/>
                <c:pt idx="0">
                  <c:v>2.1999999999999993</c:v>
                </c:pt>
                <c:pt idx="1">
                  <c:v>2.8000000000000007</c:v>
                </c:pt>
                <c:pt idx="2">
                  <c:v>1.8999999999999986</c:v>
                </c:pt>
                <c:pt idx="3">
                  <c:v>3.5</c:v>
                </c:pt>
                <c:pt idx="4">
                  <c:v>2.5999999999999979</c:v>
                </c:pt>
                <c:pt idx="5">
                  <c:v>2.3999999999999986</c:v>
                </c:pt>
                <c:pt idx="6">
                  <c:v>2.5999999999999979</c:v>
                </c:pt>
                <c:pt idx="7">
                  <c:v>2.3000000000000007</c:v>
                </c:pt>
                <c:pt idx="8">
                  <c:v>1.3999999999999986</c:v>
                </c:pt>
                <c:pt idx="9">
                  <c:v>2.1999999999999993</c:v>
                </c:pt>
                <c:pt idx="10">
                  <c:v>1.6999999999999993</c:v>
                </c:pt>
                <c:pt idx="11">
                  <c:v>1.8999999999999986</c:v>
                </c:pt>
                <c:pt idx="12">
                  <c:v>1.8000000000000007</c:v>
                </c:pt>
                <c:pt idx="13">
                  <c:v>1.1999999999999993</c:v>
                </c:pt>
                <c:pt idx="14">
                  <c:v>1.0999999999999979</c:v>
                </c:pt>
                <c:pt idx="15">
                  <c:v>1.3000000000000007</c:v>
                </c:pt>
                <c:pt idx="16">
                  <c:v>1.6999999999999993</c:v>
                </c:pt>
                <c:pt idx="17">
                  <c:v>-0.80000000000000071</c:v>
                </c:pt>
                <c:pt idx="18">
                  <c:v>2.3000000000000007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'20'!$W$5</c:f>
              <c:strCache>
                <c:ptCount val="1"/>
                <c:pt idx="0">
                  <c:v>Colombo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'20'!$X$1:$AP$1</c:f>
              <c:strCache>
                <c:ptCount val="19"/>
                <c:pt idx="0">
                  <c:v>Max_1</c:v>
                </c:pt>
                <c:pt idx="1">
                  <c:v>Max_2</c:v>
                </c:pt>
                <c:pt idx="2">
                  <c:v>Max_3</c:v>
                </c:pt>
                <c:pt idx="3">
                  <c:v>Max_4</c:v>
                </c:pt>
                <c:pt idx="4">
                  <c:v>Max_5</c:v>
                </c:pt>
                <c:pt idx="5">
                  <c:v>Max_6</c:v>
                </c:pt>
                <c:pt idx="6">
                  <c:v>Max_7</c:v>
                </c:pt>
                <c:pt idx="7">
                  <c:v>Max_8</c:v>
                </c:pt>
                <c:pt idx="8">
                  <c:v>Max_9</c:v>
                </c:pt>
                <c:pt idx="9">
                  <c:v>Max_10</c:v>
                </c:pt>
                <c:pt idx="10">
                  <c:v>Max_11</c:v>
                </c:pt>
                <c:pt idx="11">
                  <c:v>Max_12</c:v>
                </c:pt>
                <c:pt idx="12">
                  <c:v>Max_13</c:v>
                </c:pt>
                <c:pt idx="13">
                  <c:v>Max_14</c:v>
                </c:pt>
                <c:pt idx="14">
                  <c:v>Max_15</c:v>
                </c:pt>
                <c:pt idx="15">
                  <c:v>Max_16</c:v>
                </c:pt>
                <c:pt idx="16">
                  <c:v>Max_17</c:v>
                </c:pt>
                <c:pt idx="17">
                  <c:v>Max_18</c:v>
                </c:pt>
                <c:pt idx="18">
                  <c:v>Max_19</c:v>
                </c:pt>
              </c:strCache>
            </c:strRef>
          </c:xVal>
          <c:yVal>
            <c:numRef>
              <c:f>'20'!$X$5:$AP$5</c:f>
              <c:numCache>
                <c:formatCode>0.0</c:formatCode>
                <c:ptCount val="19"/>
                <c:pt idx="0">
                  <c:v>0.20000000000000284</c:v>
                </c:pt>
                <c:pt idx="1">
                  <c:v>-0.19999999999999929</c:v>
                </c:pt>
                <c:pt idx="2">
                  <c:v>0.60000000000000142</c:v>
                </c:pt>
                <c:pt idx="3">
                  <c:v>0.30000000000000071</c:v>
                </c:pt>
                <c:pt idx="4">
                  <c:v>0.40000000000000213</c:v>
                </c:pt>
                <c:pt idx="5">
                  <c:v>0</c:v>
                </c:pt>
                <c:pt idx="6">
                  <c:v>1.3999999999999986</c:v>
                </c:pt>
                <c:pt idx="7">
                  <c:v>3.2000000000000028</c:v>
                </c:pt>
                <c:pt idx="8">
                  <c:v>1.8999999999999986</c:v>
                </c:pt>
                <c:pt idx="9">
                  <c:v>2.5</c:v>
                </c:pt>
                <c:pt idx="10">
                  <c:v>0.5</c:v>
                </c:pt>
                <c:pt idx="11">
                  <c:v>1.7000000000000028</c:v>
                </c:pt>
                <c:pt idx="12">
                  <c:v>2</c:v>
                </c:pt>
                <c:pt idx="13">
                  <c:v>1.8000000000000043</c:v>
                </c:pt>
                <c:pt idx="14">
                  <c:v>1.5</c:v>
                </c:pt>
                <c:pt idx="15">
                  <c:v>1.1000000000000014</c:v>
                </c:pt>
                <c:pt idx="16">
                  <c:v>0.80000000000000071</c:v>
                </c:pt>
                <c:pt idx="17">
                  <c:v>0.30000000000000071</c:v>
                </c:pt>
                <c:pt idx="18">
                  <c:v>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'20'!$W$6</c:f>
              <c:strCache>
                <c:ptCount val="1"/>
                <c:pt idx="0">
                  <c:v>Galle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'20'!$X$1:$AP$1</c:f>
              <c:strCache>
                <c:ptCount val="19"/>
                <c:pt idx="0">
                  <c:v>Max_1</c:v>
                </c:pt>
                <c:pt idx="1">
                  <c:v>Max_2</c:v>
                </c:pt>
                <c:pt idx="2">
                  <c:v>Max_3</c:v>
                </c:pt>
                <c:pt idx="3">
                  <c:v>Max_4</c:v>
                </c:pt>
                <c:pt idx="4">
                  <c:v>Max_5</c:v>
                </c:pt>
                <c:pt idx="5">
                  <c:v>Max_6</c:v>
                </c:pt>
                <c:pt idx="6">
                  <c:v>Max_7</c:v>
                </c:pt>
                <c:pt idx="7">
                  <c:v>Max_8</c:v>
                </c:pt>
                <c:pt idx="8">
                  <c:v>Max_9</c:v>
                </c:pt>
                <c:pt idx="9">
                  <c:v>Max_10</c:v>
                </c:pt>
                <c:pt idx="10">
                  <c:v>Max_11</c:v>
                </c:pt>
                <c:pt idx="11">
                  <c:v>Max_12</c:v>
                </c:pt>
                <c:pt idx="12">
                  <c:v>Max_13</c:v>
                </c:pt>
                <c:pt idx="13">
                  <c:v>Max_14</c:v>
                </c:pt>
                <c:pt idx="14">
                  <c:v>Max_15</c:v>
                </c:pt>
                <c:pt idx="15">
                  <c:v>Max_16</c:v>
                </c:pt>
                <c:pt idx="16">
                  <c:v>Max_17</c:v>
                </c:pt>
                <c:pt idx="17">
                  <c:v>Max_18</c:v>
                </c:pt>
                <c:pt idx="18">
                  <c:v>Max_19</c:v>
                </c:pt>
              </c:strCache>
            </c:strRef>
          </c:xVal>
          <c:yVal>
            <c:numRef>
              <c:f>'20'!$X$6:$AP$6</c:f>
              <c:numCache>
                <c:formatCode>0.0</c:formatCode>
                <c:ptCount val="19"/>
                <c:pt idx="0">
                  <c:v>0.80000000000000071</c:v>
                </c:pt>
                <c:pt idx="1">
                  <c:v>4</c:v>
                </c:pt>
                <c:pt idx="2">
                  <c:v>3.1000000000000014</c:v>
                </c:pt>
                <c:pt idx="3">
                  <c:v>4.6000000000000014</c:v>
                </c:pt>
                <c:pt idx="4">
                  <c:v>2.6000000000000014</c:v>
                </c:pt>
                <c:pt idx="5">
                  <c:v>2.3000000000000007</c:v>
                </c:pt>
                <c:pt idx="6">
                  <c:v>4.7000000000000028</c:v>
                </c:pt>
                <c:pt idx="7">
                  <c:v>4.2000000000000028</c:v>
                </c:pt>
                <c:pt idx="8">
                  <c:v>3.8999999999999986</c:v>
                </c:pt>
                <c:pt idx="9">
                  <c:v>0.69999999999999929</c:v>
                </c:pt>
                <c:pt idx="10">
                  <c:v>3.6000000000000014</c:v>
                </c:pt>
                <c:pt idx="11">
                  <c:v>1.3000000000000007</c:v>
                </c:pt>
                <c:pt idx="12">
                  <c:v>0.89999999999999858</c:v>
                </c:pt>
                <c:pt idx="13">
                  <c:v>1.5</c:v>
                </c:pt>
                <c:pt idx="14">
                  <c:v>0.80000000000000071</c:v>
                </c:pt>
                <c:pt idx="15">
                  <c:v>0.39999999999999858</c:v>
                </c:pt>
                <c:pt idx="16">
                  <c:v>1.5</c:v>
                </c:pt>
                <c:pt idx="17">
                  <c:v>2.8999999999999986</c:v>
                </c:pt>
                <c:pt idx="18">
                  <c:v>3.8999999999999986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'20'!$W$7</c:f>
              <c:strCache>
                <c:ptCount val="1"/>
                <c:pt idx="0">
                  <c:v>Hambanthota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strRef>
              <c:f>'20'!$X$1:$AP$1</c:f>
              <c:strCache>
                <c:ptCount val="19"/>
                <c:pt idx="0">
                  <c:v>Max_1</c:v>
                </c:pt>
                <c:pt idx="1">
                  <c:v>Max_2</c:v>
                </c:pt>
                <c:pt idx="2">
                  <c:v>Max_3</c:v>
                </c:pt>
                <c:pt idx="3">
                  <c:v>Max_4</c:v>
                </c:pt>
                <c:pt idx="4">
                  <c:v>Max_5</c:v>
                </c:pt>
                <c:pt idx="5">
                  <c:v>Max_6</c:v>
                </c:pt>
                <c:pt idx="6">
                  <c:v>Max_7</c:v>
                </c:pt>
                <c:pt idx="7">
                  <c:v>Max_8</c:v>
                </c:pt>
                <c:pt idx="8">
                  <c:v>Max_9</c:v>
                </c:pt>
                <c:pt idx="9">
                  <c:v>Max_10</c:v>
                </c:pt>
                <c:pt idx="10">
                  <c:v>Max_11</c:v>
                </c:pt>
                <c:pt idx="11">
                  <c:v>Max_12</c:v>
                </c:pt>
                <c:pt idx="12">
                  <c:v>Max_13</c:v>
                </c:pt>
                <c:pt idx="13">
                  <c:v>Max_14</c:v>
                </c:pt>
                <c:pt idx="14">
                  <c:v>Max_15</c:v>
                </c:pt>
                <c:pt idx="15">
                  <c:v>Max_16</c:v>
                </c:pt>
                <c:pt idx="16">
                  <c:v>Max_17</c:v>
                </c:pt>
                <c:pt idx="17">
                  <c:v>Max_18</c:v>
                </c:pt>
                <c:pt idx="18">
                  <c:v>Max_19</c:v>
                </c:pt>
              </c:strCache>
            </c:strRef>
          </c:xVal>
          <c:yVal>
            <c:numRef>
              <c:f>'20'!$X$7:$AP$7</c:f>
              <c:numCache>
                <c:formatCode>0.0</c:formatCode>
                <c:ptCount val="19"/>
                <c:pt idx="0">
                  <c:v>1.8000000000000007</c:v>
                </c:pt>
                <c:pt idx="1">
                  <c:v>1.3999999999999986</c:v>
                </c:pt>
                <c:pt idx="2">
                  <c:v>1.3000000000000007</c:v>
                </c:pt>
                <c:pt idx="3">
                  <c:v>1.3999999999999986</c:v>
                </c:pt>
                <c:pt idx="4">
                  <c:v>2</c:v>
                </c:pt>
                <c:pt idx="5">
                  <c:v>2</c:v>
                </c:pt>
                <c:pt idx="6">
                  <c:v>1.3999999999999986</c:v>
                </c:pt>
                <c:pt idx="7">
                  <c:v>2.1999999999999993</c:v>
                </c:pt>
                <c:pt idx="8">
                  <c:v>2.8000000000000007</c:v>
                </c:pt>
                <c:pt idx="9">
                  <c:v>3.3000000000000007</c:v>
                </c:pt>
                <c:pt idx="10">
                  <c:v>2.0999999999999979</c:v>
                </c:pt>
                <c:pt idx="11">
                  <c:v>3.3000000000000007</c:v>
                </c:pt>
                <c:pt idx="12">
                  <c:v>1.6999999999999993</c:v>
                </c:pt>
                <c:pt idx="13">
                  <c:v>2.8000000000000007</c:v>
                </c:pt>
                <c:pt idx="14">
                  <c:v>1.8999999999999986</c:v>
                </c:pt>
                <c:pt idx="15">
                  <c:v>2.5999999999999979</c:v>
                </c:pt>
                <c:pt idx="16">
                  <c:v>2.9000000000000021</c:v>
                </c:pt>
                <c:pt idx="17">
                  <c:v>1.8999999999999986</c:v>
                </c:pt>
                <c:pt idx="18">
                  <c:v>1.8000000000000007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'20'!$W$8</c:f>
              <c:strCache>
                <c:ptCount val="1"/>
                <c:pt idx="0">
                  <c:v>Jaffna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strRef>
              <c:f>'20'!$X$1:$AP$1</c:f>
              <c:strCache>
                <c:ptCount val="19"/>
                <c:pt idx="0">
                  <c:v>Max_1</c:v>
                </c:pt>
                <c:pt idx="1">
                  <c:v>Max_2</c:v>
                </c:pt>
                <c:pt idx="2">
                  <c:v>Max_3</c:v>
                </c:pt>
                <c:pt idx="3">
                  <c:v>Max_4</c:v>
                </c:pt>
                <c:pt idx="4">
                  <c:v>Max_5</c:v>
                </c:pt>
                <c:pt idx="5">
                  <c:v>Max_6</c:v>
                </c:pt>
                <c:pt idx="6">
                  <c:v>Max_7</c:v>
                </c:pt>
                <c:pt idx="7">
                  <c:v>Max_8</c:v>
                </c:pt>
                <c:pt idx="8">
                  <c:v>Max_9</c:v>
                </c:pt>
                <c:pt idx="9">
                  <c:v>Max_10</c:v>
                </c:pt>
                <c:pt idx="10">
                  <c:v>Max_11</c:v>
                </c:pt>
                <c:pt idx="11">
                  <c:v>Max_12</c:v>
                </c:pt>
                <c:pt idx="12">
                  <c:v>Max_13</c:v>
                </c:pt>
                <c:pt idx="13">
                  <c:v>Max_14</c:v>
                </c:pt>
                <c:pt idx="14">
                  <c:v>Max_15</c:v>
                </c:pt>
                <c:pt idx="15">
                  <c:v>Max_16</c:v>
                </c:pt>
                <c:pt idx="16">
                  <c:v>Max_17</c:v>
                </c:pt>
                <c:pt idx="17">
                  <c:v>Max_18</c:v>
                </c:pt>
                <c:pt idx="18">
                  <c:v>Max_19</c:v>
                </c:pt>
              </c:strCache>
            </c:strRef>
          </c:xVal>
          <c:yVal>
            <c:numRef>
              <c:f>'20'!$X$8:$AP$8</c:f>
              <c:numCache>
                <c:formatCode>0.0</c:formatCode>
                <c:ptCount val="19"/>
                <c:pt idx="0">
                  <c:v>0.89999999999999858</c:v>
                </c:pt>
                <c:pt idx="1">
                  <c:v>2.3999999999999986</c:v>
                </c:pt>
                <c:pt idx="2">
                  <c:v>2.1999999999999993</c:v>
                </c:pt>
                <c:pt idx="3">
                  <c:v>3</c:v>
                </c:pt>
                <c:pt idx="4">
                  <c:v>3</c:v>
                </c:pt>
                <c:pt idx="5">
                  <c:v>2.7999999999999972</c:v>
                </c:pt>
                <c:pt idx="6">
                  <c:v>2.6999999999999993</c:v>
                </c:pt>
                <c:pt idx="7">
                  <c:v>2.3999999999999986</c:v>
                </c:pt>
                <c:pt idx="8">
                  <c:v>1.0999999999999979</c:v>
                </c:pt>
                <c:pt idx="9">
                  <c:v>1</c:v>
                </c:pt>
                <c:pt idx="10">
                  <c:v>1.1999999999999993</c:v>
                </c:pt>
                <c:pt idx="11">
                  <c:v>0.29999999999999716</c:v>
                </c:pt>
                <c:pt idx="12">
                  <c:v>1.6999999999999993</c:v>
                </c:pt>
                <c:pt idx="13">
                  <c:v>0.39999999999999858</c:v>
                </c:pt>
                <c:pt idx="14">
                  <c:v>0.29999999999999716</c:v>
                </c:pt>
                <c:pt idx="15">
                  <c:v>0.5</c:v>
                </c:pt>
                <c:pt idx="16">
                  <c:v>9.9999999999997868E-2</c:v>
                </c:pt>
                <c:pt idx="17">
                  <c:v>-0.40000000000000213</c:v>
                </c:pt>
                <c:pt idx="18">
                  <c:v>0.59999999999999787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'20'!$W$9</c:f>
              <c:strCache>
                <c:ptCount val="1"/>
                <c:pt idx="0">
                  <c:v> Katugasthota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strRef>
              <c:f>'20'!$X$1:$AP$1</c:f>
              <c:strCache>
                <c:ptCount val="19"/>
                <c:pt idx="0">
                  <c:v>Max_1</c:v>
                </c:pt>
                <c:pt idx="1">
                  <c:v>Max_2</c:v>
                </c:pt>
                <c:pt idx="2">
                  <c:v>Max_3</c:v>
                </c:pt>
                <c:pt idx="3">
                  <c:v>Max_4</c:v>
                </c:pt>
                <c:pt idx="4">
                  <c:v>Max_5</c:v>
                </c:pt>
                <c:pt idx="5">
                  <c:v>Max_6</c:v>
                </c:pt>
                <c:pt idx="6">
                  <c:v>Max_7</c:v>
                </c:pt>
                <c:pt idx="7">
                  <c:v>Max_8</c:v>
                </c:pt>
                <c:pt idx="8">
                  <c:v>Max_9</c:v>
                </c:pt>
                <c:pt idx="9">
                  <c:v>Max_10</c:v>
                </c:pt>
                <c:pt idx="10">
                  <c:v>Max_11</c:v>
                </c:pt>
                <c:pt idx="11">
                  <c:v>Max_12</c:v>
                </c:pt>
                <c:pt idx="12">
                  <c:v>Max_13</c:v>
                </c:pt>
                <c:pt idx="13">
                  <c:v>Max_14</c:v>
                </c:pt>
                <c:pt idx="14">
                  <c:v>Max_15</c:v>
                </c:pt>
                <c:pt idx="15">
                  <c:v>Max_16</c:v>
                </c:pt>
                <c:pt idx="16">
                  <c:v>Max_17</c:v>
                </c:pt>
                <c:pt idx="17">
                  <c:v>Max_18</c:v>
                </c:pt>
                <c:pt idx="18">
                  <c:v>Max_19</c:v>
                </c:pt>
              </c:strCache>
            </c:strRef>
          </c:xVal>
          <c:yVal>
            <c:numRef>
              <c:f>'20'!$X$9:$AP$9</c:f>
              <c:numCache>
                <c:formatCode>0.0</c:formatCode>
                <c:ptCount val="19"/>
                <c:pt idx="0">
                  <c:v>2.3000000000000007</c:v>
                </c:pt>
                <c:pt idx="1">
                  <c:v>3.1999999999999993</c:v>
                </c:pt>
                <c:pt idx="2">
                  <c:v>3.3000000000000007</c:v>
                </c:pt>
                <c:pt idx="3">
                  <c:v>3.5999999999999979</c:v>
                </c:pt>
                <c:pt idx="4">
                  <c:v>3.8000000000000007</c:v>
                </c:pt>
                <c:pt idx="5">
                  <c:v>3.3999999999999986</c:v>
                </c:pt>
                <c:pt idx="6">
                  <c:v>2.8999999999999986</c:v>
                </c:pt>
                <c:pt idx="7">
                  <c:v>2.8999999999999986</c:v>
                </c:pt>
                <c:pt idx="8">
                  <c:v>0.59999999999999787</c:v>
                </c:pt>
                <c:pt idx="9">
                  <c:v>2.5</c:v>
                </c:pt>
                <c:pt idx="10">
                  <c:v>2.1999999999999993</c:v>
                </c:pt>
                <c:pt idx="11">
                  <c:v>2.1999999999999993</c:v>
                </c:pt>
                <c:pt idx="12">
                  <c:v>1.8999999999999986</c:v>
                </c:pt>
                <c:pt idx="13">
                  <c:v>-0.60000000000000142</c:v>
                </c:pt>
                <c:pt idx="14">
                  <c:v>0.80000000000000071</c:v>
                </c:pt>
                <c:pt idx="15">
                  <c:v>1.5</c:v>
                </c:pt>
                <c:pt idx="16">
                  <c:v>3.3999999999999986</c:v>
                </c:pt>
                <c:pt idx="17">
                  <c:v>1.8999999999999986</c:v>
                </c:pt>
                <c:pt idx="18">
                  <c:v>4.0999999999999979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'20'!$W$10</c:f>
              <c:strCache>
                <c:ptCount val="1"/>
                <c:pt idx="0">
                  <c:v>Katunayake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strRef>
              <c:f>'20'!$X$1:$AP$1</c:f>
              <c:strCache>
                <c:ptCount val="19"/>
                <c:pt idx="0">
                  <c:v>Max_1</c:v>
                </c:pt>
                <c:pt idx="1">
                  <c:v>Max_2</c:v>
                </c:pt>
                <c:pt idx="2">
                  <c:v>Max_3</c:v>
                </c:pt>
                <c:pt idx="3">
                  <c:v>Max_4</c:v>
                </c:pt>
                <c:pt idx="4">
                  <c:v>Max_5</c:v>
                </c:pt>
                <c:pt idx="5">
                  <c:v>Max_6</c:v>
                </c:pt>
                <c:pt idx="6">
                  <c:v>Max_7</c:v>
                </c:pt>
                <c:pt idx="7">
                  <c:v>Max_8</c:v>
                </c:pt>
                <c:pt idx="8">
                  <c:v>Max_9</c:v>
                </c:pt>
                <c:pt idx="9">
                  <c:v>Max_10</c:v>
                </c:pt>
                <c:pt idx="10">
                  <c:v>Max_11</c:v>
                </c:pt>
                <c:pt idx="11">
                  <c:v>Max_12</c:v>
                </c:pt>
                <c:pt idx="12">
                  <c:v>Max_13</c:v>
                </c:pt>
                <c:pt idx="13">
                  <c:v>Max_14</c:v>
                </c:pt>
                <c:pt idx="14">
                  <c:v>Max_15</c:v>
                </c:pt>
                <c:pt idx="15">
                  <c:v>Max_16</c:v>
                </c:pt>
                <c:pt idx="16">
                  <c:v>Max_17</c:v>
                </c:pt>
                <c:pt idx="17">
                  <c:v>Max_18</c:v>
                </c:pt>
                <c:pt idx="18">
                  <c:v>Max_19</c:v>
                </c:pt>
              </c:strCache>
            </c:strRef>
          </c:xVal>
          <c:yVal>
            <c:numRef>
              <c:f>'20'!$X$10:$AP$10</c:f>
              <c:numCache>
                <c:formatCode>0.0</c:formatCode>
                <c:ptCount val="19"/>
                <c:pt idx="0">
                  <c:v>0.19999999999999574</c:v>
                </c:pt>
                <c:pt idx="1">
                  <c:v>-0.70000000000000284</c:v>
                </c:pt>
                <c:pt idx="2">
                  <c:v>0.39999999999999858</c:v>
                </c:pt>
                <c:pt idx="3">
                  <c:v>-0.60000000000000142</c:v>
                </c:pt>
                <c:pt idx="4">
                  <c:v>0.29999999999999716</c:v>
                </c:pt>
                <c:pt idx="5">
                  <c:v>0.19999999999999574</c:v>
                </c:pt>
                <c:pt idx="6">
                  <c:v>1.7999999999999972</c:v>
                </c:pt>
                <c:pt idx="7">
                  <c:v>1.3999999999999986</c:v>
                </c:pt>
                <c:pt idx="8">
                  <c:v>-0.30000000000000071</c:v>
                </c:pt>
                <c:pt idx="9">
                  <c:v>0.79999999999999716</c:v>
                </c:pt>
                <c:pt idx="10">
                  <c:v>0.29999999999999716</c:v>
                </c:pt>
                <c:pt idx="11">
                  <c:v>-0.30000000000000071</c:v>
                </c:pt>
                <c:pt idx="12">
                  <c:v>0.10000000000000142</c:v>
                </c:pt>
                <c:pt idx="13">
                  <c:v>-0.30000000000000071</c:v>
                </c:pt>
                <c:pt idx="14">
                  <c:v>-0.5</c:v>
                </c:pt>
                <c:pt idx="15">
                  <c:v>0.10000000000000142</c:v>
                </c:pt>
                <c:pt idx="16">
                  <c:v>-0.10000000000000142</c:v>
                </c:pt>
                <c:pt idx="17">
                  <c:v>-1</c:v>
                </c:pt>
                <c:pt idx="18">
                  <c:v>0.79999999999999716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'20'!$W$11</c:f>
              <c:strCache>
                <c:ptCount val="1"/>
                <c:pt idx="0">
                  <c:v> Kurunegala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strRef>
              <c:f>'20'!$X$1:$AP$1</c:f>
              <c:strCache>
                <c:ptCount val="19"/>
                <c:pt idx="0">
                  <c:v>Max_1</c:v>
                </c:pt>
                <c:pt idx="1">
                  <c:v>Max_2</c:v>
                </c:pt>
                <c:pt idx="2">
                  <c:v>Max_3</c:v>
                </c:pt>
                <c:pt idx="3">
                  <c:v>Max_4</c:v>
                </c:pt>
                <c:pt idx="4">
                  <c:v>Max_5</c:v>
                </c:pt>
                <c:pt idx="5">
                  <c:v>Max_6</c:v>
                </c:pt>
                <c:pt idx="6">
                  <c:v>Max_7</c:v>
                </c:pt>
                <c:pt idx="7">
                  <c:v>Max_8</c:v>
                </c:pt>
                <c:pt idx="8">
                  <c:v>Max_9</c:v>
                </c:pt>
                <c:pt idx="9">
                  <c:v>Max_10</c:v>
                </c:pt>
                <c:pt idx="10">
                  <c:v>Max_11</c:v>
                </c:pt>
                <c:pt idx="11">
                  <c:v>Max_12</c:v>
                </c:pt>
                <c:pt idx="12">
                  <c:v>Max_13</c:v>
                </c:pt>
                <c:pt idx="13">
                  <c:v>Max_14</c:v>
                </c:pt>
                <c:pt idx="14">
                  <c:v>Max_15</c:v>
                </c:pt>
                <c:pt idx="15">
                  <c:v>Max_16</c:v>
                </c:pt>
                <c:pt idx="16">
                  <c:v>Max_17</c:v>
                </c:pt>
                <c:pt idx="17">
                  <c:v>Max_18</c:v>
                </c:pt>
                <c:pt idx="18">
                  <c:v>Max_19</c:v>
                </c:pt>
              </c:strCache>
            </c:strRef>
          </c:xVal>
          <c:yVal>
            <c:numRef>
              <c:f>'20'!$X$11:$AP$11</c:f>
              <c:numCache>
                <c:formatCode>0.0</c:formatCode>
                <c:ptCount val="19"/>
                <c:pt idx="0">
                  <c:v>1.6999999999999993</c:v>
                </c:pt>
                <c:pt idx="1">
                  <c:v>2.0999999999999979</c:v>
                </c:pt>
                <c:pt idx="2">
                  <c:v>1.6999999999999993</c:v>
                </c:pt>
                <c:pt idx="3">
                  <c:v>3.1999999999999993</c:v>
                </c:pt>
                <c:pt idx="4">
                  <c:v>3.1999999999999993</c:v>
                </c:pt>
                <c:pt idx="5">
                  <c:v>3.9000000000000021</c:v>
                </c:pt>
                <c:pt idx="6">
                  <c:v>3.5999999999999979</c:v>
                </c:pt>
                <c:pt idx="7">
                  <c:v>2.9000000000000021</c:v>
                </c:pt>
                <c:pt idx="8">
                  <c:v>1.4999999999999964</c:v>
                </c:pt>
                <c:pt idx="9">
                  <c:v>2.5999999999999979</c:v>
                </c:pt>
                <c:pt idx="10">
                  <c:v>1.9999999999999964</c:v>
                </c:pt>
                <c:pt idx="11">
                  <c:v>1.9999999999999964</c:v>
                </c:pt>
                <c:pt idx="12">
                  <c:v>1.6999999999999993</c:v>
                </c:pt>
                <c:pt idx="13">
                  <c:v>1.1999999999999993</c:v>
                </c:pt>
                <c:pt idx="14">
                  <c:v>1.1999999999999993</c:v>
                </c:pt>
                <c:pt idx="15">
                  <c:v>1.1999999999999993</c:v>
                </c:pt>
                <c:pt idx="16">
                  <c:v>2.8000000000000007</c:v>
                </c:pt>
                <c:pt idx="17">
                  <c:v>1.5999999999999979</c:v>
                </c:pt>
                <c:pt idx="18">
                  <c:v>3.8000000000000007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'20'!$W$12</c:f>
              <c:strCache>
                <c:ptCount val="1"/>
                <c:pt idx="0">
                  <c:v> MahaIlluppallama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strRef>
              <c:f>'20'!$X$1:$AP$1</c:f>
              <c:strCache>
                <c:ptCount val="19"/>
                <c:pt idx="0">
                  <c:v>Max_1</c:v>
                </c:pt>
                <c:pt idx="1">
                  <c:v>Max_2</c:v>
                </c:pt>
                <c:pt idx="2">
                  <c:v>Max_3</c:v>
                </c:pt>
                <c:pt idx="3">
                  <c:v>Max_4</c:v>
                </c:pt>
                <c:pt idx="4">
                  <c:v>Max_5</c:v>
                </c:pt>
                <c:pt idx="5">
                  <c:v>Max_6</c:v>
                </c:pt>
                <c:pt idx="6">
                  <c:v>Max_7</c:v>
                </c:pt>
                <c:pt idx="7">
                  <c:v>Max_8</c:v>
                </c:pt>
                <c:pt idx="8">
                  <c:v>Max_9</c:v>
                </c:pt>
                <c:pt idx="9">
                  <c:v>Max_10</c:v>
                </c:pt>
                <c:pt idx="10">
                  <c:v>Max_11</c:v>
                </c:pt>
                <c:pt idx="11">
                  <c:v>Max_12</c:v>
                </c:pt>
                <c:pt idx="12">
                  <c:v>Max_13</c:v>
                </c:pt>
                <c:pt idx="13">
                  <c:v>Max_14</c:v>
                </c:pt>
                <c:pt idx="14">
                  <c:v>Max_15</c:v>
                </c:pt>
                <c:pt idx="15">
                  <c:v>Max_16</c:v>
                </c:pt>
                <c:pt idx="16">
                  <c:v>Max_17</c:v>
                </c:pt>
                <c:pt idx="17">
                  <c:v>Max_18</c:v>
                </c:pt>
                <c:pt idx="18">
                  <c:v>Max_19</c:v>
                </c:pt>
              </c:strCache>
            </c:strRef>
          </c:xVal>
          <c:yVal>
            <c:numRef>
              <c:f>'20'!$X$12:$AP$12</c:f>
              <c:numCache>
                <c:formatCode>0.0</c:formatCode>
                <c:ptCount val="19"/>
                <c:pt idx="0">
                  <c:v>1.1999999999999993</c:v>
                </c:pt>
                <c:pt idx="1">
                  <c:v>1.3000000000000007</c:v>
                </c:pt>
                <c:pt idx="2">
                  <c:v>0.30000000000000071</c:v>
                </c:pt>
                <c:pt idx="3">
                  <c:v>1.8999999999999986</c:v>
                </c:pt>
                <c:pt idx="4">
                  <c:v>2.1999999999999993</c:v>
                </c:pt>
                <c:pt idx="5">
                  <c:v>2.1999999999999993</c:v>
                </c:pt>
                <c:pt idx="6">
                  <c:v>2</c:v>
                </c:pt>
                <c:pt idx="7">
                  <c:v>1.5</c:v>
                </c:pt>
                <c:pt idx="8">
                  <c:v>0.39999999999999858</c:v>
                </c:pt>
                <c:pt idx="9">
                  <c:v>1.3999999999999986</c:v>
                </c:pt>
                <c:pt idx="10">
                  <c:v>0.89999999999999858</c:v>
                </c:pt>
                <c:pt idx="11">
                  <c:v>0.69999999999999929</c:v>
                </c:pt>
                <c:pt idx="12">
                  <c:v>0.80000000000000071</c:v>
                </c:pt>
                <c:pt idx="13">
                  <c:v>0.10000000000000142</c:v>
                </c:pt>
                <c:pt idx="14">
                  <c:v>0.30000000000000071</c:v>
                </c:pt>
                <c:pt idx="15">
                  <c:v>0.89999999999999858</c:v>
                </c:pt>
                <c:pt idx="16">
                  <c:v>1.8999999999999986</c:v>
                </c:pt>
                <c:pt idx="17">
                  <c:v>0.30000000000000071</c:v>
                </c:pt>
                <c:pt idx="18">
                  <c:v>1.8000000000000007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'20'!$W$13</c:f>
              <c:strCache>
                <c:ptCount val="1"/>
                <c:pt idx="0">
                  <c:v>Mannar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strRef>
              <c:f>'20'!$X$1:$AP$1</c:f>
              <c:strCache>
                <c:ptCount val="19"/>
                <c:pt idx="0">
                  <c:v>Max_1</c:v>
                </c:pt>
                <c:pt idx="1">
                  <c:v>Max_2</c:v>
                </c:pt>
                <c:pt idx="2">
                  <c:v>Max_3</c:v>
                </c:pt>
                <c:pt idx="3">
                  <c:v>Max_4</c:v>
                </c:pt>
                <c:pt idx="4">
                  <c:v>Max_5</c:v>
                </c:pt>
                <c:pt idx="5">
                  <c:v>Max_6</c:v>
                </c:pt>
                <c:pt idx="6">
                  <c:v>Max_7</c:v>
                </c:pt>
                <c:pt idx="7">
                  <c:v>Max_8</c:v>
                </c:pt>
                <c:pt idx="8">
                  <c:v>Max_9</c:v>
                </c:pt>
                <c:pt idx="9">
                  <c:v>Max_10</c:v>
                </c:pt>
                <c:pt idx="10">
                  <c:v>Max_11</c:v>
                </c:pt>
                <c:pt idx="11">
                  <c:v>Max_12</c:v>
                </c:pt>
                <c:pt idx="12">
                  <c:v>Max_13</c:v>
                </c:pt>
                <c:pt idx="13">
                  <c:v>Max_14</c:v>
                </c:pt>
                <c:pt idx="14">
                  <c:v>Max_15</c:v>
                </c:pt>
                <c:pt idx="15">
                  <c:v>Max_16</c:v>
                </c:pt>
                <c:pt idx="16">
                  <c:v>Max_17</c:v>
                </c:pt>
                <c:pt idx="17">
                  <c:v>Max_18</c:v>
                </c:pt>
                <c:pt idx="18">
                  <c:v>Max_19</c:v>
                </c:pt>
              </c:strCache>
            </c:strRef>
          </c:xVal>
          <c:yVal>
            <c:numRef>
              <c:f>'20'!$X$13:$AP$13</c:f>
              <c:numCache>
                <c:formatCode>0.0</c:formatCode>
                <c:ptCount val="19"/>
                <c:pt idx="0">
                  <c:v>0.90000000000000213</c:v>
                </c:pt>
                <c:pt idx="1">
                  <c:v>1.9000000000000021</c:v>
                </c:pt>
                <c:pt idx="2">
                  <c:v>2</c:v>
                </c:pt>
                <c:pt idx="3">
                  <c:v>2.3000000000000007</c:v>
                </c:pt>
                <c:pt idx="4">
                  <c:v>2.1000000000000014</c:v>
                </c:pt>
                <c:pt idx="5">
                  <c:v>2.9000000000000021</c:v>
                </c:pt>
                <c:pt idx="6">
                  <c:v>2.6000000000000014</c:v>
                </c:pt>
                <c:pt idx="7">
                  <c:v>1.3000000000000007</c:v>
                </c:pt>
                <c:pt idx="8">
                  <c:v>0.90000000000000213</c:v>
                </c:pt>
                <c:pt idx="9">
                  <c:v>0.60000000000000142</c:v>
                </c:pt>
                <c:pt idx="10">
                  <c:v>1.1000000000000014</c:v>
                </c:pt>
                <c:pt idx="11">
                  <c:v>0.60000000000000142</c:v>
                </c:pt>
                <c:pt idx="12">
                  <c:v>1.5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  <c:pt idx="16">
                  <c:v>0.60000000000000142</c:v>
                </c:pt>
                <c:pt idx="17">
                  <c:v>0.30000000000000071</c:v>
                </c:pt>
                <c:pt idx="18">
                  <c:v>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'20'!$W$14</c:f>
              <c:strCache>
                <c:ptCount val="1"/>
                <c:pt idx="0">
                  <c:v>Nuwara Eliya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'20'!$X$1:$AP$1</c:f>
              <c:strCache>
                <c:ptCount val="19"/>
                <c:pt idx="0">
                  <c:v>Max_1</c:v>
                </c:pt>
                <c:pt idx="1">
                  <c:v>Max_2</c:v>
                </c:pt>
                <c:pt idx="2">
                  <c:v>Max_3</c:v>
                </c:pt>
                <c:pt idx="3">
                  <c:v>Max_4</c:v>
                </c:pt>
                <c:pt idx="4">
                  <c:v>Max_5</c:v>
                </c:pt>
                <c:pt idx="5">
                  <c:v>Max_6</c:v>
                </c:pt>
                <c:pt idx="6">
                  <c:v>Max_7</c:v>
                </c:pt>
                <c:pt idx="7">
                  <c:v>Max_8</c:v>
                </c:pt>
                <c:pt idx="8">
                  <c:v>Max_9</c:v>
                </c:pt>
                <c:pt idx="9">
                  <c:v>Max_10</c:v>
                </c:pt>
                <c:pt idx="10">
                  <c:v>Max_11</c:v>
                </c:pt>
                <c:pt idx="11">
                  <c:v>Max_12</c:v>
                </c:pt>
                <c:pt idx="12">
                  <c:v>Max_13</c:v>
                </c:pt>
                <c:pt idx="13">
                  <c:v>Max_14</c:v>
                </c:pt>
                <c:pt idx="14">
                  <c:v>Max_15</c:v>
                </c:pt>
                <c:pt idx="15">
                  <c:v>Max_16</c:v>
                </c:pt>
                <c:pt idx="16">
                  <c:v>Max_17</c:v>
                </c:pt>
                <c:pt idx="17">
                  <c:v>Max_18</c:v>
                </c:pt>
                <c:pt idx="18">
                  <c:v>Max_19</c:v>
                </c:pt>
              </c:strCache>
            </c:strRef>
          </c:xVal>
          <c:yVal>
            <c:numRef>
              <c:f>'20'!$X$14:$AP$14</c:f>
              <c:numCache>
                <c:formatCode>0.0</c:formatCode>
                <c:ptCount val="19"/>
                <c:pt idx="0">
                  <c:v>0</c:v>
                </c:pt>
                <c:pt idx="1">
                  <c:v>0.39999999999999858</c:v>
                </c:pt>
                <c:pt idx="2">
                  <c:v>0.60000000000000142</c:v>
                </c:pt>
                <c:pt idx="3">
                  <c:v>0.30000000000000071</c:v>
                </c:pt>
                <c:pt idx="4">
                  <c:v>0.39999999999999858</c:v>
                </c:pt>
                <c:pt idx="5">
                  <c:v>1.3000000000000007</c:v>
                </c:pt>
                <c:pt idx="6">
                  <c:v>-0.69999999999999929</c:v>
                </c:pt>
                <c:pt idx="7">
                  <c:v>-0.19999999999999929</c:v>
                </c:pt>
                <c:pt idx="8">
                  <c:v>-0.89999999999999858</c:v>
                </c:pt>
                <c:pt idx="9">
                  <c:v>0</c:v>
                </c:pt>
                <c:pt idx="10">
                  <c:v>1.1000000000000014</c:v>
                </c:pt>
                <c:pt idx="11">
                  <c:v>-0.89999999999999858</c:v>
                </c:pt>
                <c:pt idx="12">
                  <c:v>-0.39999999999999858</c:v>
                </c:pt>
                <c:pt idx="13">
                  <c:v>1.8000000000000007</c:v>
                </c:pt>
                <c:pt idx="14">
                  <c:v>2.1999999999999993</c:v>
                </c:pt>
                <c:pt idx="15">
                  <c:v>2.8000000000000007</c:v>
                </c:pt>
                <c:pt idx="16">
                  <c:v>2.8999999999999986</c:v>
                </c:pt>
                <c:pt idx="17">
                  <c:v>0.80000000000000071</c:v>
                </c:pt>
                <c:pt idx="18">
                  <c:v>1.1000000000000014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'20'!$W$15</c:f>
              <c:strCache>
                <c:ptCount val="1"/>
                <c:pt idx="0">
                  <c:v>Puttalam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'20'!$X$1:$AP$1</c:f>
              <c:strCache>
                <c:ptCount val="19"/>
                <c:pt idx="0">
                  <c:v>Max_1</c:v>
                </c:pt>
                <c:pt idx="1">
                  <c:v>Max_2</c:v>
                </c:pt>
                <c:pt idx="2">
                  <c:v>Max_3</c:v>
                </c:pt>
                <c:pt idx="3">
                  <c:v>Max_4</c:v>
                </c:pt>
                <c:pt idx="4">
                  <c:v>Max_5</c:v>
                </c:pt>
                <c:pt idx="5">
                  <c:v>Max_6</c:v>
                </c:pt>
                <c:pt idx="6">
                  <c:v>Max_7</c:v>
                </c:pt>
                <c:pt idx="7">
                  <c:v>Max_8</c:v>
                </c:pt>
                <c:pt idx="8">
                  <c:v>Max_9</c:v>
                </c:pt>
                <c:pt idx="9">
                  <c:v>Max_10</c:v>
                </c:pt>
                <c:pt idx="10">
                  <c:v>Max_11</c:v>
                </c:pt>
                <c:pt idx="11">
                  <c:v>Max_12</c:v>
                </c:pt>
                <c:pt idx="12">
                  <c:v>Max_13</c:v>
                </c:pt>
                <c:pt idx="13">
                  <c:v>Max_14</c:v>
                </c:pt>
                <c:pt idx="14">
                  <c:v>Max_15</c:v>
                </c:pt>
                <c:pt idx="15">
                  <c:v>Max_16</c:v>
                </c:pt>
                <c:pt idx="16">
                  <c:v>Max_17</c:v>
                </c:pt>
                <c:pt idx="17">
                  <c:v>Max_18</c:v>
                </c:pt>
                <c:pt idx="18">
                  <c:v>Max_19</c:v>
                </c:pt>
              </c:strCache>
            </c:strRef>
          </c:xVal>
          <c:yVal>
            <c:numRef>
              <c:f>'20'!$X$15:$AP$15</c:f>
              <c:numCache>
                <c:formatCode>0.0</c:formatCode>
                <c:ptCount val="19"/>
                <c:pt idx="0">
                  <c:v>1</c:v>
                </c:pt>
                <c:pt idx="1">
                  <c:v>2.2000000000000028</c:v>
                </c:pt>
                <c:pt idx="2">
                  <c:v>-0.39999999999999858</c:v>
                </c:pt>
                <c:pt idx="3">
                  <c:v>2.6000000000000014</c:v>
                </c:pt>
                <c:pt idx="4">
                  <c:v>2.7000000000000028</c:v>
                </c:pt>
                <c:pt idx="5">
                  <c:v>2.6000000000000014</c:v>
                </c:pt>
                <c:pt idx="6">
                  <c:v>2.7000000000000028</c:v>
                </c:pt>
                <c:pt idx="7">
                  <c:v>1.3000000000000007</c:v>
                </c:pt>
                <c:pt idx="8">
                  <c:v>1.1999999999999993</c:v>
                </c:pt>
                <c:pt idx="9">
                  <c:v>1.1000000000000014</c:v>
                </c:pt>
                <c:pt idx="10">
                  <c:v>1.1000000000000014</c:v>
                </c:pt>
                <c:pt idx="11">
                  <c:v>-0.39999999999999858</c:v>
                </c:pt>
                <c:pt idx="12">
                  <c:v>1.1999999999999993</c:v>
                </c:pt>
                <c:pt idx="13">
                  <c:v>0.5</c:v>
                </c:pt>
                <c:pt idx="14">
                  <c:v>0.69999999999999929</c:v>
                </c:pt>
                <c:pt idx="15">
                  <c:v>0.10000000000000142</c:v>
                </c:pt>
                <c:pt idx="16">
                  <c:v>1.1999999999999993</c:v>
                </c:pt>
                <c:pt idx="17">
                  <c:v>-0.10000000000000142</c:v>
                </c:pt>
                <c:pt idx="18">
                  <c:v>2.7000000000000028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'20'!$W$16</c:f>
              <c:strCache>
                <c:ptCount val="1"/>
                <c:pt idx="0">
                  <c:v>Rathmalana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'20'!$X$1:$AP$1</c:f>
              <c:strCache>
                <c:ptCount val="19"/>
                <c:pt idx="0">
                  <c:v>Max_1</c:v>
                </c:pt>
                <c:pt idx="1">
                  <c:v>Max_2</c:v>
                </c:pt>
                <c:pt idx="2">
                  <c:v>Max_3</c:v>
                </c:pt>
                <c:pt idx="3">
                  <c:v>Max_4</c:v>
                </c:pt>
                <c:pt idx="4">
                  <c:v>Max_5</c:v>
                </c:pt>
                <c:pt idx="5">
                  <c:v>Max_6</c:v>
                </c:pt>
                <c:pt idx="6">
                  <c:v>Max_7</c:v>
                </c:pt>
                <c:pt idx="7">
                  <c:v>Max_8</c:v>
                </c:pt>
                <c:pt idx="8">
                  <c:v>Max_9</c:v>
                </c:pt>
                <c:pt idx="9">
                  <c:v>Max_10</c:v>
                </c:pt>
                <c:pt idx="10">
                  <c:v>Max_11</c:v>
                </c:pt>
                <c:pt idx="11">
                  <c:v>Max_12</c:v>
                </c:pt>
                <c:pt idx="12">
                  <c:v>Max_13</c:v>
                </c:pt>
                <c:pt idx="13">
                  <c:v>Max_14</c:v>
                </c:pt>
                <c:pt idx="14">
                  <c:v>Max_15</c:v>
                </c:pt>
                <c:pt idx="15">
                  <c:v>Max_16</c:v>
                </c:pt>
                <c:pt idx="16">
                  <c:v>Max_17</c:v>
                </c:pt>
                <c:pt idx="17">
                  <c:v>Max_18</c:v>
                </c:pt>
                <c:pt idx="18">
                  <c:v>Max_19</c:v>
                </c:pt>
              </c:strCache>
            </c:strRef>
          </c:xVal>
          <c:yVal>
            <c:numRef>
              <c:f>'20'!$X$16:$AP$16</c:f>
              <c:numCache>
                <c:formatCode>0.0</c:formatCode>
                <c:ptCount val="19"/>
                <c:pt idx="0">
                  <c:v>0.29999999999999716</c:v>
                </c:pt>
                <c:pt idx="1">
                  <c:v>0.39999999999999858</c:v>
                </c:pt>
                <c:pt idx="2">
                  <c:v>1.6000000000000014</c:v>
                </c:pt>
                <c:pt idx="3">
                  <c:v>1</c:v>
                </c:pt>
                <c:pt idx="4">
                  <c:v>1.1999999999999957</c:v>
                </c:pt>
                <c:pt idx="5">
                  <c:v>0.89999999999999858</c:v>
                </c:pt>
                <c:pt idx="6">
                  <c:v>2.1000000000000014</c:v>
                </c:pt>
                <c:pt idx="7">
                  <c:v>2.6999999999999957</c:v>
                </c:pt>
                <c:pt idx="8">
                  <c:v>2</c:v>
                </c:pt>
                <c:pt idx="9">
                  <c:v>2.8999999999999986</c:v>
                </c:pt>
                <c:pt idx="10">
                  <c:v>9.9999999999997868E-2</c:v>
                </c:pt>
                <c:pt idx="11">
                  <c:v>2.2999999999999972</c:v>
                </c:pt>
                <c:pt idx="12">
                  <c:v>2.5</c:v>
                </c:pt>
                <c:pt idx="13">
                  <c:v>2</c:v>
                </c:pt>
                <c:pt idx="14">
                  <c:v>1.8999999999999986</c:v>
                </c:pt>
                <c:pt idx="15">
                  <c:v>1.1000000000000014</c:v>
                </c:pt>
                <c:pt idx="16">
                  <c:v>0.5</c:v>
                </c:pt>
                <c:pt idx="17">
                  <c:v>0.19999999999999929</c:v>
                </c:pt>
                <c:pt idx="18">
                  <c:v>1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'20'!$W$17</c:f>
              <c:strCache>
                <c:ptCount val="1"/>
                <c:pt idx="0">
                  <c:v>Rathnapura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'20'!$X$1:$AP$1</c:f>
              <c:strCache>
                <c:ptCount val="19"/>
                <c:pt idx="0">
                  <c:v>Max_1</c:v>
                </c:pt>
                <c:pt idx="1">
                  <c:v>Max_2</c:v>
                </c:pt>
                <c:pt idx="2">
                  <c:v>Max_3</c:v>
                </c:pt>
                <c:pt idx="3">
                  <c:v>Max_4</c:v>
                </c:pt>
                <c:pt idx="4">
                  <c:v>Max_5</c:v>
                </c:pt>
                <c:pt idx="5">
                  <c:v>Max_6</c:v>
                </c:pt>
                <c:pt idx="6">
                  <c:v>Max_7</c:v>
                </c:pt>
                <c:pt idx="7">
                  <c:v>Max_8</c:v>
                </c:pt>
                <c:pt idx="8">
                  <c:v>Max_9</c:v>
                </c:pt>
                <c:pt idx="9">
                  <c:v>Max_10</c:v>
                </c:pt>
                <c:pt idx="10">
                  <c:v>Max_11</c:v>
                </c:pt>
                <c:pt idx="11">
                  <c:v>Max_12</c:v>
                </c:pt>
                <c:pt idx="12">
                  <c:v>Max_13</c:v>
                </c:pt>
                <c:pt idx="13">
                  <c:v>Max_14</c:v>
                </c:pt>
                <c:pt idx="14">
                  <c:v>Max_15</c:v>
                </c:pt>
                <c:pt idx="15">
                  <c:v>Max_16</c:v>
                </c:pt>
                <c:pt idx="16">
                  <c:v>Max_17</c:v>
                </c:pt>
                <c:pt idx="17">
                  <c:v>Max_18</c:v>
                </c:pt>
                <c:pt idx="18">
                  <c:v>Max_19</c:v>
                </c:pt>
              </c:strCache>
            </c:strRef>
          </c:xVal>
          <c:yVal>
            <c:numRef>
              <c:f>'20'!$X$17:$AP$17</c:f>
              <c:numCache>
                <c:formatCode>0.0</c:formatCode>
                <c:ptCount val="19"/>
                <c:pt idx="0">
                  <c:v>0.5</c:v>
                </c:pt>
                <c:pt idx="1">
                  <c:v>0.89999999999999858</c:v>
                </c:pt>
                <c:pt idx="2">
                  <c:v>0.39999999999999858</c:v>
                </c:pt>
                <c:pt idx="3">
                  <c:v>1.2999999999999972</c:v>
                </c:pt>
                <c:pt idx="4">
                  <c:v>1.3999999999999986</c:v>
                </c:pt>
                <c:pt idx="5">
                  <c:v>1</c:v>
                </c:pt>
                <c:pt idx="6">
                  <c:v>1.3999999999999986</c:v>
                </c:pt>
                <c:pt idx="7">
                  <c:v>1.5</c:v>
                </c:pt>
                <c:pt idx="8">
                  <c:v>0.69999999999999574</c:v>
                </c:pt>
                <c:pt idx="9">
                  <c:v>0.59999999999999432</c:v>
                </c:pt>
                <c:pt idx="10">
                  <c:v>1.8999999999999986</c:v>
                </c:pt>
                <c:pt idx="11">
                  <c:v>1.2999999999999972</c:v>
                </c:pt>
                <c:pt idx="12">
                  <c:v>0.29999999999999716</c:v>
                </c:pt>
                <c:pt idx="13">
                  <c:v>0</c:v>
                </c:pt>
                <c:pt idx="14">
                  <c:v>0.19999999999999574</c:v>
                </c:pt>
                <c:pt idx="15">
                  <c:v>1</c:v>
                </c:pt>
                <c:pt idx="16">
                  <c:v>2.7999999999999972</c:v>
                </c:pt>
                <c:pt idx="17">
                  <c:v>1.6999999999999957</c:v>
                </c:pt>
                <c:pt idx="18">
                  <c:v>1.1999999999999957</c:v>
                </c:pt>
              </c:numCache>
            </c:numRef>
          </c:yVal>
          <c:smooth val="0"/>
        </c:ser>
        <c:ser>
          <c:idx val="16"/>
          <c:order val="16"/>
          <c:tx>
            <c:strRef>
              <c:f>'20'!$W$18</c:f>
              <c:strCache>
                <c:ptCount val="1"/>
                <c:pt idx="0">
                  <c:v>Trincomalee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'20'!$X$1:$AP$1</c:f>
              <c:strCache>
                <c:ptCount val="19"/>
                <c:pt idx="0">
                  <c:v>Max_1</c:v>
                </c:pt>
                <c:pt idx="1">
                  <c:v>Max_2</c:v>
                </c:pt>
                <c:pt idx="2">
                  <c:v>Max_3</c:v>
                </c:pt>
                <c:pt idx="3">
                  <c:v>Max_4</c:v>
                </c:pt>
                <c:pt idx="4">
                  <c:v>Max_5</c:v>
                </c:pt>
                <c:pt idx="5">
                  <c:v>Max_6</c:v>
                </c:pt>
                <c:pt idx="6">
                  <c:v>Max_7</c:v>
                </c:pt>
                <c:pt idx="7">
                  <c:v>Max_8</c:v>
                </c:pt>
                <c:pt idx="8">
                  <c:v>Max_9</c:v>
                </c:pt>
                <c:pt idx="9">
                  <c:v>Max_10</c:v>
                </c:pt>
                <c:pt idx="10">
                  <c:v>Max_11</c:v>
                </c:pt>
                <c:pt idx="11">
                  <c:v>Max_12</c:v>
                </c:pt>
                <c:pt idx="12">
                  <c:v>Max_13</c:v>
                </c:pt>
                <c:pt idx="13">
                  <c:v>Max_14</c:v>
                </c:pt>
                <c:pt idx="14">
                  <c:v>Max_15</c:v>
                </c:pt>
                <c:pt idx="15">
                  <c:v>Max_16</c:v>
                </c:pt>
                <c:pt idx="16">
                  <c:v>Max_17</c:v>
                </c:pt>
                <c:pt idx="17">
                  <c:v>Max_18</c:v>
                </c:pt>
                <c:pt idx="18">
                  <c:v>Max_19</c:v>
                </c:pt>
              </c:strCache>
            </c:strRef>
          </c:xVal>
          <c:yVal>
            <c:numRef>
              <c:f>'20'!$X$18:$AP$18</c:f>
              <c:numCache>
                <c:formatCode>0.0</c:formatCode>
                <c:ptCount val="19"/>
                <c:pt idx="0">
                  <c:v>1.6999999999999993</c:v>
                </c:pt>
                <c:pt idx="1">
                  <c:v>3</c:v>
                </c:pt>
                <c:pt idx="2">
                  <c:v>2.8000000000000007</c:v>
                </c:pt>
                <c:pt idx="3">
                  <c:v>3.3999999999999986</c:v>
                </c:pt>
                <c:pt idx="4">
                  <c:v>3.3999999999999986</c:v>
                </c:pt>
                <c:pt idx="5">
                  <c:v>3.1999999999999993</c:v>
                </c:pt>
                <c:pt idx="6">
                  <c:v>3.1999999999999993</c:v>
                </c:pt>
                <c:pt idx="7">
                  <c:v>1.5</c:v>
                </c:pt>
                <c:pt idx="8">
                  <c:v>0.89999999999999858</c:v>
                </c:pt>
                <c:pt idx="9">
                  <c:v>1.8999999999999986</c:v>
                </c:pt>
                <c:pt idx="10">
                  <c:v>1.8000000000000007</c:v>
                </c:pt>
                <c:pt idx="11">
                  <c:v>1.8999999999999986</c:v>
                </c:pt>
                <c:pt idx="12">
                  <c:v>2</c:v>
                </c:pt>
                <c:pt idx="13">
                  <c:v>1.0999999999999979</c:v>
                </c:pt>
                <c:pt idx="14">
                  <c:v>1</c:v>
                </c:pt>
                <c:pt idx="15">
                  <c:v>1.5999999999999979</c:v>
                </c:pt>
                <c:pt idx="16">
                  <c:v>1.1999999999999993</c:v>
                </c:pt>
                <c:pt idx="17">
                  <c:v>1.6999999999999993</c:v>
                </c:pt>
                <c:pt idx="18">
                  <c:v>2.8999999999999986</c:v>
                </c:pt>
              </c:numCache>
            </c:numRef>
          </c:yVal>
          <c:smooth val="0"/>
        </c:ser>
        <c:ser>
          <c:idx val="17"/>
          <c:order val="17"/>
          <c:tx>
            <c:strRef>
              <c:f>'20'!$W$19</c:f>
              <c:strCache>
                <c:ptCount val="1"/>
                <c:pt idx="0">
                  <c:v>Vavuniya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'20'!$X$1:$AP$1</c:f>
              <c:strCache>
                <c:ptCount val="19"/>
                <c:pt idx="0">
                  <c:v>Max_1</c:v>
                </c:pt>
                <c:pt idx="1">
                  <c:v>Max_2</c:v>
                </c:pt>
                <c:pt idx="2">
                  <c:v>Max_3</c:v>
                </c:pt>
                <c:pt idx="3">
                  <c:v>Max_4</c:v>
                </c:pt>
                <c:pt idx="4">
                  <c:v>Max_5</c:v>
                </c:pt>
                <c:pt idx="5">
                  <c:v>Max_6</c:v>
                </c:pt>
                <c:pt idx="6">
                  <c:v>Max_7</c:v>
                </c:pt>
                <c:pt idx="7">
                  <c:v>Max_8</c:v>
                </c:pt>
                <c:pt idx="8">
                  <c:v>Max_9</c:v>
                </c:pt>
                <c:pt idx="9">
                  <c:v>Max_10</c:v>
                </c:pt>
                <c:pt idx="10">
                  <c:v>Max_11</c:v>
                </c:pt>
                <c:pt idx="11">
                  <c:v>Max_12</c:v>
                </c:pt>
                <c:pt idx="12">
                  <c:v>Max_13</c:v>
                </c:pt>
                <c:pt idx="13">
                  <c:v>Max_14</c:v>
                </c:pt>
                <c:pt idx="14">
                  <c:v>Max_15</c:v>
                </c:pt>
                <c:pt idx="15">
                  <c:v>Max_16</c:v>
                </c:pt>
                <c:pt idx="16">
                  <c:v>Max_17</c:v>
                </c:pt>
                <c:pt idx="17">
                  <c:v>Max_18</c:v>
                </c:pt>
                <c:pt idx="18">
                  <c:v>Max_19</c:v>
                </c:pt>
              </c:strCache>
            </c:strRef>
          </c:xVal>
          <c:yVal>
            <c:numRef>
              <c:f>'20'!$X$19:$AP$19</c:f>
              <c:numCache>
                <c:formatCode>0.0</c:formatCode>
                <c:ptCount val="19"/>
                <c:pt idx="0">
                  <c:v>1.1000000000000014</c:v>
                </c:pt>
                <c:pt idx="1">
                  <c:v>1.6999999999999993</c:v>
                </c:pt>
                <c:pt idx="2">
                  <c:v>0.80000000000000071</c:v>
                </c:pt>
                <c:pt idx="3">
                  <c:v>2.6000000000000014</c:v>
                </c:pt>
                <c:pt idx="4">
                  <c:v>2.9000000000000021</c:v>
                </c:pt>
                <c:pt idx="5">
                  <c:v>3.0000000000000036</c:v>
                </c:pt>
                <c:pt idx="6">
                  <c:v>1.9000000000000021</c:v>
                </c:pt>
                <c:pt idx="7">
                  <c:v>-0.5</c:v>
                </c:pt>
                <c:pt idx="8">
                  <c:v>1.5</c:v>
                </c:pt>
                <c:pt idx="9">
                  <c:v>1.6999999999999993</c:v>
                </c:pt>
                <c:pt idx="10">
                  <c:v>1.4000000000000021</c:v>
                </c:pt>
                <c:pt idx="11">
                  <c:v>1.1999999999999993</c:v>
                </c:pt>
                <c:pt idx="12">
                  <c:v>1.3000000000000007</c:v>
                </c:pt>
                <c:pt idx="13">
                  <c:v>0.69999999999999929</c:v>
                </c:pt>
                <c:pt idx="14">
                  <c:v>0.60000000000000142</c:v>
                </c:pt>
                <c:pt idx="15">
                  <c:v>1.6000000000000014</c:v>
                </c:pt>
                <c:pt idx="16">
                  <c:v>2.1999999999999993</c:v>
                </c:pt>
                <c:pt idx="17">
                  <c:v>0.80000000000000071</c:v>
                </c:pt>
                <c:pt idx="18">
                  <c:v>1.8000000000000007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4761712"/>
        <c:axId val="1004750832"/>
      </c:scatterChart>
      <c:valAx>
        <c:axId val="1004761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4750832"/>
        <c:crosses val="autoZero"/>
        <c:crossBetween val="midCat"/>
      </c:valAx>
      <c:valAx>
        <c:axId val="1004750832"/>
        <c:scaling>
          <c:orientation val="minMax"/>
          <c:min val="-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4761712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230083011408105E-2"/>
          <c:y val="0.75447757327644582"/>
          <c:w val="0.91695466081487498"/>
          <c:h val="0.1752730227607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Heat Wave Frequency @ Colombo for</a:t>
            </a:r>
            <a:r>
              <a:rPr lang="en-US" baseline="0"/>
              <a:t> RCP 4.5 &amp; RCP 8.5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469131362082655E-2"/>
          <c:y val="0.15748440569871158"/>
          <c:w val="0.91661510028351278"/>
          <c:h val="0.733204070003430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Sheet3!$R$7</c:f>
              <c:strCache>
                <c:ptCount val="1"/>
                <c:pt idx="0">
                  <c:v> MRI_4.5_HWF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Sheet3!$Q$8:$Q$74</c:f>
              <c:numCache>
                <c:formatCode>General</c:formatCode>
                <c:ptCount val="6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  <c:pt idx="41">
                  <c:v>2061</c:v>
                </c:pt>
                <c:pt idx="42">
                  <c:v>2062</c:v>
                </c:pt>
                <c:pt idx="43">
                  <c:v>2063</c:v>
                </c:pt>
                <c:pt idx="44">
                  <c:v>2064</c:v>
                </c:pt>
                <c:pt idx="45">
                  <c:v>2065</c:v>
                </c:pt>
                <c:pt idx="46">
                  <c:v>2066</c:v>
                </c:pt>
                <c:pt idx="47">
                  <c:v>2067</c:v>
                </c:pt>
                <c:pt idx="48">
                  <c:v>2068</c:v>
                </c:pt>
                <c:pt idx="49">
                  <c:v>2069</c:v>
                </c:pt>
                <c:pt idx="50">
                  <c:v>2070</c:v>
                </c:pt>
                <c:pt idx="51">
                  <c:v>2071</c:v>
                </c:pt>
                <c:pt idx="52">
                  <c:v>2072</c:v>
                </c:pt>
                <c:pt idx="53">
                  <c:v>2073</c:v>
                </c:pt>
                <c:pt idx="54">
                  <c:v>2074</c:v>
                </c:pt>
                <c:pt idx="55">
                  <c:v>2075</c:v>
                </c:pt>
                <c:pt idx="56">
                  <c:v>2076</c:v>
                </c:pt>
                <c:pt idx="57">
                  <c:v>2077</c:v>
                </c:pt>
                <c:pt idx="58">
                  <c:v>2078</c:v>
                </c:pt>
                <c:pt idx="59">
                  <c:v>2079</c:v>
                </c:pt>
                <c:pt idx="60">
                  <c:v>2080</c:v>
                </c:pt>
                <c:pt idx="61">
                  <c:v>2081</c:v>
                </c:pt>
                <c:pt idx="62">
                  <c:v>2082</c:v>
                </c:pt>
                <c:pt idx="63">
                  <c:v>2083</c:v>
                </c:pt>
                <c:pt idx="64">
                  <c:v>2084</c:v>
                </c:pt>
                <c:pt idx="65">
                  <c:v>2085</c:v>
                </c:pt>
                <c:pt idx="66">
                  <c:v>2086</c:v>
                </c:pt>
              </c:numCache>
            </c:numRef>
          </c:xVal>
          <c:yVal>
            <c:numRef>
              <c:f>Sheet3!$R$8:$R$74</c:f>
              <c:numCache>
                <c:formatCode>General</c:formatCode>
                <c:ptCount val="67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8</c:v>
                </c:pt>
                <c:pt idx="4">
                  <c:v>0</c:v>
                </c:pt>
                <c:pt idx="5">
                  <c:v>9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10</c:v>
                </c:pt>
                <c:pt idx="10">
                  <c:v>0</c:v>
                </c:pt>
                <c:pt idx="11">
                  <c:v>41</c:v>
                </c:pt>
                <c:pt idx="12">
                  <c:v>32</c:v>
                </c:pt>
                <c:pt idx="13">
                  <c:v>0</c:v>
                </c:pt>
                <c:pt idx="14">
                  <c:v>3</c:v>
                </c:pt>
                <c:pt idx="15">
                  <c:v>10</c:v>
                </c:pt>
                <c:pt idx="16">
                  <c:v>12</c:v>
                </c:pt>
                <c:pt idx="17">
                  <c:v>3</c:v>
                </c:pt>
                <c:pt idx="18">
                  <c:v>15</c:v>
                </c:pt>
                <c:pt idx="19">
                  <c:v>10</c:v>
                </c:pt>
                <c:pt idx="20">
                  <c:v>0</c:v>
                </c:pt>
                <c:pt idx="21">
                  <c:v>26</c:v>
                </c:pt>
                <c:pt idx="22">
                  <c:v>0</c:v>
                </c:pt>
                <c:pt idx="23">
                  <c:v>13</c:v>
                </c:pt>
                <c:pt idx="24">
                  <c:v>23</c:v>
                </c:pt>
                <c:pt idx="25">
                  <c:v>0</c:v>
                </c:pt>
                <c:pt idx="26">
                  <c:v>4</c:v>
                </c:pt>
                <c:pt idx="27">
                  <c:v>8</c:v>
                </c:pt>
                <c:pt idx="28">
                  <c:v>62</c:v>
                </c:pt>
                <c:pt idx="29">
                  <c:v>6</c:v>
                </c:pt>
                <c:pt idx="30">
                  <c:v>53</c:v>
                </c:pt>
                <c:pt idx="31">
                  <c:v>98</c:v>
                </c:pt>
                <c:pt idx="32">
                  <c:v>53</c:v>
                </c:pt>
                <c:pt idx="33">
                  <c:v>4</c:v>
                </c:pt>
                <c:pt idx="34">
                  <c:v>47</c:v>
                </c:pt>
                <c:pt idx="35">
                  <c:v>50</c:v>
                </c:pt>
                <c:pt idx="36">
                  <c:v>21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28</c:v>
                </c:pt>
                <c:pt idx="41">
                  <c:v>27</c:v>
                </c:pt>
                <c:pt idx="42">
                  <c:v>45</c:v>
                </c:pt>
                <c:pt idx="43">
                  <c:v>0</c:v>
                </c:pt>
                <c:pt idx="44">
                  <c:v>54</c:v>
                </c:pt>
                <c:pt idx="45">
                  <c:v>61</c:v>
                </c:pt>
                <c:pt idx="46">
                  <c:v>38</c:v>
                </c:pt>
                <c:pt idx="47">
                  <c:v>7</c:v>
                </c:pt>
                <c:pt idx="48">
                  <c:v>85</c:v>
                </c:pt>
                <c:pt idx="49">
                  <c:v>28</c:v>
                </c:pt>
                <c:pt idx="50">
                  <c:v>89</c:v>
                </c:pt>
                <c:pt idx="51">
                  <c:v>128</c:v>
                </c:pt>
                <c:pt idx="52">
                  <c:v>89</c:v>
                </c:pt>
                <c:pt idx="53">
                  <c:v>63</c:v>
                </c:pt>
                <c:pt idx="54">
                  <c:v>109</c:v>
                </c:pt>
                <c:pt idx="55">
                  <c:v>38</c:v>
                </c:pt>
                <c:pt idx="56">
                  <c:v>25</c:v>
                </c:pt>
                <c:pt idx="57">
                  <c:v>63</c:v>
                </c:pt>
                <c:pt idx="58">
                  <c:v>35</c:v>
                </c:pt>
                <c:pt idx="59">
                  <c:v>64</c:v>
                </c:pt>
                <c:pt idx="60">
                  <c:v>9</c:v>
                </c:pt>
                <c:pt idx="61">
                  <c:v>84</c:v>
                </c:pt>
                <c:pt idx="62">
                  <c:v>136</c:v>
                </c:pt>
                <c:pt idx="63">
                  <c:v>75</c:v>
                </c:pt>
                <c:pt idx="64">
                  <c:v>74</c:v>
                </c:pt>
                <c:pt idx="65">
                  <c:v>87</c:v>
                </c:pt>
                <c:pt idx="66">
                  <c:v>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Sheet3!$S$7</c:f>
              <c:strCache>
                <c:ptCount val="1"/>
                <c:pt idx="0">
                  <c:v>MRI_8.5_HWF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2"/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Sheet3!$Q$8:$Q$74</c:f>
              <c:numCache>
                <c:formatCode>General</c:formatCode>
                <c:ptCount val="6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  <c:pt idx="41">
                  <c:v>2061</c:v>
                </c:pt>
                <c:pt idx="42">
                  <c:v>2062</c:v>
                </c:pt>
                <c:pt idx="43">
                  <c:v>2063</c:v>
                </c:pt>
                <c:pt idx="44">
                  <c:v>2064</c:v>
                </c:pt>
                <c:pt idx="45">
                  <c:v>2065</c:v>
                </c:pt>
                <c:pt idx="46">
                  <c:v>2066</c:v>
                </c:pt>
                <c:pt idx="47">
                  <c:v>2067</c:v>
                </c:pt>
                <c:pt idx="48">
                  <c:v>2068</c:v>
                </c:pt>
                <c:pt idx="49">
                  <c:v>2069</c:v>
                </c:pt>
                <c:pt idx="50">
                  <c:v>2070</c:v>
                </c:pt>
                <c:pt idx="51">
                  <c:v>2071</c:v>
                </c:pt>
                <c:pt idx="52">
                  <c:v>2072</c:v>
                </c:pt>
                <c:pt idx="53">
                  <c:v>2073</c:v>
                </c:pt>
                <c:pt idx="54">
                  <c:v>2074</c:v>
                </c:pt>
                <c:pt idx="55">
                  <c:v>2075</c:v>
                </c:pt>
                <c:pt idx="56">
                  <c:v>2076</c:v>
                </c:pt>
                <c:pt idx="57">
                  <c:v>2077</c:v>
                </c:pt>
                <c:pt idx="58">
                  <c:v>2078</c:v>
                </c:pt>
                <c:pt idx="59">
                  <c:v>2079</c:v>
                </c:pt>
                <c:pt idx="60">
                  <c:v>2080</c:v>
                </c:pt>
                <c:pt idx="61">
                  <c:v>2081</c:v>
                </c:pt>
                <c:pt idx="62">
                  <c:v>2082</c:v>
                </c:pt>
                <c:pt idx="63">
                  <c:v>2083</c:v>
                </c:pt>
                <c:pt idx="64">
                  <c:v>2084</c:v>
                </c:pt>
                <c:pt idx="65">
                  <c:v>2085</c:v>
                </c:pt>
                <c:pt idx="66">
                  <c:v>2086</c:v>
                </c:pt>
              </c:numCache>
            </c:numRef>
          </c:xVal>
          <c:yVal>
            <c:numRef>
              <c:f>Sheet3!$S$8:$S$74</c:f>
              <c:numCache>
                <c:formatCode>General</c:formatCode>
                <c:ptCount val="67"/>
                <c:pt idx="0">
                  <c:v>0</c:v>
                </c:pt>
                <c:pt idx="1">
                  <c:v>12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8</c:v>
                </c:pt>
                <c:pt idx="13">
                  <c:v>0</c:v>
                </c:pt>
                <c:pt idx="14">
                  <c:v>0</c:v>
                </c:pt>
                <c:pt idx="15">
                  <c:v>28</c:v>
                </c:pt>
                <c:pt idx="16">
                  <c:v>31</c:v>
                </c:pt>
                <c:pt idx="17">
                  <c:v>0</c:v>
                </c:pt>
                <c:pt idx="18">
                  <c:v>0</c:v>
                </c:pt>
                <c:pt idx="19">
                  <c:v>45</c:v>
                </c:pt>
                <c:pt idx="20">
                  <c:v>22</c:v>
                </c:pt>
                <c:pt idx="21">
                  <c:v>0</c:v>
                </c:pt>
                <c:pt idx="22">
                  <c:v>6</c:v>
                </c:pt>
                <c:pt idx="23">
                  <c:v>48</c:v>
                </c:pt>
                <c:pt idx="24">
                  <c:v>23</c:v>
                </c:pt>
                <c:pt idx="25">
                  <c:v>39</c:v>
                </c:pt>
                <c:pt idx="26">
                  <c:v>0</c:v>
                </c:pt>
                <c:pt idx="27">
                  <c:v>8</c:v>
                </c:pt>
                <c:pt idx="28">
                  <c:v>24</c:v>
                </c:pt>
                <c:pt idx="29">
                  <c:v>60</c:v>
                </c:pt>
                <c:pt idx="30">
                  <c:v>34</c:v>
                </c:pt>
                <c:pt idx="31">
                  <c:v>41</c:v>
                </c:pt>
                <c:pt idx="32">
                  <c:v>15</c:v>
                </c:pt>
                <c:pt idx="33">
                  <c:v>39</c:v>
                </c:pt>
                <c:pt idx="34">
                  <c:v>19</c:v>
                </c:pt>
                <c:pt idx="35">
                  <c:v>49</c:v>
                </c:pt>
                <c:pt idx="36">
                  <c:v>102</c:v>
                </c:pt>
                <c:pt idx="37">
                  <c:v>73</c:v>
                </c:pt>
                <c:pt idx="38">
                  <c:v>67</c:v>
                </c:pt>
                <c:pt idx="39">
                  <c:v>23</c:v>
                </c:pt>
                <c:pt idx="40">
                  <c:v>72</c:v>
                </c:pt>
                <c:pt idx="41">
                  <c:v>130</c:v>
                </c:pt>
                <c:pt idx="42">
                  <c:v>116</c:v>
                </c:pt>
                <c:pt idx="43">
                  <c:v>153</c:v>
                </c:pt>
                <c:pt idx="44">
                  <c:v>136</c:v>
                </c:pt>
                <c:pt idx="45">
                  <c:v>68</c:v>
                </c:pt>
                <c:pt idx="46">
                  <c:v>117</c:v>
                </c:pt>
                <c:pt idx="47">
                  <c:v>133</c:v>
                </c:pt>
                <c:pt idx="48">
                  <c:v>132</c:v>
                </c:pt>
                <c:pt idx="49">
                  <c:v>126</c:v>
                </c:pt>
                <c:pt idx="50">
                  <c:v>137</c:v>
                </c:pt>
                <c:pt idx="51">
                  <c:v>153</c:v>
                </c:pt>
                <c:pt idx="52">
                  <c:v>129</c:v>
                </c:pt>
                <c:pt idx="53">
                  <c:v>121</c:v>
                </c:pt>
                <c:pt idx="54">
                  <c:v>149</c:v>
                </c:pt>
                <c:pt idx="55">
                  <c:v>131</c:v>
                </c:pt>
                <c:pt idx="56">
                  <c:v>148</c:v>
                </c:pt>
                <c:pt idx="57">
                  <c:v>144</c:v>
                </c:pt>
                <c:pt idx="58">
                  <c:v>109</c:v>
                </c:pt>
                <c:pt idx="59">
                  <c:v>144</c:v>
                </c:pt>
                <c:pt idx="60">
                  <c:v>139</c:v>
                </c:pt>
                <c:pt idx="61">
                  <c:v>124</c:v>
                </c:pt>
                <c:pt idx="62">
                  <c:v>128</c:v>
                </c:pt>
                <c:pt idx="63">
                  <c:v>151</c:v>
                </c:pt>
                <c:pt idx="64">
                  <c:v>163</c:v>
                </c:pt>
                <c:pt idx="65">
                  <c:v>165</c:v>
                </c:pt>
                <c:pt idx="66">
                  <c:v>149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4755184"/>
        <c:axId val="1004762800"/>
      </c:scatterChart>
      <c:valAx>
        <c:axId val="1004755184"/>
        <c:scaling>
          <c:orientation val="minMax"/>
          <c:min val="2020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4762800"/>
        <c:crosses val="autoZero"/>
        <c:crossBetween val="midCat"/>
      </c:valAx>
      <c:valAx>
        <c:axId val="10047628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47551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0.04462</cdr:x>
      <cdr:y>0.50664</cdr:y>
    </cdr:from>
    <cdr:to>
      <cdr:x>0.9939</cdr:x>
      <cdr:y>0.51099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212249" y="2786979"/>
          <a:ext cx="4515779" cy="23928"/>
        </a:xfrm>
        <a:prstGeom xmlns:a="http://schemas.openxmlformats.org/drawingml/2006/main" prst="line">
          <a:avLst/>
        </a:prstGeom>
        <a:ln xmlns:a="http://schemas.openxmlformats.org/drawingml/2006/main" w="25400" cmpd="sng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83C1-D603-4393-850F-84729C4BD2B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A12A-91F8-4D9D-A2A9-6133A265F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8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83C1-D603-4393-850F-84729C4BD2B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A12A-91F8-4D9D-A2A9-6133A265F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0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83C1-D603-4393-850F-84729C4BD2B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A12A-91F8-4D9D-A2A9-6133A265F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9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83C1-D603-4393-850F-84729C4BD2B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A12A-91F8-4D9D-A2A9-6133A265F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5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83C1-D603-4393-850F-84729C4BD2B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A12A-91F8-4D9D-A2A9-6133A265F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5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83C1-D603-4393-850F-84729C4BD2B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A12A-91F8-4D9D-A2A9-6133A265F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5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83C1-D603-4393-850F-84729C4BD2B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A12A-91F8-4D9D-A2A9-6133A265F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83C1-D603-4393-850F-84729C4BD2B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A12A-91F8-4D9D-A2A9-6133A265F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1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83C1-D603-4393-850F-84729C4BD2B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A12A-91F8-4D9D-A2A9-6133A265F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8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83C1-D603-4393-850F-84729C4BD2B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A12A-91F8-4D9D-A2A9-6133A265F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2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83C1-D603-4393-850F-84729C4BD2B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A12A-91F8-4D9D-A2A9-6133A265F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4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B83C1-D603-4393-850F-84729C4BD2B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FA12A-91F8-4D9D-A2A9-6133A265F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9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lk/imgres?imgurl=http://htmlhelp.com/~liam/Hawaii/Maui/MauiOceanCenter/strong-winds.jpg&amp;imgrefurl=http://htmlhelp.com/~liam/Hawaii/Maui/MauiOceanCenter/&amp;usg=__mjCGjrPZl3vPGPVd2W0u5IRlc_4=&amp;h=720&amp;w=960&amp;sz=133&amp;hl=en&amp;start=1&amp;zoom=1&amp;tbnid=FSOqFaceAs8b5M:&amp;tbnh=111&amp;tbnw=148&amp;ei=TxpVTsPtI-KN4gTqz9TFBw&amp;prev=/search?q=strong+winds&amp;hl=en&amp;sa=G&amp;gbv=2&amp;tbm=isch&amp;itbs=1" TargetMode="External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15" y="206277"/>
            <a:ext cx="8011885" cy="4526235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31200" y="1421126"/>
            <a:ext cx="313508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Heat Waves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Possible 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Early Warning Methods,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and Heat – Health Action Plan for Sri Lanka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5124398"/>
            <a:ext cx="5413829" cy="13199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b="1" dirty="0">
                <a:solidFill>
                  <a:srgbClr val="66FFFF"/>
                </a:solidFill>
              </a:rPr>
              <a:t>Shiromani Jayawardena (PhD)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b="1" dirty="0">
                <a:solidFill>
                  <a:srgbClr val="66FFFF"/>
                </a:solidFill>
              </a:rPr>
              <a:t>Meteorologist/Deputy Director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b="1" dirty="0">
                <a:solidFill>
                  <a:srgbClr val="66FFFF"/>
                </a:solidFill>
              </a:rPr>
              <a:t>Department of Meteorology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b="1" dirty="0">
                <a:solidFill>
                  <a:srgbClr val="66FFFF"/>
                </a:solidFill>
              </a:rPr>
              <a:t>Colombo 07</a:t>
            </a:r>
          </a:p>
          <a:p>
            <a:pPr algn="ctr">
              <a:spcBef>
                <a:spcPct val="20000"/>
              </a:spcBef>
              <a:defRPr/>
            </a:pP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66FF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58971" y="5255027"/>
            <a:ext cx="66330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Heat Health Summit</a:t>
            </a:r>
          </a:p>
          <a:p>
            <a:r>
              <a:rPr lang="en-GB" sz="4000" dirty="0" smtClean="0">
                <a:solidFill>
                  <a:srgbClr val="FFFF00"/>
                </a:solidFill>
              </a:rPr>
              <a:t>2020-02-14@ IITM Pune India</a:t>
            </a:r>
            <a:endParaRPr lang="en-GB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944" y="27266"/>
            <a:ext cx="5223308" cy="3714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526" y="40925"/>
            <a:ext cx="2667057" cy="3686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0" y="40925"/>
            <a:ext cx="5394519" cy="3714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70" y="3727644"/>
            <a:ext cx="4151333" cy="2084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0275" y="4051844"/>
            <a:ext cx="6421564" cy="16114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5944" y="6211669"/>
            <a:ext cx="675927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60000"/>
                </a:solidFill>
              </a:rPr>
              <a:t>Heat weather Alerts Department of Meteorology Collaboration with Heath Ministry and Disaster Management Center</a:t>
            </a:r>
            <a:endParaRPr lang="en-US" b="1" dirty="0">
              <a:solidFill>
                <a:srgbClr val="7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420167"/>
            <a:ext cx="10913674" cy="5756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18171" y="725714"/>
            <a:ext cx="17707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60000"/>
                </a:solidFill>
              </a:rPr>
              <a:t>Heat weather Alerts Department of Meteorology Collaboration with Heath Ministry and Disaster Management Center</a:t>
            </a:r>
            <a:endParaRPr lang="en-US" b="1" dirty="0">
              <a:solidFill>
                <a:srgbClr val="7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10182" y="528840"/>
            <a:ext cx="5214942" cy="6186309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Landslide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Cyclone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Flood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Drought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Industrial hazard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Tsunami (seismic wave)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Earthquake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Air hazard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Maritime hazard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Fire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Epidemic 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An explosion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Air raids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Civil or internal strife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Chemical accident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Radiological emergency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Oil spills including inland and marine oil Spills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Nuclear disaster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Urban and forest fire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Coastal erosion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Tornados, lightening strikes and severe</a:t>
            </a:r>
          </a:p>
          <a:p>
            <a:r>
              <a:rPr lang="en-GB" b="1" dirty="0">
                <a:solidFill>
                  <a:schemeClr val="bg1"/>
                </a:solidFill>
              </a:rPr>
              <a:t>thunder storms;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20" y="1214422"/>
            <a:ext cx="3071834" cy="444420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66844" y="5927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Sri Lanka Disaster Management Act, No 13 of 2005</a:t>
            </a:r>
          </a:p>
        </p:txBody>
      </p:sp>
    </p:spTree>
    <p:extLst>
      <p:ext uri="{BB962C8B-B14F-4D97-AF65-F5344CB8AC3E}">
        <p14:creationId xmlns:p14="http://schemas.microsoft.com/office/powerpoint/2010/main" val="2618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8982" y="528840"/>
            <a:ext cx="6223624" cy="6186309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b="1" dirty="0">
                <a:solidFill>
                  <a:srgbClr val="FFFF00"/>
                </a:solidFill>
              </a:rPr>
              <a:t>Landslide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FFFF00"/>
                </a:solidFill>
              </a:rPr>
              <a:t>Cyclone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FFFF00"/>
                </a:solidFill>
              </a:rPr>
              <a:t>Flood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FFFF00"/>
                </a:solidFill>
              </a:rPr>
              <a:t>Drought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FFFF00"/>
                </a:solidFill>
              </a:rPr>
              <a:t>Industrial hazard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FFFF00"/>
                </a:solidFill>
              </a:rPr>
              <a:t>Tsunami (seismic wave)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FFFF00"/>
                </a:solidFill>
              </a:rPr>
              <a:t>Earthquake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FFFF00"/>
                </a:solidFill>
              </a:rPr>
              <a:t>Air hazard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FFFF00"/>
                </a:solidFill>
              </a:rPr>
              <a:t>Maritime hazard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FFFF00"/>
                </a:solidFill>
              </a:rPr>
              <a:t>Fire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FFFF00"/>
                </a:solidFill>
              </a:rPr>
              <a:t>Epidemic 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FFFF00"/>
                </a:solidFill>
              </a:rPr>
              <a:t>An explosion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FFFF00"/>
                </a:solidFill>
              </a:rPr>
              <a:t>Air raids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FFFF00"/>
                </a:solidFill>
              </a:rPr>
              <a:t>Civil or internal strife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FFFF00"/>
                </a:solidFill>
              </a:rPr>
              <a:t>Chemical accident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FFFF00"/>
                </a:solidFill>
              </a:rPr>
              <a:t>Radiological emergency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FFFF00"/>
                </a:solidFill>
              </a:rPr>
              <a:t>Oil spills including inland and marine oil Spills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FFFF00"/>
                </a:solidFill>
              </a:rPr>
              <a:t>Nuclear disaster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FFFF00"/>
                </a:solidFill>
              </a:rPr>
              <a:t>Urban and forest fire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FFFF00"/>
                </a:solidFill>
              </a:rPr>
              <a:t>Coastal erosion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FFFF00"/>
                </a:solidFill>
              </a:rPr>
              <a:t>Tornados, lightening strikes and severe</a:t>
            </a:r>
          </a:p>
          <a:p>
            <a:r>
              <a:rPr lang="en-GB" b="1" dirty="0">
                <a:solidFill>
                  <a:srgbClr val="FFFF00"/>
                </a:solidFill>
              </a:rPr>
              <a:t>thunder storms;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519" y="1214422"/>
            <a:ext cx="3665993" cy="444420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55643" y="59272"/>
            <a:ext cx="605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Sri Lanka Disaster Management Act, No 13 of 2005</a:t>
            </a:r>
          </a:p>
        </p:txBody>
      </p:sp>
      <p:sp>
        <p:nvSpPr>
          <p:cNvPr id="6" name="Explosion 2 5"/>
          <p:cNvSpPr/>
          <p:nvPr/>
        </p:nvSpPr>
        <p:spPr>
          <a:xfrm>
            <a:off x="1027082" y="0"/>
            <a:ext cx="10656918" cy="664371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If High Temperature / Heat Wave Include in the Disaster Act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Possible to Implement Some Policies</a:t>
            </a:r>
          </a:p>
          <a:p>
            <a:pPr algn="ctr"/>
            <a:endParaRPr lang="en-GB" b="1" dirty="0">
              <a:solidFill>
                <a:srgbClr val="FFFF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GB" b="1" dirty="0">
                <a:solidFill>
                  <a:srgbClr val="FFFF00"/>
                </a:solidFill>
              </a:rPr>
              <a:t>Architectural Designs</a:t>
            </a:r>
          </a:p>
          <a:p>
            <a:pPr algn="ctr">
              <a:buFont typeface="Arial" pitchFamily="34" charset="0"/>
              <a:buChar char="•"/>
            </a:pPr>
            <a:r>
              <a:rPr lang="en-GB" b="1" dirty="0">
                <a:solidFill>
                  <a:srgbClr val="FFFF00"/>
                </a:solidFill>
              </a:rPr>
              <a:t>Urbanization</a:t>
            </a:r>
          </a:p>
          <a:p>
            <a:pPr algn="ctr">
              <a:buFont typeface="Arial" pitchFamily="34" charset="0"/>
              <a:buChar char="•"/>
            </a:pPr>
            <a:r>
              <a:rPr lang="en-GB" b="1" dirty="0">
                <a:solidFill>
                  <a:srgbClr val="FFFF00"/>
                </a:solidFill>
              </a:rPr>
              <a:t>High rise Building</a:t>
            </a:r>
          </a:p>
          <a:p>
            <a:pPr algn="ctr">
              <a:buFont typeface="Arial" pitchFamily="34" charset="0"/>
              <a:buChar char="•"/>
            </a:pPr>
            <a:r>
              <a:rPr lang="en-GB" b="1" dirty="0">
                <a:solidFill>
                  <a:srgbClr val="FFFF00"/>
                </a:solidFill>
              </a:rPr>
              <a:t>Labour rules etc.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086" y="116633"/>
            <a:ext cx="11074400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Heat-waves are among the most dangerous natural hazards, but rarely receive adequate attention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8664" y="2122087"/>
            <a:ext cx="12192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Cyclone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0048" y="2122087"/>
            <a:ext cx="12192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Flood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05647" y="2113287"/>
            <a:ext cx="12192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Drought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8475" y="2120971"/>
            <a:ext cx="165618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Strong Winds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00864" y="2135705"/>
            <a:ext cx="172819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Thunderstorms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5086" y="3883947"/>
            <a:ext cx="3286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But for high temperatures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3672" y="3989588"/>
            <a:ext cx="8922657" cy="830997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Very less  attention</a:t>
            </a:r>
            <a:endParaRPr lang="en-US" sz="2400" b="1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Loss and Damages </a:t>
            </a:r>
            <a:r>
              <a:rPr lang="en-US" sz="2400" b="1" dirty="0" smtClean="0">
                <a:solidFill>
                  <a:srgbClr val="FFFF00"/>
                </a:solidFill>
              </a:rPr>
              <a:t>no clearly visible , difficult to Identify </a:t>
            </a:r>
            <a:r>
              <a:rPr lang="en-US" sz="2400" b="1" dirty="0">
                <a:solidFill>
                  <a:srgbClr val="FFFF00"/>
                </a:solidFill>
              </a:rPr>
              <a:t>/ </a:t>
            </a:r>
            <a:r>
              <a:rPr lang="en-US" sz="2400" b="1" dirty="0" smtClean="0">
                <a:solidFill>
                  <a:srgbClr val="FFFF00"/>
                </a:solidFill>
              </a:rPr>
              <a:t>Estimate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114" y="4671813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Categorized as Silent killers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28664" y="1611978"/>
            <a:ext cx="7128792" cy="40011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Disaster Professional  / Managers </a:t>
            </a:r>
            <a:r>
              <a:rPr lang="en-US" sz="2000" b="1" dirty="0" smtClean="0">
                <a:solidFill>
                  <a:srgbClr val="FFFF00"/>
                </a:solidFill>
              </a:rPr>
              <a:t>paid </a:t>
            </a:r>
            <a:r>
              <a:rPr lang="en-US" sz="2000" b="1" dirty="0">
                <a:solidFill>
                  <a:srgbClr val="FFFF00"/>
                </a:solidFill>
              </a:rPr>
              <a:t>more attention for</a:t>
            </a:r>
          </a:p>
        </p:txBody>
      </p:sp>
      <p:pic>
        <p:nvPicPr>
          <p:cNvPr id="13" name="Picture 7" descr="A:\AIMS ProjectNET - What is a Cyclone_files\cyclone-john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130" y="2613086"/>
            <a:ext cx="144854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ANd9GcQo9hIoIMMW1perbXhZl2k5HCDruIz0Nrbp693O29cFBgdmG2JwsMW2nZ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8448" y="2610464"/>
            <a:ext cx="1440160" cy="1152128"/>
          </a:xfrm>
          <a:prstGeom prst="rect">
            <a:avLst/>
          </a:prstGeom>
          <a:noFill/>
        </p:spPr>
      </p:pic>
      <p:pic>
        <p:nvPicPr>
          <p:cNvPr id="15" name="Picture 5" descr="Lightnings_sequence_2_animatio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57456" y="2623917"/>
            <a:ext cx="14150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Image result for floo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9696" y="2605294"/>
            <a:ext cx="1656184" cy="1134067"/>
          </a:xfrm>
          <a:prstGeom prst="rect">
            <a:avLst/>
          </a:prstGeom>
          <a:noFill/>
        </p:spPr>
      </p:pic>
      <p:pic>
        <p:nvPicPr>
          <p:cNvPr id="13316" name="Picture 4" descr="Image result for drough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414" y="2623917"/>
            <a:ext cx="1601666" cy="115212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567608" y="1052736"/>
            <a:ext cx="7128792" cy="40011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Not Adequate Data and Studies (Research)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061" y="5115358"/>
            <a:ext cx="12075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rgbClr val="FFFF00"/>
                </a:solidFill>
              </a:rPr>
              <a:t>No proper definition</a:t>
            </a:r>
          </a:p>
          <a:p>
            <a:r>
              <a:rPr lang="en-GB" sz="3000" b="1" dirty="0" smtClean="0">
                <a:solidFill>
                  <a:srgbClr val="FFFF00"/>
                </a:solidFill>
              </a:rPr>
              <a:t>Lack of awareness from top to bottom</a:t>
            </a:r>
          </a:p>
          <a:p>
            <a:r>
              <a:rPr lang="en-GB" sz="3000" b="1" dirty="0" smtClean="0">
                <a:solidFill>
                  <a:srgbClr val="FFFF00"/>
                </a:solidFill>
              </a:rPr>
              <a:t>No country specific Threshold values (Heat Index) to categorize the risk</a:t>
            </a:r>
          </a:p>
        </p:txBody>
      </p:sp>
    </p:spTree>
    <p:extLst>
      <p:ext uri="{BB962C8B-B14F-4D97-AF65-F5344CB8AC3E}">
        <p14:creationId xmlns:p14="http://schemas.microsoft.com/office/powerpoint/2010/main" val="10223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8"/>
            <a:ext cx="12191999" cy="677798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944"/>
            <a:ext cx="6647543" cy="5136738"/>
          </a:xfrm>
        </p:spPr>
      </p:pic>
      <p:sp>
        <p:nvSpPr>
          <p:cNvPr id="9" name="Rectangle 8"/>
          <p:cNvSpPr/>
          <p:nvPr/>
        </p:nvSpPr>
        <p:spPr>
          <a:xfrm>
            <a:off x="127001" y="5041240"/>
            <a:ext cx="74784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>
                <a:solidFill>
                  <a:srgbClr val="760000"/>
                </a:solidFill>
              </a:rPr>
              <a:t>four climatic seasons </a:t>
            </a:r>
          </a:p>
          <a:p>
            <a:r>
              <a:rPr lang="en-AU" sz="1600" dirty="0" smtClean="0">
                <a:solidFill>
                  <a:srgbClr val="760000"/>
                </a:solidFill>
              </a:rPr>
              <a:t>First Inter Monsoon </a:t>
            </a:r>
            <a:r>
              <a:rPr lang="en-AU" sz="1600" dirty="0">
                <a:solidFill>
                  <a:srgbClr val="760000"/>
                </a:solidFill>
              </a:rPr>
              <a:t>(MA), </a:t>
            </a:r>
            <a:r>
              <a:rPr lang="en-AU" sz="1600" dirty="0" smtClean="0">
                <a:solidFill>
                  <a:srgbClr val="760000"/>
                </a:solidFill>
              </a:rPr>
              <a:t>Calm winds</a:t>
            </a:r>
          </a:p>
          <a:p>
            <a:r>
              <a:rPr lang="en-AU" sz="1600" dirty="0" err="1" smtClean="0">
                <a:solidFill>
                  <a:srgbClr val="760000"/>
                </a:solidFill>
              </a:rPr>
              <a:t>SouthWest</a:t>
            </a:r>
            <a:r>
              <a:rPr lang="en-AU" sz="1600" dirty="0" smtClean="0">
                <a:solidFill>
                  <a:srgbClr val="760000"/>
                </a:solidFill>
              </a:rPr>
              <a:t> Monsoon </a:t>
            </a:r>
            <a:r>
              <a:rPr lang="en-AU" sz="1600" dirty="0">
                <a:solidFill>
                  <a:srgbClr val="760000"/>
                </a:solidFill>
              </a:rPr>
              <a:t>(MJJAS</a:t>
            </a:r>
            <a:r>
              <a:rPr lang="en-AU" sz="1600" dirty="0" smtClean="0">
                <a:solidFill>
                  <a:srgbClr val="760000"/>
                </a:solidFill>
              </a:rPr>
              <a:t>), South-westerly winds</a:t>
            </a:r>
          </a:p>
          <a:p>
            <a:r>
              <a:rPr lang="en-AU" sz="1600" dirty="0" smtClean="0">
                <a:solidFill>
                  <a:srgbClr val="760000"/>
                </a:solidFill>
              </a:rPr>
              <a:t>Second Inter Monsoon </a:t>
            </a:r>
            <a:r>
              <a:rPr lang="en-AU" sz="1600" dirty="0">
                <a:solidFill>
                  <a:srgbClr val="760000"/>
                </a:solidFill>
              </a:rPr>
              <a:t>(ON) </a:t>
            </a:r>
            <a:r>
              <a:rPr lang="en-AU" sz="1600" dirty="0" smtClean="0">
                <a:solidFill>
                  <a:srgbClr val="760000"/>
                </a:solidFill>
              </a:rPr>
              <a:t>Calm </a:t>
            </a:r>
            <a:r>
              <a:rPr lang="en-AU" sz="1600" dirty="0">
                <a:solidFill>
                  <a:srgbClr val="760000"/>
                </a:solidFill>
              </a:rPr>
              <a:t>winds</a:t>
            </a:r>
          </a:p>
          <a:p>
            <a:r>
              <a:rPr lang="en-AU" sz="1600" dirty="0" smtClean="0">
                <a:solidFill>
                  <a:srgbClr val="760000"/>
                </a:solidFill>
              </a:rPr>
              <a:t>North East Monsoon </a:t>
            </a:r>
            <a:r>
              <a:rPr lang="en-AU" sz="1600" dirty="0">
                <a:solidFill>
                  <a:srgbClr val="760000"/>
                </a:solidFill>
              </a:rPr>
              <a:t>(DJF</a:t>
            </a:r>
            <a:r>
              <a:rPr lang="en-AU" sz="1600" dirty="0" smtClean="0">
                <a:solidFill>
                  <a:srgbClr val="760000"/>
                </a:solidFill>
              </a:rPr>
              <a:t>) North-easterly </a:t>
            </a:r>
            <a:r>
              <a:rPr lang="en-AU" sz="1600" dirty="0">
                <a:solidFill>
                  <a:srgbClr val="760000"/>
                </a:solidFill>
              </a:rPr>
              <a:t>winds </a:t>
            </a:r>
            <a:endParaRPr lang="en-AU" sz="1600" dirty="0" smtClean="0">
              <a:solidFill>
                <a:srgbClr val="760000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633688"/>
              </p:ext>
            </p:extLst>
          </p:nvPr>
        </p:nvGraphicFramePr>
        <p:xfrm>
          <a:off x="6705600" y="174170"/>
          <a:ext cx="5326743" cy="5500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402287" y="5211208"/>
            <a:ext cx="4114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Warmer Temperatures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3001" y="5795983"/>
            <a:ext cx="3933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2-4 degrees warmer day and night  temperatures experienced during January 2020 (up to 19</a:t>
            </a:r>
            <a:r>
              <a:rPr lang="en-GB" baseline="30000" dirty="0" smtClean="0"/>
              <a:t>th</a:t>
            </a:r>
            <a:r>
              <a:rPr lang="en-GB" dirty="0" smtClean="0"/>
              <a:t>  January 2020)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045539" y="0"/>
            <a:ext cx="3818232" cy="518795"/>
          </a:xfrm>
        </p:spPr>
        <p:txBody>
          <a:bodyPr>
            <a:normAutofit fontScale="90000"/>
          </a:bodyPr>
          <a:lstStyle/>
          <a:p>
            <a:r>
              <a:rPr lang="en-GB" sz="3600" b="1" dirty="0" err="1" smtClean="0"/>
              <a:t>Tmax</a:t>
            </a:r>
            <a:r>
              <a:rPr lang="en-GB" sz="3600" b="1" dirty="0" smtClean="0"/>
              <a:t> Climatology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2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6844" y="214291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What is Sri Lankan Condition 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09720" y="785794"/>
            <a:ext cx="9874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</a:rPr>
              <a:t>Is Sri Lanka getting Heat Waves ? </a:t>
            </a:r>
            <a:endParaRPr lang="en-GB" sz="2000" b="1" dirty="0" smtClean="0">
              <a:solidFill>
                <a:srgbClr val="FFFF00"/>
              </a:solidFill>
            </a:endParaRPr>
          </a:p>
          <a:p>
            <a:r>
              <a:rPr lang="en-GB" sz="2000" b="1" dirty="0" smtClean="0">
                <a:solidFill>
                  <a:srgbClr val="FFFF00"/>
                </a:solidFill>
              </a:rPr>
              <a:t>Are </a:t>
            </a:r>
            <a:r>
              <a:rPr lang="en-GB" sz="2000" b="1" dirty="0">
                <a:solidFill>
                  <a:srgbClr val="FFFF00"/>
                </a:solidFill>
              </a:rPr>
              <a:t>we getting health impacts from high temperatures or heat wave ?  </a:t>
            </a:r>
            <a:r>
              <a:rPr lang="en-GB" sz="2000" b="1" dirty="0" smtClean="0">
                <a:solidFill>
                  <a:srgbClr val="FFFF00"/>
                </a:solidFill>
              </a:rPr>
              <a:t>Lack of studies</a:t>
            </a:r>
            <a:endParaRPr lang="en-GB" sz="2000" b="1" dirty="0">
              <a:solidFill>
                <a:srgbClr val="FFFF00"/>
              </a:solidFill>
            </a:endParaRPr>
          </a:p>
          <a:p>
            <a:r>
              <a:rPr lang="en-GB" sz="2000" b="1" dirty="0">
                <a:solidFill>
                  <a:srgbClr val="FFFF00"/>
                </a:solidFill>
              </a:rPr>
              <a:t>Do we have enough Meteorological and health data ? Yes / No</a:t>
            </a:r>
          </a:p>
          <a:p>
            <a:r>
              <a:rPr lang="en-GB" sz="2000" b="1" dirty="0">
                <a:solidFill>
                  <a:srgbClr val="FFFF00"/>
                </a:solidFill>
              </a:rPr>
              <a:t>Any studies or Research activities regarding Heat and Health? No or less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5999" y="2649905"/>
            <a:ext cx="5290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</a:rPr>
              <a:t>High Risk of  </a:t>
            </a:r>
            <a:r>
              <a:rPr lang="en-GB" sz="3600" b="1" dirty="0">
                <a:solidFill>
                  <a:srgbClr val="FFFF00"/>
                </a:solidFill>
              </a:rPr>
              <a:t>Heat waves in Sri Lanka near Future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45558" y="3903930"/>
            <a:ext cx="6096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Global Warming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Urbanization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Increase of Population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Migrate people to urban areas</a:t>
            </a:r>
          </a:p>
          <a:p>
            <a:pPr algn="ctr"/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8860" y="5964382"/>
            <a:ext cx="5673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FF00"/>
                </a:solidFill>
              </a:rPr>
              <a:t>This is the time for pay attention for heat waves and its preparedness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515140"/>
              </p:ext>
            </p:extLst>
          </p:nvPr>
        </p:nvGraphicFramePr>
        <p:xfrm>
          <a:off x="96281" y="2649905"/>
          <a:ext cx="5999718" cy="419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10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592" y="54457"/>
            <a:ext cx="8604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b="1" dirty="0">
                <a:solidFill>
                  <a:srgbClr val="FFFF00"/>
                </a:solidFill>
              </a:rPr>
              <a:t>2016 SASCOF Meeting was held in Sri Lanka and there was a separate forum for Climate and Health </a:t>
            </a:r>
            <a:r>
              <a:rPr lang="en-GB" sz="2000" b="1" dirty="0" smtClean="0">
                <a:solidFill>
                  <a:srgbClr val="FFFF00"/>
                </a:solidFill>
              </a:rPr>
              <a:t>– 1</a:t>
            </a:r>
            <a:r>
              <a:rPr lang="en-GB" sz="2000" b="1" baseline="30000" dirty="0" smtClean="0">
                <a:solidFill>
                  <a:srgbClr val="FFFF00"/>
                </a:solidFill>
              </a:rPr>
              <a:t>st</a:t>
            </a:r>
            <a:r>
              <a:rPr lang="en-GB" sz="2000" b="1" dirty="0" smtClean="0">
                <a:solidFill>
                  <a:srgbClr val="FFFF00"/>
                </a:solidFill>
              </a:rPr>
              <a:t> </a:t>
            </a:r>
            <a:r>
              <a:rPr lang="en-GB" sz="2000" b="1" smtClean="0">
                <a:solidFill>
                  <a:srgbClr val="FFFF00"/>
                </a:solidFill>
              </a:rPr>
              <a:t>Climate Service </a:t>
            </a:r>
            <a:r>
              <a:rPr lang="en-GB" sz="2000" b="1" dirty="0" smtClean="0">
                <a:solidFill>
                  <a:srgbClr val="FFFF00"/>
                </a:solidFill>
              </a:rPr>
              <a:t>user forum for Health</a:t>
            </a:r>
            <a:endParaRPr lang="en-US" sz="2000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</a:rPr>
              <a:t>Forum focused to Heat Waves in Asian Region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</a:rPr>
              <a:t>WHO / WMO insisted to prepare Heat – Health Action Plan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</a:rPr>
              <a:t>Because Heat related mortality is </a:t>
            </a:r>
            <a:r>
              <a:rPr lang="en-US" sz="2000" b="1" dirty="0" smtClean="0">
                <a:solidFill>
                  <a:srgbClr val="FFFF00"/>
                </a:solidFill>
              </a:rPr>
              <a:t>one </a:t>
            </a:r>
            <a:r>
              <a:rPr lang="en-US" sz="2000" b="1" dirty="0">
                <a:solidFill>
                  <a:srgbClr val="FFFF00"/>
                </a:solidFill>
              </a:rPr>
              <a:t>of the most hazardous disasters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776" y="229051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Global and local atmospheric temperature has been increased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5134" y="288255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Global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2717" y="294653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Local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682752" y="5225135"/>
            <a:ext cx="5059288" cy="1261884"/>
          </a:xfrm>
          <a:prstGeom prst="rect">
            <a:avLst/>
          </a:prstGeom>
          <a:noFill/>
          <a:ln w="63500">
            <a:solidFill>
              <a:srgbClr val="00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</a:rPr>
              <a:t>Increase of temperature for the period 1900 – 2010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0.9 degree Celsius</a:t>
            </a:r>
          </a:p>
          <a:p>
            <a:pPr algn="ctr"/>
            <a:r>
              <a:rPr lang="en-US" sz="1400" b="1" dirty="0">
                <a:solidFill>
                  <a:srgbClr val="FFFF00"/>
                </a:solidFill>
              </a:rPr>
              <a:t>Increase of temperature for the period 1961 – 2010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1.4 degree Celsius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7592" y="3347506"/>
            <a:ext cx="3196218" cy="3429000"/>
            <a:chOff x="1747654" y="3356992"/>
            <a:chExt cx="3196218" cy="342900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47654" y="3356992"/>
              <a:ext cx="3196218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3952860" y="6072206"/>
              <a:ext cx="7143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FFFF00"/>
                  </a:solidFill>
                </a:rPr>
                <a:t>0.85</a:t>
              </a:r>
            </a:p>
          </p:txBody>
        </p:sp>
        <p:sp>
          <p:nvSpPr>
            <p:cNvPr id="13" name="Oval 12"/>
            <p:cNvSpPr/>
            <p:nvPr/>
          </p:nvSpPr>
          <p:spPr>
            <a:xfrm rot="1822109">
              <a:off x="4279201" y="5043114"/>
              <a:ext cx="440028" cy="100811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22216" y="3424935"/>
            <a:ext cx="5135488" cy="1512168"/>
            <a:chOff x="5425008" y="3501008"/>
            <a:chExt cx="5135488" cy="1512168"/>
          </a:xfrm>
        </p:grpSpPr>
        <p:pic>
          <p:nvPicPr>
            <p:cNvPr id="8" name="Chart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25008" y="3501008"/>
              <a:ext cx="2399184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Chart 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12224" y="3510880"/>
              <a:ext cx="2448272" cy="1502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13"/>
            <p:cNvSpPr/>
            <p:nvPr/>
          </p:nvSpPr>
          <p:spPr>
            <a:xfrm>
              <a:off x="6888088" y="3789040"/>
              <a:ext cx="936104" cy="930404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0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707" y="4796387"/>
            <a:ext cx="3005322" cy="20035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972" y="2621749"/>
            <a:ext cx="3106057" cy="20707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0072" y="56113"/>
            <a:ext cx="3166592" cy="246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5800" y="116633"/>
            <a:ext cx="3024336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Heat Index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620689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Combination of air temperature and relative humidity — how hot it actually feels. </a:t>
            </a:r>
          </a:p>
          <a:p>
            <a:pPr>
              <a:defRPr/>
            </a:pPr>
            <a:r>
              <a:rPr lang="en-GB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 is widely used in the </a:t>
            </a:r>
            <a:r>
              <a:rPr lang="en-GB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USA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Heat Index(HI) = 	-42.379 + 2.04901523(</a:t>
            </a:r>
            <a:r>
              <a:rPr lang="en-GB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Tf</a:t>
            </a:r>
            <a:r>
              <a:rPr lang="en-GB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 + 10.14333127(RH) - 0.22475541(</a:t>
            </a:r>
            <a:r>
              <a:rPr lang="en-GB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Tf</a:t>
            </a:r>
            <a:r>
              <a:rPr lang="en-GB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)(RH) -6.83783x10**(-3)*(</a:t>
            </a:r>
            <a:r>
              <a:rPr lang="en-GB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Tf</a:t>
            </a:r>
            <a:r>
              <a:rPr lang="en-GB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**(2)) - 5.481717x10**(-2)*(RH**(2)) + 1.22874x10**(-3)*(</a:t>
            </a:r>
            <a:r>
              <a:rPr lang="en-GB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Tf</a:t>
            </a:r>
            <a:r>
              <a:rPr lang="en-GB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**(2))*(RH) + 8.5282x10**(-4)*(</a:t>
            </a:r>
            <a:r>
              <a:rPr lang="en-GB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Tf</a:t>
            </a:r>
            <a:r>
              <a:rPr lang="en-GB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)*(RH**(2)) -1.99x10**(-6)*(</a:t>
            </a:r>
            <a:r>
              <a:rPr lang="en-GB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Tf</a:t>
            </a:r>
            <a:r>
              <a:rPr lang="en-GB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**(2))*(RH**(2))  			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Where </a:t>
            </a:r>
            <a:r>
              <a:rPr lang="en-GB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Tf</a:t>
            </a:r>
            <a:r>
              <a:rPr lang="en-GB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= air temperature in degrees Fahrenheit, RH= relative </a:t>
            </a:r>
            <a:r>
              <a:rPr lang="en-GB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humidity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705" y="3791794"/>
            <a:ext cx="5418137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0" y="4077073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March 21</a:t>
            </a:r>
            <a:r>
              <a:rPr lang="en-US" b="1" baseline="30000" dirty="0">
                <a:solidFill>
                  <a:srgbClr val="FFFF00"/>
                </a:solidFill>
              </a:rPr>
              <a:t>st</a:t>
            </a:r>
            <a:r>
              <a:rPr lang="en-US" b="1" dirty="0">
                <a:solidFill>
                  <a:srgbClr val="FFFF00"/>
                </a:solidFill>
              </a:rPr>
              <a:t> 2016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at 1430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06857" y="5109029"/>
            <a:ext cx="211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Source : </a:t>
            </a:r>
            <a:r>
              <a:rPr lang="en-GB" dirty="0" err="1" smtClean="0">
                <a:solidFill>
                  <a:srgbClr val="FFFF00"/>
                </a:solidFill>
              </a:rPr>
              <a:t>Premalal</a:t>
            </a:r>
            <a:r>
              <a:rPr lang="en-GB" dirty="0" smtClean="0">
                <a:solidFill>
                  <a:srgbClr val="FFFF00"/>
                </a:solidFill>
              </a:rPr>
              <a:t> 2017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552384" y="39330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40</a:t>
            </a:r>
            <a:r>
              <a:rPr lang="en-US" b="1" baseline="30000" dirty="0">
                <a:solidFill>
                  <a:srgbClr val="FFFF00"/>
                </a:solidFill>
              </a:rPr>
              <a:t>0</a:t>
            </a:r>
            <a:r>
              <a:rPr lang="en-US" b="1" dirty="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6008" y="116633"/>
            <a:ext cx="889248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Temperatures and Heat Indices - 2016 and 2017</a:t>
            </a: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3" y="3735660"/>
            <a:ext cx="66389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1524000" y="4509120"/>
            <a:ext cx="914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1624" y="719262"/>
            <a:ext cx="662940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3381356" y="1142984"/>
            <a:ext cx="642942" cy="64294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452794" y="4286256"/>
            <a:ext cx="642942" cy="64294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81488" y="1142984"/>
            <a:ext cx="642942" cy="64294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52926" y="4214818"/>
            <a:ext cx="642942" cy="64294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53388" y="1142984"/>
            <a:ext cx="642942" cy="64294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024826" y="4286256"/>
            <a:ext cx="642942" cy="64294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52794" y="3857629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C00000"/>
                </a:solidFill>
              </a:rPr>
              <a:t>Low RH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81488" y="3786191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C00000"/>
                </a:solidFill>
              </a:rPr>
              <a:t>High RH</a:t>
            </a:r>
          </a:p>
        </p:txBody>
      </p:sp>
      <p:sp>
        <p:nvSpPr>
          <p:cNvPr id="20" name="Oval 19"/>
          <p:cNvSpPr/>
          <p:nvPr/>
        </p:nvSpPr>
        <p:spPr>
          <a:xfrm>
            <a:off x="8667768" y="1142984"/>
            <a:ext cx="642942" cy="64294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739206" y="4286256"/>
            <a:ext cx="642942" cy="64294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06857" y="5109029"/>
            <a:ext cx="211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Source : </a:t>
            </a:r>
            <a:r>
              <a:rPr lang="en-GB" dirty="0" err="1" smtClean="0">
                <a:solidFill>
                  <a:srgbClr val="FFFF00"/>
                </a:solidFill>
              </a:rPr>
              <a:t>Premalal</a:t>
            </a:r>
            <a:r>
              <a:rPr lang="en-GB" dirty="0" smtClean="0">
                <a:solidFill>
                  <a:srgbClr val="FFFF00"/>
                </a:solidFill>
              </a:rPr>
              <a:t> 2018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45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3513" y="5373216"/>
            <a:ext cx="3563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But PETER J. ROBINSON Stated that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7528" y="493187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Criteria for </a:t>
            </a:r>
            <a:r>
              <a:rPr lang="en-US" b="1" dirty="0" err="1">
                <a:solidFill>
                  <a:srgbClr val="FFFF00"/>
                </a:solidFill>
              </a:rPr>
              <a:t>For</a:t>
            </a:r>
            <a:r>
              <a:rPr lang="en-US" b="1" dirty="0">
                <a:solidFill>
                  <a:srgbClr val="FFFF00"/>
                </a:solidFill>
              </a:rPr>
              <a:t> Heat Wave Declaration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55640" y="144016"/>
            <a:ext cx="6408712" cy="4869160"/>
            <a:chOff x="1214414" y="642918"/>
            <a:chExt cx="5072066" cy="356959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414" y="642918"/>
              <a:ext cx="5072066" cy="3569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00562" y="2928934"/>
              <a:ext cx="1552575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93138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4057" y="1320800"/>
            <a:ext cx="101745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66FFFF"/>
                </a:solidFill>
              </a:rPr>
              <a:t>Heat alert system in Sri Lanka</a:t>
            </a:r>
          </a:p>
          <a:p>
            <a:endParaRPr lang="en-GB" sz="4000" dirty="0">
              <a:solidFill>
                <a:srgbClr val="66FFFF"/>
              </a:solidFill>
            </a:endParaRPr>
          </a:p>
          <a:p>
            <a:r>
              <a:rPr lang="en-US" sz="4000" b="1" dirty="0">
                <a:solidFill>
                  <a:srgbClr val="66FFFF"/>
                </a:solidFill>
              </a:rPr>
              <a:t>Heat </a:t>
            </a:r>
            <a:r>
              <a:rPr lang="en-US" sz="4000" b="1" dirty="0" smtClean="0">
                <a:solidFill>
                  <a:srgbClr val="66FFFF"/>
                </a:solidFill>
              </a:rPr>
              <a:t>Alerts are started to issued from 2018 by Department </a:t>
            </a:r>
            <a:r>
              <a:rPr lang="en-US" sz="4000" b="1" dirty="0">
                <a:solidFill>
                  <a:srgbClr val="66FFFF"/>
                </a:solidFill>
              </a:rPr>
              <a:t>of Meteorology Collaboration with Heath Ministry and Disaster Management Center</a:t>
            </a:r>
          </a:p>
          <a:p>
            <a:endParaRPr lang="en-GB" sz="4000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50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875" y="273817"/>
            <a:ext cx="3363256" cy="101050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Numerical Weather Prediction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8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93" y="4945609"/>
            <a:ext cx="3328266" cy="210519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3526565" y="1112925"/>
            <a:ext cx="2917778" cy="760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WRFDA ( </a:t>
            </a:r>
            <a:r>
              <a:rPr lang="en-US" dirty="0" smtClean="0"/>
              <a:t>5X5km</a:t>
            </a:r>
            <a:r>
              <a:rPr lang="en-US" dirty="0"/>
              <a:t>)</a:t>
            </a:r>
          </a:p>
        </p:txBody>
      </p:sp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6631"/>
            <a:ext cx="6444343" cy="33882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tangle 12"/>
          <p:cNvSpPr/>
          <p:nvPr/>
        </p:nvSpPr>
        <p:spPr>
          <a:xfrm>
            <a:off x="3729081" y="1873140"/>
            <a:ext cx="3042864" cy="147732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GFS reanalysis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(50 km) and ECMWF as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boundary and initial conditions from the NCEP Global Data Assimilation System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945" y="170926"/>
            <a:ext cx="5321774" cy="47788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230" y="0"/>
            <a:ext cx="3135645" cy="3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3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</TotalTime>
  <Words>673</Words>
  <Application>Microsoft Office PowerPoint</Application>
  <PresentationFormat>Widescreen</PresentationFormat>
  <Paragraphs>133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Tmax Climatology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Numerical Weather Prediction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english</dc:creator>
  <cp:lastModifiedBy>Windows User</cp:lastModifiedBy>
  <cp:revision>46</cp:revision>
  <dcterms:created xsi:type="dcterms:W3CDTF">2019-07-03T01:49:49Z</dcterms:created>
  <dcterms:modified xsi:type="dcterms:W3CDTF">2020-02-14T03:30:46Z</dcterms:modified>
</cp:coreProperties>
</file>