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9" r:id="rId6"/>
    <p:sldId id="260" r:id="rId7"/>
    <p:sldId id="261" r:id="rId8"/>
    <p:sldId id="275" r:id="rId9"/>
    <p:sldId id="268" r:id="rId10"/>
    <p:sldId id="269" r:id="rId11"/>
    <p:sldId id="271" r:id="rId12"/>
    <p:sldId id="277" r:id="rId13"/>
    <p:sldId id="278" r:id="rId14"/>
    <p:sldId id="281" r:id="rId15"/>
    <p:sldId id="280" r:id="rId16"/>
    <p:sldId id="282" r:id="rId17"/>
    <p:sldId id="283"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50C"/>
    <a:srgbClr val="F63F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598"/>
  </p:normalViewPr>
  <p:slideViewPr>
    <p:cSldViewPr snapToGrid="0" snapToObjects="1">
      <p:cViewPr>
        <p:scale>
          <a:sx n="77" d="100"/>
          <a:sy n="77" d="100"/>
        </p:scale>
        <p:origin x="2640" y="8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011736AA-BE1D-BD48-862E-B914813CFBED}"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338140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11736AA-BE1D-BD48-862E-B914813CFBED}"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278913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11736AA-BE1D-BD48-862E-B914813CFBED}"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8974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11736AA-BE1D-BD48-862E-B914813CFBED}"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31774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011736AA-BE1D-BD48-862E-B914813CFBED}"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338300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011736AA-BE1D-BD48-862E-B914813CFBED}" type="datetimeFigureOut">
              <a:rPr lang="en-US" smtClean="0"/>
              <a:t>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408914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011736AA-BE1D-BD48-862E-B914813CFBED}" type="datetimeFigureOut">
              <a:rPr lang="en-US" smtClean="0"/>
              <a:t>2/14/20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138349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11736AA-BE1D-BD48-862E-B914813CFBED}" type="datetimeFigureOut">
              <a:rPr lang="en-US" smtClean="0"/>
              <a:t>2/14/20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297498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736AA-BE1D-BD48-862E-B914813CFBED}" type="datetimeFigureOut">
              <a:rPr lang="en-US" smtClean="0"/>
              <a:t>2/14/20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261551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11736AA-BE1D-BD48-862E-B914813CFBED}" type="datetimeFigureOut">
              <a:rPr lang="en-US" smtClean="0"/>
              <a:t>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165862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11736AA-BE1D-BD48-862E-B914813CFBED}" type="datetimeFigureOut">
              <a:rPr lang="en-US" smtClean="0"/>
              <a:t>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E251E-E183-1641-AFE5-DBA913908F5B}" type="slidenum">
              <a:rPr lang="en-US" smtClean="0"/>
              <a:t>‹#›</a:t>
            </a:fld>
            <a:endParaRPr lang="en-US"/>
          </a:p>
        </p:txBody>
      </p:sp>
    </p:spTree>
    <p:extLst>
      <p:ext uri="{BB962C8B-B14F-4D97-AF65-F5344CB8AC3E}">
        <p14:creationId xmlns:p14="http://schemas.microsoft.com/office/powerpoint/2010/main" val="275351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736AA-BE1D-BD48-862E-B914813CFBED}" type="datetimeFigureOut">
              <a:rPr lang="en-US" smtClean="0"/>
              <a:t>2/14/20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E251E-E183-1641-AFE5-DBA913908F5B}" type="slidenum">
              <a:rPr lang="en-US" smtClean="0"/>
              <a:t>‹#›</a:t>
            </a:fld>
            <a:endParaRPr lang="en-US"/>
          </a:p>
        </p:txBody>
      </p:sp>
    </p:spTree>
    <p:extLst>
      <p:ext uri="{BB962C8B-B14F-4D97-AF65-F5344CB8AC3E}">
        <p14:creationId xmlns:p14="http://schemas.microsoft.com/office/powerpoint/2010/main" val="1550353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7240380" cy="5585436"/>
          </a:xfrm>
          <a:prstGeom prst="rect">
            <a:avLst/>
          </a:prstGeom>
        </p:spPr>
      </p:pic>
      <p:sp>
        <p:nvSpPr>
          <p:cNvPr id="2" name="Title 1"/>
          <p:cNvSpPr>
            <a:spLocks noGrp="1"/>
          </p:cNvSpPr>
          <p:nvPr>
            <p:ph type="ctrTitle"/>
          </p:nvPr>
        </p:nvSpPr>
        <p:spPr>
          <a:xfrm>
            <a:off x="-1340945" y="1776253"/>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solidFill>
                  <a:srgbClr val="F63F0A"/>
                </a:solidFill>
                <a:effectLst>
                  <a:reflection blurRad="12700" stA="50000" endPos="50000" dist="5000" dir="5400000" sy="-100000" rotWithShape="0"/>
                </a:effectLst>
              </a:rPr>
              <a:t>Heat Wave</a:t>
            </a:r>
          </a:p>
        </p:txBody>
      </p:sp>
      <p:pic>
        <p:nvPicPr>
          <p:cNvPr id="4" name="Picture 3"/>
          <p:cNvPicPr>
            <a:picLocks noChangeAspect="1"/>
          </p:cNvPicPr>
          <p:nvPr/>
        </p:nvPicPr>
        <p:blipFill>
          <a:blip r:embed="rId3"/>
          <a:stretch>
            <a:fillRect/>
          </a:stretch>
        </p:blipFill>
        <p:spPr>
          <a:xfrm>
            <a:off x="3209741" y="4012462"/>
            <a:ext cx="5555976" cy="2777988"/>
          </a:xfrm>
          <a:prstGeom prst="rect">
            <a:avLst/>
          </a:prstGeom>
        </p:spPr>
      </p:pic>
      <p:sp>
        <p:nvSpPr>
          <p:cNvPr id="7" name="Subtitle 6"/>
          <p:cNvSpPr>
            <a:spLocks noGrp="1"/>
          </p:cNvSpPr>
          <p:nvPr>
            <p:ph type="subTitle" idx="1"/>
          </p:nvPr>
        </p:nvSpPr>
        <p:spPr>
          <a:xfrm>
            <a:off x="3371322" y="3090960"/>
            <a:ext cx="6400800" cy="1752600"/>
          </a:xfrm>
        </p:spPr>
        <p:txBody>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MITIGATION &amp; RESPONSE</a:t>
            </a:r>
          </a:p>
        </p:txBody>
      </p:sp>
    </p:spTree>
    <p:extLst>
      <p:ext uri="{BB962C8B-B14F-4D97-AF65-F5344CB8AC3E}">
        <p14:creationId xmlns:p14="http://schemas.microsoft.com/office/powerpoint/2010/main" val="354585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NMC HAP Aug 19-8-2015)\IMG-20150807-WA0068.jpg"/>
          <p:cNvPicPr>
            <a:picLocks noGrp="1"/>
          </p:cNvPicPr>
          <p:nvPr>
            <p:ph idx="1"/>
          </p:nvPr>
        </p:nvPicPr>
        <p:blipFill>
          <a:blip r:embed="rId2"/>
          <a:srcRect l="4542" r="4542"/>
          <a:stretch>
            <a:fillRect/>
          </a:stretch>
        </p:blipFill>
        <p:spPr bwMode="auto">
          <a:xfrm>
            <a:off x="457200" y="585368"/>
            <a:ext cx="5596013" cy="3344450"/>
          </a:xfrm>
          <a:prstGeom prst="rect">
            <a:avLst/>
          </a:prstGeom>
          <a:noFill/>
          <a:ln w="9525">
            <a:solidFill>
              <a:schemeClr val="tx1"/>
            </a:solidFill>
            <a:prstDash val="solid"/>
            <a:miter lim="800000"/>
            <a:headEnd/>
            <a:tailEnd/>
          </a:ln>
        </p:spPr>
      </p:pic>
      <p:pic>
        <p:nvPicPr>
          <p:cNvPr id="5" name="Content Placeholder 3" descr="G:\data0\data0\Selected Whatsup\IMG-20160418-WA0044.jpg"/>
          <p:cNvPicPr>
            <a:picLocks/>
          </p:cNvPicPr>
          <p:nvPr/>
        </p:nvPicPr>
        <p:blipFill rotWithShape="1">
          <a:blip r:embed="rId3"/>
          <a:srcRect t="45899" r="42607" b="5926"/>
          <a:stretch/>
        </p:blipFill>
        <p:spPr bwMode="auto">
          <a:xfrm>
            <a:off x="4660333" y="4073256"/>
            <a:ext cx="4026467" cy="1715767"/>
          </a:xfrm>
          <a:prstGeom prst="rect">
            <a:avLst/>
          </a:prstGeom>
          <a:noFill/>
          <a:ln w="9525">
            <a:noFill/>
            <a:miter lim="800000"/>
            <a:headEnd/>
            <a:tailEnd/>
          </a:ln>
        </p:spPr>
      </p:pic>
      <p:pic>
        <p:nvPicPr>
          <p:cNvPr id="6" name="Picture 2" descr="G:\NMC HAP Sep. 2016\HAP Photo 24816\WhatsApp Images\IMG-20160414-WA0090.jpg"/>
          <p:cNvPicPr>
            <a:picLocks noChangeAspect="1" noChangeArrowheads="1"/>
          </p:cNvPicPr>
          <p:nvPr/>
        </p:nvPicPr>
        <p:blipFill>
          <a:blip r:embed="rId4"/>
          <a:srcRect/>
          <a:stretch>
            <a:fillRect/>
          </a:stretch>
        </p:blipFill>
        <p:spPr bwMode="auto">
          <a:xfrm>
            <a:off x="298025" y="4419787"/>
            <a:ext cx="3968273" cy="2380964"/>
          </a:xfrm>
          <a:prstGeom prst="rect">
            <a:avLst/>
          </a:prstGeom>
          <a:noFill/>
        </p:spPr>
      </p:pic>
    </p:spTree>
    <p:extLst>
      <p:ext uri="{BB962C8B-B14F-4D97-AF65-F5344CB8AC3E}">
        <p14:creationId xmlns:p14="http://schemas.microsoft.com/office/powerpoint/2010/main" val="401847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Times New Roman"/>
                <a:cs typeface="Times New Roman"/>
              </a:rPr>
              <a:t>Nodal Departments at the State Level</a:t>
            </a:r>
          </a:p>
        </p:txBody>
      </p:sp>
      <p:sp>
        <p:nvSpPr>
          <p:cNvPr id="3" name="Content Placeholder 2"/>
          <p:cNvSpPr>
            <a:spLocks noGrp="1"/>
          </p:cNvSpPr>
          <p:nvPr>
            <p:ph idx="1"/>
          </p:nvPr>
        </p:nvSpPr>
        <p:spPr/>
        <p:txBody>
          <a:bodyPr>
            <a:normAutofit fontScale="85000" lnSpcReduction="10000"/>
          </a:bodyPr>
          <a:lstStyle/>
          <a:p>
            <a:r>
              <a:rPr lang="en-US" dirty="0">
                <a:latin typeface="Times New Roman"/>
                <a:cs typeface="Times New Roman"/>
              </a:rPr>
              <a:t>The DMU – Coordinate with the IMD for early warnings and disseminate the warnings to concerned decision makers at the concerned districts and to the Health department. Assist in trainings of stakeholders.</a:t>
            </a:r>
          </a:p>
          <a:p>
            <a:r>
              <a:rPr lang="en-US" dirty="0">
                <a:latin typeface="Times New Roman"/>
                <a:cs typeface="Times New Roman"/>
              </a:rPr>
              <a:t>The Health Department – Act as the main nodal department   - update the HWAP – create modules and assist districts in carrying out trainings – coordinate with all hospitals </a:t>
            </a:r>
          </a:p>
          <a:p>
            <a:r>
              <a:rPr lang="en-US" dirty="0">
                <a:latin typeface="Times New Roman"/>
                <a:cs typeface="Times New Roman"/>
              </a:rPr>
              <a:t>DMU &amp; Health department together must carry out awareness campaigns &amp; carry out capacity building activities.</a:t>
            </a:r>
          </a:p>
        </p:txBody>
      </p:sp>
    </p:spTree>
    <p:extLst>
      <p:ext uri="{BB962C8B-B14F-4D97-AF65-F5344CB8AC3E}">
        <p14:creationId xmlns:p14="http://schemas.microsoft.com/office/powerpoint/2010/main" val="137093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latin typeface="Times New Roman"/>
                <a:cs typeface="Times New Roman"/>
              </a:rPr>
              <a:t>State Level Initiatives</a:t>
            </a:r>
            <a:r>
              <a:rPr lang="is-IS" dirty="0">
                <a:solidFill>
                  <a:srgbClr val="800000"/>
                </a:solidFill>
                <a:latin typeface="Times New Roman"/>
                <a:cs typeface="Times New Roman"/>
              </a:rPr>
              <a:t>…</a:t>
            </a:r>
            <a:endParaRPr lang="en-US" dirty="0">
              <a:solidFill>
                <a:srgbClr val="800000"/>
              </a:solidFill>
              <a:latin typeface="Times New Roman"/>
              <a:cs typeface="Times New Roman"/>
            </a:endParaRPr>
          </a:p>
        </p:txBody>
      </p:sp>
      <p:sp>
        <p:nvSpPr>
          <p:cNvPr id="3" name="Content Placeholder 2"/>
          <p:cNvSpPr>
            <a:spLocks noGrp="1"/>
          </p:cNvSpPr>
          <p:nvPr>
            <p:ph idx="1"/>
          </p:nvPr>
        </p:nvSpPr>
        <p:spPr/>
        <p:txBody>
          <a:bodyPr>
            <a:normAutofit fontScale="92500" lnSpcReduction="20000"/>
          </a:bodyPr>
          <a:lstStyle/>
          <a:p>
            <a:r>
              <a:rPr lang="en-US" dirty="0">
                <a:latin typeface="Times New Roman"/>
                <a:cs typeface="Times New Roman"/>
              </a:rPr>
              <a:t>The DMU under the MDRM program carries out programs for orientation and trainings of stakeholders like the Hospital staff, District DM authority officials etc. about their role in combating heat wave.</a:t>
            </a:r>
          </a:p>
          <a:p>
            <a:r>
              <a:rPr lang="en-US" dirty="0">
                <a:latin typeface="Times New Roman"/>
                <a:cs typeface="Times New Roman"/>
              </a:rPr>
              <a:t>The Health department taking trainings with hospital staff, ASHA workers, Para medical staff</a:t>
            </a:r>
          </a:p>
          <a:p>
            <a:r>
              <a:rPr lang="en-US" dirty="0">
                <a:latin typeface="Times New Roman"/>
                <a:cs typeface="Times New Roman"/>
              </a:rPr>
              <a:t>Workshops with IMD in affected regions.</a:t>
            </a:r>
          </a:p>
          <a:p>
            <a:r>
              <a:rPr lang="en-US" dirty="0">
                <a:latin typeface="Times New Roman"/>
                <a:cs typeface="Times New Roman"/>
              </a:rPr>
              <a:t>Long term measures – Afforestation – Planting of more trees – more drinking water spots – Public Shelter spots</a:t>
            </a:r>
          </a:p>
        </p:txBody>
      </p:sp>
    </p:spTree>
    <p:extLst>
      <p:ext uri="{BB962C8B-B14F-4D97-AF65-F5344CB8AC3E}">
        <p14:creationId xmlns:p14="http://schemas.microsoft.com/office/powerpoint/2010/main" val="418228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latin typeface="Times New Roman"/>
                <a:cs typeface="Times New Roman"/>
              </a:rPr>
              <a:t>Some Other Notable Initiatives</a:t>
            </a:r>
          </a:p>
        </p:txBody>
      </p:sp>
      <p:sp>
        <p:nvSpPr>
          <p:cNvPr id="5" name="Content Placeholder 4"/>
          <p:cNvSpPr>
            <a:spLocks noGrp="1"/>
          </p:cNvSpPr>
          <p:nvPr>
            <p:ph idx="1"/>
          </p:nvPr>
        </p:nvSpPr>
        <p:spPr/>
        <p:txBody>
          <a:bodyPr>
            <a:normAutofit lnSpcReduction="10000"/>
          </a:bodyPr>
          <a:lstStyle/>
          <a:p>
            <a:r>
              <a:rPr lang="en-US" dirty="0">
                <a:latin typeface="Times New Roman"/>
                <a:cs typeface="Times New Roman"/>
              </a:rPr>
              <a:t>Change in school timings – No schools after 15</a:t>
            </a:r>
            <a:r>
              <a:rPr lang="en-US" baseline="30000" dirty="0">
                <a:latin typeface="Times New Roman"/>
                <a:cs typeface="Times New Roman"/>
              </a:rPr>
              <a:t>th</a:t>
            </a:r>
            <a:r>
              <a:rPr lang="en-US" dirty="0">
                <a:latin typeface="Times New Roman"/>
                <a:cs typeface="Times New Roman"/>
              </a:rPr>
              <a:t> April.</a:t>
            </a:r>
          </a:p>
          <a:p>
            <a:r>
              <a:rPr lang="en-US" dirty="0">
                <a:latin typeface="Times New Roman"/>
                <a:cs typeface="Times New Roman"/>
              </a:rPr>
              <a:t>Change in working hours for </a:t>
            </a:r>
            <a:r>
              <a:rPr lang="en-US" dirty="0" err="1">
                <a:latin typeface="Times New Roman"/>
                <a:cs typeface="Times New Roman"/>
              </a:rPr>
              <a:t>Labour</a:t>
            </a:r>
            <a:endParaRPr lang="en-US" dirty="0">
              <a:latin typeface="Times New Roman"/>
              <a:cs typeface="Times New Roman"/>
            </a:endParaRPr>
          </a:p>
          <a:p>
            <a:r>
              <a:rPr lang="en-US" dirty="0">
                <a:latin typeface="Times New Roman"/>
                <a:cs typeface="Times New Roman"/>
              </a:rPr>
              <a:t>Markets Closed from 12 to 4 in the afternoon</a:t>
            </a:r>
          </a:p>
          <a:p>
            <a:r>
              <a:rPr lang="en-US" dirty="0">
                <a:latin typeface="Times New Roman"/>
                <a:cs typeface="Times New Roman"/>
              </a:rPr>
              <a:t>No load shedding in afternoon hours.</a:t>
            </a:r>
          </a:p>
          <a:p>
            <a:r>
              <a:rPr lang="en-US" dirty="0">
                <a:latin typeface="Times New Roman"/>
                <a:cs typeface="Times New Roman"/>
              </a:rPr>
              <a:t>Sprinklers for cool mist on railway platforms</a:t>
            </a:r>
          </a:p>
          <a:p>
            <a:r>
              <a:rPr lang="en-US" dirty="0">
                <a:latin typeface="Times New Roman"/>
                <a:cs typeface="Times New Roman"/>
              </a:rPr>
              <a:t>Change in corporation timings</a:t>
            </a:r>
          </a:p>
          <a:p>
            <a:r>
              <a:rPr lang="en-US" dirty="0">
                <a:latin typeface="Times New Roman"/>
                <a:cs typeface="Times New Roman"/>
              </a:rPr>
              <a:t>Gardens open in afternoon (7 am to 9 pm)</a:t>
            </a:r>
          </a:p>
          <a:p>
            <a:pPr marL="0" indent="0">
              <a:buNone/>
            </a:pPr>
            <a:endParaRPr lang="en-US" dirty="0">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68317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latin typeface="Times New Roman"/>
                <a:cs typeface="Times New Roman"/>
              </a:rPr>
              <a:t>Some Other Notable Initiatives</a:t>
            </a:r>
            <a:endParaRPr lang="en-IN" dirty="0"/>
          </a:p>
        </p:txBody>
      </p:sp>
      <p:sp>
        <p:nvSpPr>
          <p:cNvPr id="3" name="Content Placeholder 2"/>
          <p:cNvSpPr>
            <a:spLocks noGrp="1"/>
          </p:cNvSpPr>
          <p:nvPr>
            <p:ph idx="1"/>
          </p:nvPr>
        </p:nvSpPr>
        <p:spPr/>
        <p:txBody>
          <a:bodyPr>
            <a:normAutofit fontScale="92500" lnSpcReduction="10000"/>
          </a:bodyPr>
          <a:lstStyle/>
          <a:p>
            <a:r>
              <a:rPr lang="en-US" dirty="0">
                <a:latin typeface="Times New Roman"/>
                <a:cs typeface="Times New Roman"/>
              </a:rPr>
              <a:t>Do’s and Don’ts disseminated through Smart City LED TV’s.</a:t>
            </a:r>
          </a:p>
          <a:p>
            <a:r>
              <a:rPr lang="en-US" dirty="0">
                <a:latin typeface="Times New Roman"/>
                <a:cs typeface="Times New Roman"/>
              </a:rPr>
              <a:t>Cool Jackets and helmets distributed to Traffic Police</a:t>
            </a:r>
          </a:p>
          <a:p>
            <a:r>
              <a:rPr lang="en-US" dirty="0">
                <a:latin typeface="Times New Roman"/>
                <a:cs typeface="Times New Roman"/>
              </a:rPr>
              <a:t>Forecast through SMS in </a:t>
            </a:r>
            <a:r>
              <a:rPr lang="en-US" dirty="0" err="1">
                <a:latin typeface="Times New Roman"/>
                <a:cs typeface="Times New Roman"/>
              </a:rPr>
              <a:t>Gadchiroli</a:t>
            </a:r>
            <a:endParaRPr lang="en-IN" dirty="0"/>
          </a:p>
          <a:p>
            <a:r>
              <a:rPr lang="en-IN" dirty="0"/>
              <a:t>Rain Water Harvesting made compulsory</a:t>
            </a:r>
          </a:p>
          <a:p>
            <a:r>
              <a:rPr lang="en-IN" dirty="0"/>
              <a:t>Use of light colours in Government Buildings, Schools, Offices and Housing Societies</a:t>
            </a:r>
          </a:p>
          <a:p>
            <a:r>
              <a:rPr lang="en-IN" dirty="0"/>
              <a:t>Permanent Roofs in Market Places for salesmen</a:t>
            </a:r>
          </a:p>
        </p:txBody>
      </p:sp>
    </p:spTree>
    <p:extLst>
      <p:ext uri="{BB962C8B-B14F-4D97-AF65-F5344CB8AC3E}">
        <p14:creationId xmlns:p14="http://schemas.microsoft.com/office/powerpoint/2010/main" val="399487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a:solidFill>
                  <a:srgbClr val="800000"/>
                </a:solidFill>
                <a:latin typeface="Times New Roman"/>
                <a:cs typeface="Times New Roman"/>
              </a:rPr>
              <a:t>Long Term Initiatives being Undertaken</a:t>
            </a:r>
          </a:p>
        </p:txBody>
      </p:sp>
      <p:sp>
        <p:nvSpPr>
          <p:cNvPr id="3" name="Content Placeholder 2"/>
          <p:cNvSpPr>
            <a:spLocks noGrp="1"/>
          </p:cNvSpPr>
          <p:nvPr>
            <p:ph idx="1"/>
          </p:nvPr>
        </p:nvSpPr>
        <p:spPr/>
        <p:txBody>
          <a:bodyPr/>
          <a:lstStyle/>
          <a:p>
            <a:pPr>
              <a:lnSpc>
                <a:spcPct val="80000"/>
              </a:lnSpc>
            </a:pPr>
            <a:r>
              <a:rPr lang="en-IN" sz="2700" dirty="0">
                <a:latin typeface="Times New Roman"/>
                <a:cs typeface="Times New Roman"/>
              </a:rPr>
              <a:t>Creation of more Drinking Water Spots and Gardens</a:t>
            </a:r>
          </a:p>
          <a:p>
            <a:pPr>
              <a:lnSpc>
                <a:spcPct val="80000"/>
              </a:lnSpc>
            </a:pPr>
            <a:r>
              <a:rPr lang="en-IN" sz="2700" dirty="0">
                <a:latin typeface="Times New Roman"/>
                <a:cs typeface="Times New Roman"/>
              </a:rPr>
              <a:t>Tree Plantation in Nagpur City</a:t>
            </a:r>
          </a:p>
          <a:p>
            <a:pPr>
              <a:lnSpc>
                <a:spcPct val="80000"/>
              </a:lnSpc>
            </a:pPr>
            <a:r>
              <a:rPr lang="en-IN" sz="2700" dirty="0">
                <a:latin typeface="Times New Roman"/>
                <a:cs typeface="Times New Roman"/>
              </a:rPr>
              <a:t>Shelters for on duty traffic police</a:t>
            </a:r>
          </a:p>
          <a:p>
            <a:pPr>
              <a:lnSpc>
                <a:spcPct val="80000"/>
              </a:lnSpc>
            </a:pPr>
            <a:r>
              <a:rPr lang="en-IN" sz="2700" dirty="0">
                <a:latin typeface="Times New Roman"/>
                <a:cs typeface="Times New Roman"/>
              </a:rPr>
              <a:t>Use of green nets in market area </a:t>
            </a:r>
          </a:p>
          <a:p>
            <a:endParaRPr lang="en-IN" dirty="0"/>
          </a:p>
        </p:txBody>
      </p:sp>
    </p:spTree>
    <p:extLst>
      <p:ext uri="{BB962C8B-B14F-4D97-AF65-F5344CB8AC3E}">
        <p14:creationId xmlns:p14="http://schemas.microsoft.com/office/powerpoint/2010/main" val="171417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Mirrage Process">
            <a:hlinkClick r:id="" action="ppaction://media"/>
            <a:extLst>
              <a:ext uri="{FF2B5EF4-FFF2-40B4-BE49-F238E27FC236}">
                <a16:creationId xmlns:a16="http://schemas.microsoft.com/office/drawing/2014/main" id="{0AC03890-96C2-4157-9683-DD01B7D925B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96851" cy="3353268"/>
          </a:xfrm>
          <a:prstGeom prst="rect">
            <a:avLst/>
          </a:prstGeom>
        </p:spPr>
      </p:pic>
      <p:pic>
        <p:nvPicPr>
          <p:cNvPr id="5" name="Picture 4" descr="C:\Users\Wipro\Desktop\NMC HAP 2016\HAP Photo 24816\HAP Activity Photo\IMG-20160419-WA0029.jpg"/>
          <p:cNvPicPr/>
          <p:nvPr/>
        </p:nvPicPr>
        <p:blipFill>
          <a:blip r:embed="rId3">
            <a:extLst>
              <a:ext uri="{28A0092B-C50C-407E-A947-70E740481C1C}">
                <a14:useLocalDpi xmlns:a14="http://schemas.microsoft.com/office/drawing/2010/main" val="0"/>
              </a:ext>
            </a:extLst>
          </a:blip>
          <a:srcRect/>
          <a:stretch>
            <a:fillRect/>
          </a:stretch>
        </p:blipFill>
        <p:spPr bwMode="auto">
          <a:xfrm>
            <a:off x="2585303" y="3777302"/>
            <a:ext cx="6375400" cy="2933700"/>
          </a:xfrm>
          <a:prstGeom prst="rect">
            <a:avLst/>
          </a:prstGeom>
          <a:noFill/>
        </p:spPr>
      </p:pic>
    </p:spTree>
    <p:extLst>
      <p:ext uri="{BB962C8B-B14F-4D97-AF65-F5344CB8AC3E}">
        <p14:creationId xmlns:p14="http://schemas.microsoft.com/office/powerpoint/2010/main" val="226136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Users\Wipro\Desktop\NMC HAP 2016\HAP Photo 24816\WhatsApp Images\IMG-20160415-WA006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p:spPr>
      </p:pic>
    </p:spTree>
    <p:extLst>
      <p:ext uri="{BB962C8B-B14F-4D97-AF65-F5344CB8AC3E}">
        <p14:creationId xmlns:p14="http://schemas.microsoft.com/office/powerpoint/2010/main" val="16824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708" y="2895272"/>
            <a:ext cx="7772400" cy="13620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p>
        </p:txBody>
      </p:sp>
    </p:spTree>
    <p:extLst>
      <p:ext uri="{BB962C8B-B14F-4D97-AF65-F5344CB8AC3E}">
        <p14:creationId xmlns:p14="http://schemas.microsoft.com/office/powerpoint/2010/main" val="211298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latin typeface="Times New Roman"/>
                <a:cs typeface="Times New Roman"/>
              </a:rPr>
              <a:t>Heat Wave???</a:t>
            </a:r>
          </a:p>
        </p:txBody>
      </p:sp>
      <p:sp>
        <p:nvSpPr>
          <p:cNvPr id="3" name="Content Placeholder 2"/>
          <p:cNvSpPr>
            <a:spLocks noGrp="1"/>
          </p:cNvSpPr>
          <p:nvPr>
            <p:ph idx="1"/>
          </p:nvPr>
        </p:nvSpPr>
        <p:spPr>
          <a:xfrm>
            <a:off x="228600" y="1262450"/>
            <a:ext cx="8458200" cy="5156200"/>
          </a:xfrm>
        </p:spPr>
        <p:txBody>
          <a:bodyPr>
            <a:noAutofit/>
          </a:bodyPr>
          <a:lstStyle/>
          <a:p>
            <a:pPr>
              <a:tabLst>
                <a:tab pos="508000" algn="l"/>
              </a:tabLst>
            </a:pPr>
            <a:r>
              <a:rPr lang="en-US" sz="2000" dirty="0">
                <a:latin typeface="Times New Roman"/>
                <a:cs typeface="Times New Roman"/>
              </a:rPr>
              <a:t>No universal definition. Generally defined as a prolonged period of excessive heat. </a:t>
            </a:r>
          </a:p>
          <a:p>
            <a:pPr>
              <a:tabLst>
                <a:tab pos="508000" algn="l"/>
              </a:tabLst>
            </a:pPr>
            <a:endParaRPr lang="en-US" sz="2000" dirty="0">
              <a:latin typeface="Times New Roman"/>
              <a:cs typeface="Times New Roman"/>
            </a:endParaRPr>
          </a:p>
          <a:p>
            <a:r>
              <a:rPr lang="en-US" sz="2000" b="1" dirty="0">
                <a:latin typeface="Times New Roman"/>
                <a:cs typeface="Times New Roman"/>
              </a:rPr>
              <a:t>Based on Actual Maximum Temperature </a:t>
            </a:r>
            <a:endParaRPr lang="en-US" sz="2000" dirty="0">
              <a:latin typeface="Times New Roman"/>
              <a:cs typeface="Times New Roman"/>
            </a:endParaRPr>
          </a:p>
          <a:p>
            <a:pPr lvl="1"/>
            <a:r>
              <a:rPr lang="en-US" sz="2000" dirty="0">
                <a:latin typeface="Times New Roman"/>
                <a:cs typeface="Times New Roman"/>
              </a:rPr>
              <a:t> 	</a:t>
            </a:r>
            <a:r>
              <a:rPr lang="en-IN" sz="2000" dirty="0"/>
              <a:t>40°C or more  for the plains.</a:t>
            </a:r>
          </a:p>
          <a:p>
            <a:pPr lvl="1"/>
            <a:r>
              <a:rPr lang="en-IN" sz="2000" dirty="0"/>
              <a:t>37°C or more for the coastal regions</a:t>
            </a:r>
            <a:endParaRPr lang="en-US" sz="1800" dirty="0">
              <a:latin typeface="Sakal Marathi"/>
              <a:ea typeface="Calibri"/>
              <a:cs typeface="Sakal Marathi"/>
            </a:endParaRPr>
          </a:p>
          <a:p>
            <a:pPr lvl="1"/>
            <a:r>
              <a:rPr lang="en-IN" sz="2000" dirty="0"/>
              <a:t>30°C or more for the hilly regions</a:t>
            </a:r>
            <a:endParaRPr lang="en-US" sz="2000" dirty="0">
              <a:latin typeface="Times New Roman"/>
              <a:cs typeface="Times New Roman"/>
            </a:endParaRPr>
          </a:p>
          <a:p>
            <a:pPr lvl="1"/>
            <a:endParaRPr lang="en-US" sz="2000" dirty="0">
              <a:latin typeface="Times New Roman"/>
              <a:cs typeface="Times New Roman"/>
            </a:endParaRPr>
          </a:p>
          <a:p>
            <a:pPr>
              <a:tabLst>
                <a:tab pos="508000" algn="l"/>
              </a:tabLst>
            </a:pPr>
            <a:r>
              <a:rPr lang="en-US" sz="2000" dirty="0">
                <a:latin typeface="Times New Roman"/>
                <a:cs typeface="Times New Roman"/>
              </a:rPr>
              <a:t>The level of heat discomfort is determined by a combination of meteorological (temp, Relative Humidity, wind, direct sunshine), social/cultural (clothing, occupation, accommodation) and physiological (health, fitness, age, level of acclimatization)  factors. </a:t>
            </a:r>
          </a:p>
          <a:p>
            <a:endParaRPr lang="en-US" sz="2000" b="1" dirty="0">
              <a:latin typeface="Times New Roman"/>
              <a:cs typeface="Times New Roman"/>
            </a:endParaRPr>
          </a:p>
          <a:p>
            <a:pPr lvl="1"/>
            <a:endParaRPr lang="en-US" sz="2000" dirty="0">
              <a:latin typeface="Times New Roman"/>
              <a:cs typeface="Times New Roman"/>
            </a:endParaRPr>
          </a:p>
          <a:p>
            <a:pPr marL="0" indent="0" algn="ctr">
              <a:buNone/>
              <a:tabLst>
                <a:tab pos="508000" algn="l"/>
              </a:tabLst>
            </a:pPr>
            <a:r>
              <a:rPr lang="en-US" sz="2000" dirty="0">
                <a:latin typeface="Times New Roman"/>
                <a:cs typeface="Times New Roman"/>
              </a:rPr>
              <a:t>																							</a:t>
            </a:r>
          </a:p>
          <a:p>
            <a:pPr marL="0" indent="0" algn="ctr">
              <a:buNone/>
              <a:tabLst>
                <a:tab pos="508000" algn="l"/>
              </a:tabLst>
            </a:pPr>
            <a:r>
              <a:rPr lang="en-US" sz="2000" b="1" i="1" dirty="0">
                <a:latin typeface="Times New Roman"/>
                <a:cs typeface="Times New Roman"/>
              </a:rPr>
              <a:t>																						</a:t>
            </a:r>
          </a:p>
        </p:txBody>
      </p:sp>
    </p:spTree>
    <p:extLst>
      <p:ext uri="{BB962C8B-B14F-4D97-AF65-F5344CB8AC3E}">
        <p14:creationId xmlns:p14="http://schemas.microsoft.com/office/powerpoint/2010/main" val="20126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Heat Wave in Maharashtra</a:t>
            </a:r>
          </a:p>
        </p:txBody>
      </p:sp>
      <p:pic>
        <p:nvPicPr>
          <p:cNvPr id="4" name="Content Placeholder 3"/>
          <p:cNvPicPr>
            <a:picLocks noGrp="1" noChangeAspect="1"/>
          </p:cNvPicPr>
          <p:nvPr>
            <p:ph idx="1"/>
          </p:nvPr>
        </p:nvPicPr>
        <p:blipFill>
          <a:blip r:embed="rId2"/>
          <a:srcRect t="2860" b="2860"/>
          <a:stretch>
            <a:fillRect/>
          </a:stretch>
        </p:blipFill>
        <p:spPr>
          <a:xfrm>
            <a:off x="104667" y="1396642"/>
            <a:ext cx="5933852" cy="3263390"/>
          </a:xfr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29210" t="32332" r="34389" b="22166"/>
          <a:stretch>
            <a:fillRect/>
          </a:stretch>
        </p:blipFill>
        <p:spPr bwMode="auto">
          <a:xfrm>
            <a:off x="4501636" y="2215636"/>
            <a:ext cx="4642364" cy="464236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43209" y="5052730"/>
            <a:ext cx="3931887" cy="1200329"/>
          </a:xfrm>
          <a:prstGeom prst="rect">
            <a:avLst/>
          </a:prstGeom>
          <a:noFill/>
        </p:spPr>
        <p:txBody>
          <a:bodyPr wrap="square" rtlCol="0">
            <a:spAutoFit/>
          </a:bodyPr>
          <a:lstStyle/>
          <a:p>
            <a:r>
              <a:rPr lang="en-US" b="1" i="1" dirty="0" err="1">
                <a:solidFill>
                  <a:srgbClr val="800000"/>
                </a:solidFill>
              </a:rPr>
              <a:t>Vidharbha</a:t>
            </a:r>
            <a:r>
              <a:rPr lang="en-US" b="1" i="1" dirty="0">
                <a:solidFill>
                  <a:srgbClr val="800000"/>
                </a:solidFill>
              </a:rPr>
              <a:t>, Madhya Maharashtra and Marathwada region highly susceptible to Heat Wave in the State</a:t>
            </a:r>
          </a:p>
          <a:p>
            <a:endParaRPr lang="en-US" b="1" i="1" dirty="0">
              <a:solidFill>
                <a:srgbClr val="800000"/>
              </a:solidFill>
            </a:endParaRPr>
          </a:p>
        </p:txBody>
      </p:sp>
    </p:spTree>
    <p:extLst>
      <p:ext uri="{BB962C8B-B14F-4D97-AF65-F5344CB8AC3E}">
        <p14:creationId xmlns:p14="http://schemas.microsoft.com/office/powerpoint/2010/main" val="373264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3841"/>
          </a:xfrm>
        </p:spPr>
        <p:txBody>
          <a:bodyPr>
            <a:normAutofit fontScale="90000"/>
          </a:bodyPr>
          <a:lstStyle/>
          <a:p>
            <a:r>
              <a:rPr lang="en-US" sz="2800" dirty="0">
                <a:solidFill>
                  <a:srgbClr val="800000"/>
                </a:solidFill>
              </a:rPr>
              <a:t>High Temperatures Recorded in the State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3387077"/>
              </p:ext>
            </p:extLst>
          </p:nvPr>
        </p:nvGraphicFramePr>
        <p:xfrm>
          <a:off x="457200" y="803107"/>
          <a:ext cx="7838946" cy="6865680"/>
        </p:xfrm>
        <a:graphic>
          <a:graphicData uri="http://schemas.openxmlformats.org/drawingml/2006/table">
            <a:tbl>
              <a:tblPr firstRow="1" bandRow="1">
                <a:tableStyleId>{8EC20E35-A176-4012-BC5E-935CFFF8708E}</a:tableStyleId>
              </a:tblPr>
              <a:tblGrid>
                <a:gridCol w="2612982">
                  <a:extLst>
                    <a:ext uri="{9D8B030D-6E8A-4147-A177-3AD203B41FA5}">
                      <a16:colId xmlns:a16="http://schemas.microsoft.com/office/drawing/2014/main" val="20000"/>
                    </a:ext>
                  </a:extLst>
                </a:gridCol>
                <a:gridCol w="2612982">
                  <a:extLst>
                    <a:ext uri="{9D8B030D-6E8A-4147-A177-3AD203B41FA5}">
                      <a16:colId xmlns:a16="http://schemas.microsoft.com/office/drawing/2014/main" val="20001"/>
                    </a:ext>
                  </a:extLst>
                </a:gridCol>
                <a:gridCol w="2612982">
                  <a:extLst>
                    <a:ext uri="{9D8B030D-6E8A-4147-A177-3AD203B41FA5}">
                      <a16:colId xmlns:a16="http://schemas.microsoft.com/office/drawing/2014/main" val="20002"/>
                    </a:ext>
                  </a:extLst>
                </a:gridCol>
              </a:tblGrid>
              <a:tr h="457712">
                <a:tc>
                  <a:txBody>
                    <a:bodyPr/>
                    <a:lstStyle/>
                    <a:p>
                      <a:r>
                        <a:rPr lang="en-US" dirty="0"/>
                        <a:t>District</a:t>
                      </a:r>
                    </a:p>
                  </a:txBody>
                  <a:tcPr marL="68580" marR="68580" marT="0" marB="0"/>
                </a:tc>
                <a:tc>
                  <a:txBody>
                    <a:bodyPr/>
                    <a:lstStyle/>
                    <a:p>
                      <a:r>
                        <a:rPr lang="en-US" dirty="0"/>
                        <a:t>Temperature</a:t>
                      </a:r>
                    </a:p>
                  </a:txBody>
                  <a:tcPr marL="68580" marR="68580" marT="0" marB="0"/>
                </a:tc>
                <a:tc>
                  <a:txBody>
                    <a:bodyPr/>
                    <a:lstStyle/>
                    <a:p>
                      <a:r>
                        <a:rPr lang="en-US" dirty="0"/>
                        <a:t>Date</a:t>
                      </a:r>
                    </a:p>
                  </a:txBody>
                  <a:tcPr marL="68580" marR="68580" marT="0" marB="0"/>
                </a:tc>
                <a:extLst>
                  <a:ext uri="{0D108BD9-81ED-4DB2-BD59-A6C34878D82A}">
                    <a16:rowId xmlns:a16="http://schemas.microsoft.com/office/drawing/2014/main" val="10000"/>
                  </a:ext>
                </a:extLst>
              </a:tr>
              <a:tr h="457712">
                <a:tc>
                  <a:txBody>
                    <a:bodyPr/>
                    <a:lstStyle/>
                    <a:p>
                      <a:pPr algn="just">
                        <a:lnSpc>
                          <a:spcPct val="107000"/>
                        </a:lnSpc>
                        <a:spcAft>
                          <a:spcPts val="0"/>
                        </a:spcAft>
                      </a:pPr>
                      <a:r>
                        <a:rPr lang="en-IN" sz="1800" dirty="0">
                          <a:effectLst/>
                        </a:rPr>
                        <a:t>Nagpur</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45.6°C</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May 2, 2013</a:t>
                      </a: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01"/>
                  </a:ext>
                </a:extLst>
              </a:tr>
              <a:tr h="457712">
                <a:tc>
                  <a:txBody>
                    <a:bodyPr/>
                    <a:lstStyle/>
                    <a:p>
                      <a:pPr algn="just">
                        <a:lnSpc>
                          <a:spcPct val="107000"/>
                        </a:lnSpc>
                        <a:spcAft>
                          <a:spcPts val="0"/>
                        </a:spcAft>
                      </a:pPr>
                      <a:r>
                        <a:rPr lang="en-IN" sz="1800" dirty="0">
                          <a:effectLst/>
                        </a:rPr>
                        <a:t>Brahmapuri</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47°C</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a:effectLst/>
                        </a:rPr>
                        <a:t>May 28, 2013</a:t>
                      </a:r>
                      <a:endParaRPr lang="en-US" sz="1600">
                        <a:effectLst/>
                        <a:latin typeface="Sakal Marathi"/>
                        <a:ea typeface="Calibri"/>
                        <a:cs typeface="Sakal Marathi"/>
                      </a:endParaRPr>
                    </a:p>
                  </a:txBody>
                  <a:tcPr marL="68580" marR="68580" marT="0" marB="0"/>
                </a:tc>
                <a:extLst>
                  <a:ext uri="{0D108BD9-81ED-4DB2-BD59-A6C34878D82A}">
                    <a16:rowId xmlns:a16="http://schemas.microsoft.com/office/drawing/2014/main" val="10002"/>
                  </a:ext>
                </a:extLst>
              </a:tr>
              <a:tr h="457712">
                <a:tc>
                  <a:txBody>
                    <a:bodyPr/>
                    <a:lstStyle/>
                    <a:p>
                      <a:pPr algn="just">
                        <a:lnSpc>
                          <a:spcPct val="107000"/>
                        </a:lnSpc>
                        <a:spcAft>
                          <a:spcPts val="0"/>
                        </a:spcAft>
                      </a:pPr>
                      <a:r>
                        <a:rPr lang="en-IN" sz="1800" dirty="0">
                          <a:effectLst/>
                        </a:rPr>
                        <a:t>Chandrapur &amp; Wardha</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46.5°C</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May 28, 2012</a:t>
                      </a: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03"/>
                  </a:ext>
                </a:extLst>
              </a:tr>
              <a:tr h="457712">
                <a:tc rowSpan="3">
                  <a:txBody>
                    <a:bodyPr/>
                    <a:lstStyle/>
                    <a:p>
                      <a:pPr algn="just">
                        <a:lnSpc>
                          <a:spcPct val="107000"/>
                        </a:lnSpc>
                        <a:spcAft>
                          <a:spcPts val="0"/>
                        </a:spcAft>
                        <a:tabLst>
                          <a:tab pos="1570355" algn="r"/>
                        </a:tabLst>
                      </a:pPr>
                      <a:r>
                        <a:rPr lang="en-IN" sz="1800" dirty="0">
                          <a:effectLst/>
                        </a:rPr>
                        <a:t>Chandrapur	</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47°C</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a:effectLst/>
                        </a:rPr>
                        <a:t>May 25, 2012</a:t>
                      </a:r>
                      <a:endParaRPr lang="en-US" sz="1600">
                        <a:effectLst/>
                        <a:latin typeface="Sakal Marathi"/>
                        <a:ea typeface="Calibri"/>
                        <a:cs typeface="Sakal Marathi"/>
                      </a:endParaRPr>
                    </a:p>
                  </a:txBody>
                  <a:tcPr marL="68580" marR="68580" marT="0" marB="0"/>
                </a:tc>
                <a:extLst>
                  <a:ext uri="{0D108BD9-81ED-4DB2-BD59-A6C34878D82A}">
                    <a16:rowId xmlns:a16="http://schemas.microsoft.com/office/drawing/2014/main" val="10004"/>
                  </a:ext>
                </a:extLst>
              </a:tr>
              <a:tr h="457712">
                <a:tc vMerge="1">
                  <a:txBody>
                    <a:bodyPr/>
                    <a:lstStyle/>
                    <a:p>
                      <a:endParaRPr lang="en-US"/>
                    </a:p>
                  </a:txBody>
                  <a:tcPr/>
                </a:tc>
                <a:tc>
                  <a:txBody>
                    <a:bodyPr/>
                    <a:lstStyle/>
                    <a:p>
                      <a:pPr algn="just">
                        <a:lnSpc>
                          <a:spcPct val="107000"/>
                        </a:lnSpc>
                        <a:spcAft>
                          <a:spcPts val="0"/>
                        </a:spcAft>
                        <a:tabLst>
                          <a:tab pos="619125" algn="l"/>
                          <a:tab pos="786130" algn="ctr"/>
                        </a:tabLst>
                      </a:pPr>
                      <a:r>
                        <a:rPr lang="en-IN" sz="1800" dirty="0">
                          <a:effectLst/>
                        </a:rPr>
                        <a:t>45°C </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a:effectLst/>
                        </a:rPr>
                        <a:t>May 16, 2016</a:t>
                      </a:r>
                      <a:endParaRPr lang="en-US" sz="1600">
                        <a:effectLst/>
                        <a:latin typeface="Sakal Marathi"/>
                        <a:ea typeface="Calibri"/>
                        <a:cs typeface="Sakal Marathi"/>
                      </a:endParaRPr>
                    </a:p>
                  </a:txBody>
                  <a:tcPr marL="68580" marR="68580" marT="0" marB="0"/>
                </a:tc>
                <a:extLst>
                  <a:ext uri="{0D108BD9-81ED-4DB2-BD59-A6C34878D82A}">
                    <a16:rowId xmlns:a16="http://schemas.microsoft.com/office/drawing/2014/main" val="10005"/>
                  </a:ext>
                </a:extLst>
              </a:tr>
              <a:tr h="457712">
                <a:tc vMerge="1">
                  <a:txBody>
                    <a:bodyPr/>
                    <a:lstStyle/>
                    <a:p>
                      <a:endParaRPr lang="en-US"/>
                    </a:p>
                  </a:txBody>
                  <a:tcPr/>
                </a:tc>
                <a:tc>
                  <a:txBody>
                    <a:bodyPr/>
                    <a:lstStyle/>
                    <a:p>
                      <a:pPr algn="just">
                        <a:lnSpc>
                          <a:spcPct val="107000"/>
                        </a:lnSpc>
                        <a:spcAft>
                          <a:spcPts val="0"/>
                        </a:spcAft>
                        <a:tabLst>
                          <a:tab pos="619125" algn="l"/>
                          <a:tab pos="786130" algn="ctr"/>
                        </a:tabLst>
                      </a:pPr>
                      <a:r>
                        <a:rPr lang="en-IN" sz="1800">
                          <a:effectLst/>
                        </a:rPr>
                        <a:t>46°C</a:t>
                      </a:r>
                      <a:endParaRPr lang="en-US" sz="160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May 17, 2016</a:t>
                      </a: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06"/>
                  </a:ext>
                </a:extLst>
              </a:tr>
              <a:tr h="457712">
                <a:tc rowSpan="3">
                  <a:txBody>
                    <a:bodyPr/>
                    <a:lstStyle/>
                    <a:p>
                      <a:pPr algn="just">
                        <a:lnSpc>
                          <a:spcPct val="107000"/>
                        </a:lnSpc>
                        <a:spcAft>
                          <a:spcPts val="0"/>
                        </a:spcAft>
                      </a:pPr>
                      <a:r>
                        <a:rPr lang="en-IN" sz="1800">
                          <a:effectLst/>
                        </a:rPr>
                        <a:t>Nagpur</a:t>
                      </a:r>
                      <a:endParaRPr lang="en-US" sz="1600">
                        <a:effectLst/>
                        <a:latin typeface="Sakal Marathi"/>
                        <a:ea typeface="Calibri"/>
                        <a:cs typeface="Sakal Marathi"/>
                      </a:endParaRPr>
                    </a:p>
                  </a:txBody>
                  <a:tcPr marL="68580" marR="68580" marT="0" marB="0"/>
                </a:tc>
                <a:tc>
                  <a:txBody>
                    <a:bodyPr/>
                    <a:lstStyle/>
                    <a:p>
                      <a:pPr algn="just">
                        <a:lnSpc>
                          <a:spcPct val="107000"/>
                        </a:lnSpc>
                        <a:spcAft>
                          <a:spcPts val="0"/>
                        </a:spcAft>
                        <a:tabLst>
                          <a:tab pos="619125" algn="l"/>
                          <a:tab pos="786130" algn="ctr"/>
                        </a:tabLst>
                      </a:pPr>
                      <a:r>
                        <a:rPr lang="en-IN" sz="1800">
                          <a:effectLst/>
                        </a:rPr>
                        <a:t>44.2°C</a:t>
                      </a:r>
                      <a:endParaRPr lang="en-US" sz="160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April 15, 2016</a:t>
                      </a: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07"/>
                  </a:ext>
                </a:extLst>
              </a:tr>
              <a:tr h="457712">
                <a:tc vMerge="1">
                  <a:txBody>
                    <a:bodyPr/>
                    <a:lstStyle/>
                    <a:p>
                      <a:endParaRPr lang="en-US"/>
                    </a:p>
                  </a:txBody>
                  <a:tcPr/>
                </a:tc>
                <a:tc>
                  <a:txBody>
                    <a:bodyPr/>
                    <a:lstStyle/>
                    <a:p>
                      <a:pPr algn="just">
                        <a:lnSpc>
                          <a:spcPct val="107000"/>
                        </a:lnSpc>
                        <a:spcAft>
                          <a:spcPts val="0"/>
                        </a:spcAft>
                        <a:tabLst>
                          <a:tab pos="619125" algn="l"/>
                          <a:tab pos="786130" algn="ctr"/>
                        </a:tabLst>
                      </a:pPr>
                      <a:r>
                        <a:rPr lang="en-IN" sz="1800">
                          <a:effectLst/>
                        </a:rPr>
                        <a:t>45°C </a:t>
                      </a:r>
                      <a:endParaRPr lang="en-US" sz="160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May 14, 2016</a:t>
                      </a: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08"/>
                  </a:ext>
                </a:extLst>
              </a:tr>
              <a:tr h="457712">
                <a:tc vMerge="1">
                  <a:txBody>
                    <a:bodyPr/>
                    <a:lstStyle/>
                    <a:p>
                      <a:endParaRPr lang="en-US"/>
                    </a:p>
                  </a:txBody>
                  <a:tcPr/>
                </a:tc>
                <a:tc>
                  <a:txBody>
                    <a:bodyPr/>
                    <a:lstStyle/>
                    <a:p>
                      <a:pPr algn="just">
                        <a:lnSpc>
                          <a:spcPct val="107000"/>
                        </a:lnSpc>
                        <a:spcAft>
                          <a:spcPts val="0"/>
                        </a:spcAft>
                        <a:tabLst>
                          <a:tab pos="619125" algn="l"/>
                          <a:tab pos="786130" algn="ctr"/>
                        </a:tabLst>
                      </a:pPr>
                      <a:r>
                        <a:rPr lang="en-IN" sz="1800">
                          <a:effectLst/>
                        </a:rPr>
                        <a:t>44°C</a:t>
                      </a:r>
                      <a:endParaRPr lang="en-US" sz="160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May 25, 2016</a:t>
                      </a: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09"/>
                  </a:ext>
                </a:extLst>
              </a:tr>
              <a:tr h="457712">
                <a:tc>
                  <a:txBody>
                    <a:bodyPr/>
                    <a:lstStyle/>
                    <a:p>
                      <a:pPr algn="just">
                        <a:lnSpc>
                          <a:spcPct val="107000"/>
                        </a:lnSpc>
                        <a:spcAft>
                          <a:spcPts val="0"/>
                        </a:spcAft>
                      </a:pPr>
                      <a:r>
                        <a:rPr lang="en-IN" sz="1800">
                          <a:effectLst/>
                        </a:rPr>
                        <a:t>Wardha</a:t>
                      </a:r>
                      <a:endParaRPr lang="en-US" sz="160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a:effectLst/>
                        </a:rPr>
                        <a:t>45°C</a:t>
                      </a:r>
                      <a:endParaRPr lang="en-US" sz="160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IN" sz="1800" dirty="0">
                          <a:effectLst/>
                        </a:rPr>
                        <a:t>April 15, 2016</a:t>
                      </a: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10"/>
                  </a:ext>
                </a:extLst>
              </a:tr>
              <a:tr h="457712">
                <a:tc>
                  <a:txBody>
                    <a:bodyPr/>
                    <a:lstStyle/>
                    <a:p>
                      <a:pPr algn="just">
                        <a:lnSpc>
                          <a:spcPct val="107000"/>
                        </a:lnSpc>
                        <a:spcAft>
                          <a:spcPts val="0"/>
                        </a:spcAft>
                      </a:pPr>
                      <a:r>
                        <a:rPr lang="en-US" sz="1600" dirty="0" err="1">
                          <a:effectLst/>
                          <a:latin typeface="Sakal Marathi"/>
                          <a:ea typeface="Calibri"/>
                          <a:cs typeface="Sakal Marathi"/>
                        </a:rPr>
                        <a:t>Chandrapur</a:t>
                      </a: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r>
                        <a:rPr lang="en-US" sz="1600" dirty="0">
                          <a:effectLst/>
                          <a:latin typeface="Sakal Marathi"/>
                          <a:ea typeface="Calibri"/>
                          <a:cs typeface="Sakal Marathi"/>
                        </a:rPr>
                        <a:t>46.7 C</a:t>
                      </a:r>
                    </a:p>
                  </a:txBody>
                  <a:tcPr marL="68580" marR="68580" marT="0" marB="0"/>
                </a:tc>
                <a:tc>
                  <a:txBody>
                    <a:bodyPr/>
                    <a:lstStyle/>
                    <a:p>
                      <a:pPr algn="just">
                        <a:lnSpc>
                          <a:spcPct val="107000"/>
                        </a:lnSpc>
                        <a:spcAft>
                          <a:spcPts val="0"/>
                        </a:spcAft>
                      </a:pPr>
                      <a:r>
                        <a:rPr lang="en-US" sz="1600" dirty="0">
                          <a:effectLst/>
                          <a:latin typeface="Sakal Marathi"/>
                          <a:ea typeface="Calibri"/>
                          <a:cs typeface="Sakal Marathi"/>
                        </a:rPr>
                        <a:t>April 19 2017</a:t>
                      </a:r>
                    </a:p>
                  </a:txBody>
                  <a:tcPr marL="68580" marR="68580" marT="0" marB="0"/>
                </a:tc>
                <a:extLst>
                  <a:ext uri="{0D108BD9-81ED-4DB2-BD59-A6C34878D82A}">
                    <a16:rowId xmlns:a16="http://schemas.microsoft.com/office/drawing/2014/main" val="10011"/>
                  </a:ext>
                </a:extLst>
              </a:tr>
              <a:tr h="457712">
                <a:tc>
                  <a:txBody>
                    <a:bodyPr/>
                    <a:lstStyle/>
                    <a:p>
                      <a:pPr algn="just">
                        <a:lnSpc>
                          <a:spcPct val="107000"/>
                        </a:lnSpc>
                        <a:spcAft>
                          <a:spcPts val="0"/>
                        </a:spcAft>
                      </a:pPr>
                      <a:r>
                        <a:rPr lang="en-US" sz="1600" dirty="0">
                          <a:effectLst/>
                          <a:latin typeface="Sakal Marathi"/>
                          <a:ea typeface="Calibri"/>
                          <a:cs typeface="Sakal Marathi"/>
                        </a:rPr>
                        <a:t>Nagpur</a:t>
                      </a:r>
                    </a:p>
                  </a:txBody>
                  <a:tcPr marL="68580" marR="68580" marT="0" marB="0"/>
                </a:tc>
                <a:tc>
                  <a:txBody>
                    <a:bodyPr/>
                    <a:lstStyle/>
                    <a:p>
                      <a:pPr algn="just">
                        <a:lnSpc>
                          <a:spcPct val="107000"/>
                        </a:lnSpc>
                        <a:spcAft>
                          <a:spcPts val="0"/>
                        </a:spcAft>
                      </a:pPr>
                      <a:r>
                        <a:rPr lang="en-US" sz="1600" dirty="0">
                          <a:effectLst/>
                          <a:latin typeface="Sakal Marathi"/>
                          <a:ea typeface="Calibri"/>
                          <a:cs typeface="Sakal Marathi"/>
                        </a:rPr>
                        <a:t>46.4 C</a:t>
                      </a:r>
                    </a:p>
                  </a:txBody>
                  <a:tcPr marL="68580" marR="68580" marT="0" marB="0"/>
                </a:tc>
                <a:tc>
                  <a:txBody>
                    <a:bodyPr/>
                    <a:lstStyle/>
                    <a:p>
                      <a:pPr algn="just">
                        <a:lnSpc>
                          <a:spcPct val="107000"/>
                        </a:lnSpc>
                        <a:spcAft>
                          <a:spcPts val="0"/>
                        </a:spcAft>
                      </a:pPr>
                      <a:r>
                        <a:rPr lang="en-US" sz="1600" dirty="0">
                          <a:effectLst/>
                          <a:latin typeface="Sakal Marathi"/>
                          <a:ea typeface="Calibri"/>
                          <a:cs typeface="Sakal Marathi"/>
                        </a:rPr>
                        <a:t>April</a:t>
                      </a:r>
                      <a:r>
                        <a:rPr lang="en-US" sz="1600" baseline="0" dirty="0">
                          <a:effectLst/>
                          <a:latin typeface="Sakal Marathi"/>
                          <a:ea typeface="Calibri"/>
                          <a:cs typeface="Sakal Marathi"/>
                        </a:rPr>
                        <a:t> 20 2017</a:t>
                      </a: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12"/>
                  </a:ext>
                </a:extLst>
              </a:tr>
              <a:tr h="457712">
                <a:tc>
                  <a:txBody>
                    <a:bodyPr/>
                    <a:lstStyle/>
                    <a:p>
                      <a:pPr algn="just">
                        <a:lnSpc>
                          <a:spcPct val="107000"/>
                        </a:lnSpc>
                        <a:spcAft>
                          <a:spcPts val="0"/>
                        </a:spcAft>
                      </a:pP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13"/>
                  </a:ext>
                </a:extLst>
              </a:tr>
              <a:tr h="457712">
                <a:tc>
                  <a:txBody>
                    <a:bodyPr/>
                    <a:lstStyle/>
                    <a:p>
                      <a:pPr algn="just">
                        <a:lnSpc>
                          <a:spcPct val="107000"/>
                        </a:lnSpc>
                        <a:spcAft>
                          <a:spcPts val="0"/>
                        </a:spcAft>
                      </a:pP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endParaRPr lang="en-US" sz="1600" dirty="0">
                        <a:effectLst/>
                        <a:latin typeface="Sakal Marathi"/>
                        <a:ea typeface="Calibri"/>
                        <a:cs typeface="Sakal Marathi"/>
                      </a:endParaRPr>
                    </a:p>
                  </a:txBody>
                  <a:tcPr marL="68580" marR="68580" marT="0" marB="0"/>
                </a:tc>
                <a:tc>
                  <a:txBody>
                    <a:bodyPr/>
                    <a:lstStyle/>
                    <a:p>
                      <a:pPr algn="just">
                        <a:lnSpc>
                          <a:spcPct val="107000"/>
                        </a:lnSpc>
                        <a:spcAft>
                          <a:spcPts val="0"/>
                        </a:spcAft>
                      </a:pPr>
                      <a:endParaRPr lang="en-US" sz="1600" dirty="0">
                        <a:effectLst/>
                        <a:latin typeface="Sakal Marathi"/>
                        <a:ea typeface="Calibri"/>
                        <a:cs typeface="Sakal Marathi"/>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79684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Extreme Heat Days in </a:t>
            </a:r>
            <a:r>
              <a:rPr lang="en-IN" dirty="0" err="1"/>
              <a:t>Vidharbha</a:t>
            </a:r>
            <a:r>
              <a:rPr lang="en-IN"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9917784"/>
              </p:ext>
            </p:extLst>
          </p:nvPr>
        </p:nvGraphicFramePr>
        <p:xfrm>
          <a:off x="520699" y="1897036"/>
          <a:ext cx="8323051" cy="4302533"/>
        </p:xfrm>
        <a:graphic>
          <a:graphicData uri="http://schemas.openxmlformats.org/drawingml/2006/table">
            <a:tbl>
              <a:tblPr>
                <a:tableStyleId>{5DA37D80-6434-44D0-A028-1B22A696006F}</a:tableStyleId>
              </a:tblPr>
              <a:tblGrid>
                <a:gridCol w="656052">
                  <a:extLst>
                    <a:ext uri="{9D8B030D-6E8A-4147-A177-3AD203B41FA5}">
                      <a16:colId xmlns:a16="http://schemas.microsoft.com/office/drawing/2014/main" val="20000"/>
                    </a:ext>
                  </a:extLst>
                </a:gridCol>
                <a:gridCol w="773554">
                  <a:extLst>
                    <a:ext uri="{9D8B030D-6E8A-4147-A177-3AD203B41FA5}">
                      <a16:colId xmlns:a16="http://schemas.microsoft.com/office/drawing/2014/main" val="20001"/>
                    </a:ext>
                  </a:extLst>
                </a:gridCol>
                <a:gridCol w="871472">
                  <a:extLst>
                    <a:ext uri="{9D8B030D-6E8A-4147-A177-3AD203B41FA5}">
                      <a16:colId xmlns:a16="http://schemas.microsoft.com/office/drawing/2014/main" val="20002"/>
                    </a:ext>
                  </a:extLst>
                </a:gridCol>
                <a:gridCol w="685428">
                  <a:extLst>
                    <a:ext uri="{9D8B030D-6E8A-4147-A177-3AD203B41FA5}">
                      <a16:colId xmlns:a16="http://schemas.microsoft.com/office/drawing/2014/main" val="20003"/>
                    </a:ext>
                  </a:extLst>
                </a:gridCol>
                <a:gridCol w="744179">
                  <a:extLst>
                    <a:ext uri="{9D8B030D-6E8A-4147-A177-3AD203B41FA5}">
                      <a16:colId xmlns:a16="http://schemas.microsoft.com/office/drawing/2014/main" val="20004"/>
                    </a:ext>
                  </a:extLst>
                </a:gridCol>
                <a:gridCol w="891056">
                  <a:extLst>
                    <a:ext uri="{9D8B030D-6E8A-4147-A177-3AD203B41FA5}">
                      <a16:colId xmlns:a16="http://schemas.microsoft.com/office/drawing/2014/main" val="20005"/>
                    </a:ext>
                  </a:extLst>
                </a:gridCol>
                <a:gridCol w="636469">
                  <a:extLst>
                    <a:ext uri="{9D8B030D-6E8A-4147-A177-3AD203B41FA5}">
                      <a16:colId xmlns:a16="http://schemas.microsoft.com/office/drawing/2014/main" val="20006"/>
                    </a:ext>
                  </a:extLst>
                </a:gridCol>
                <a:gridCol w="685428">
                  <a:extLst>
                    <a:ext uri="{9D8B030D-6E8A-4147-A177-3AD203B41FA5}">
                      <a16:colId xmlns:a16="http://schemas.microsoft.com/office/drawing/2014/main" val="20007"/>
                    </a:ext>
                  </a:extLst>
                </a:gridCol>
                <a:gridCol w="891056">
                  <a:extLst>
                    <a:ext uri="{9D8B030D-6E8A-4147-A177-3AD203B41FA5}">
                      <a16:colId xmlns:a16="http://schemas.microsoft.com/office/drawing/2014/main" val="20008"/>
                    </a:ext>
                  </a:extLst>
                </a:gridCol>
                <a:gridCol w="636469">
                  <a:extLst>
                    <a:ext uri="{9D8B030D-6E8A-4147-A177-3AD203B41FA5}">
                      <a16:colId xmlns:a16="http://schemas.microsoft.com/office/drawing/2014/main" val="20009"/>
                    </a:ext>
                  </a:extLst>
                </a:gridCol>
                <a:gridCol w="851888">
                  <a:extLst>
                    <a:ext uri="{9D8B030D-6E8A-4147-A177-3AD203B41FA5}">
                      <a16:colId xmlns:a16="http://schemas.microsoft.com/office/drawing/2014/main" val="20010"/>
                    </a:ext>
                  </a:extLst>
                </a:gridCol>
              </a:tblGrid>
              <a:tr h="423083">
                <a:tc gridSpan="11">
                  <a:txBody>
                    <a:bodyPr/>
                    <a:lstStyle/>
                    <a:p>
                      <a:pPr algn="l" fontAlgn="ctr"/>
                      <a:endParaRPr lang="en-IN"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25021">
                <a:tc rowSpan="2">
                  <a:txBody>
                    <a:bodyPr/>
                    <a:lstStyle/>
                    <a:p>
                      <a:pPr algn="ctr" fontAlgn="ctr"/>
                      <a:r>
                        <a:rPr lang="en-IN" sz="1400" u="none" strike="noStrike" dirty="0">
                          <a:effectLst/>
                        </a:rPr>
                        <a:t>Year</a:t>
                      </a:r>
                      <a:endParaRPr lang="en-IN" sz="14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IN" sz="1400" u="none" strike="noStrike">
                          <a:effectLst/>
                        </a:rPr>
                        <a:t>April</a:t>
                      </a:r>
                      <a:endParaRPr lang="en-IN"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hMerge="1">
                  <a:txBody>
                    <a:bodyPr/>
                    <a:lstStyle/>
                    <a:p>
                      <a:endParaRPr lang="en-IN"/>
                    </a:p>
                  </a:txBody>
                  <a:tcPr/>
                </a:tc>
                <a:tc gridSpan="3">
                  <a:txBody>
                    <a:bodyPr/>
                    <a:lstStyle/>
                    <a:p>
                      <a:pPr algn="ctr" fontAlgn="b"/>
                      <a:r>
                        <a:rPr lang="en-IN" sz="1400" u="none" strike="noStrike">
                          <a:effectLst/>
                        </a:rPr>
                        <a:t>|May</a:t>
                      </a:r>
                      <a:endParaRPr lang="en-IN"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hMerge="1">
                  <a:txBody>
                    <a:bodyPr/>
                    <a:lstStyle/>
                    <a:p>
                      <a:endParaRPr lang="en-IN"/>
                    </a:p>
                  </a:txBody>
                  <a:tcPr/>
                </a:tc>
                <a:tc gridSpan="3">
                  <a:txBody>
                    <a:bodyPr/>
                    <a:lstStyle/>
                    <a:p>
                      <a:pPr algn="ctr" fontAlgn="b"/>
                      <a:r>
                        <a:rPr lang="en-IN" sz="1400" u="none" strike="noStrike">
                          <a:effectLst/>
                        </a:rPr>
                        <a:t>June</a:t>
                      </a:r>
                      <a:endParaRPr lang="en-IN"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hMerge="1">
                  <a:txBody>
                    <a:bodyPr/>
                    <a:lstStyle/>
                    <a:p>
                      <a:endParaRPr lang="en-IN"/>
                    </a:p>
                  </a:txBody>
                  <a:tcPr/>
                </a:tc>
                <a:tc rowSpan="2">
                  <a:txBody>
                    <a:bodyPr/>
                    <a:lstStyle/>
                    <a:p>
                      <a:pPr algn="ctr" fontAlgn="ctr"/>
                      <a:r>
                        <a:rPr lang="en-IN" sz="1400" u="none" strike="noStrike">
                          <a:effectLst/>
                        </a:rPr>
                        <a:t>Total Hot Days</a:t>
                      </a:r>
                      <a:endParaRPr lang="en-IN"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04219">
                <a:tc vMerge="1">
                  <a:txBody>
                    <a:bodyPr/>
                    <a:lstStyle/>
                    <a:p>
                      <a:endParaRPr lang="en-IN"/>
                    </a:p>
                  </a:txBody>
                  <a:tcPr/>
                </a:tc>
                <a:tc>
                  <a:txBody>
                    <a:bodyPr/>
                    <a:lstStyle/>
                    <a:p>
                      <a:pPr algn="ctr" fontAlgn="ctr"/>
                      <a:r>
                        <a:rPr lang="en-IN" sz="1400" u="none" strike="noStrike">
                          <a:effectLst/>
                        </a:rPr>
                        <a:t> &lt; 42.9°c</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43-44.9°c</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&gt; 45°c</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 &lt; 42.9°c</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43-44.9°c</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&gt;45°c</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 &lt; 42.9°c</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43-44.9°c</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a:effectLst/>
                        </a:rPr>
                        <a:t>&gt; 45°c</a:t>
                      </a:r>
                      <a:endParaRPr lang="en-IN"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IN"/>
                    </a:p>
                  </a:txBody>
                  <a:tcPr/>
                </a:tc>
                <a:extLst>
                  <a:ext uri="{0D108BD9-81ED-4DB2-BD59-A6C34878D82A}">
                    <a16:rowId xmlns:a16="http://schemas.microsoft.com/office/drawing/2014/main" val="10002"/>
                  </a:ext>
                </a:extLst>
              </a:tr>
              <a:tr h="325021">
                <a:tc>
                  <a:txBody>
                    <a:bodyPr/>
                    <a:lstStyle/>
                    <a:p>
                      <a:pPr algn="ctr" fontAlgn="b"/>
                      <a:r>
                        <a:rPr lang="en-IN" sz="1400" u="none" strike="noStrike">
                          <a:effectLst/>
                        </a:rPr>
                        <a:t>2010</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7</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19</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4</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15</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56</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25021">
                <a:tc>
                  <a:txBody>
                    <a:bodyPr/>
                    <a:lstStyle/>
                    <a:p>
                      <a:pPr algn="ctr" fontAlgn="b"/>
                      <a:r>
                        <a:rPr lang="en-IN" sz="1400" u="none" strike="noStrike">
                          <a:effectLst/>
                        </a:rPr>
                        <a:t>2011</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30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13</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25021">
                <a:tc>
                  <a:txBody>
                    <a:bodyPr/>
                    <a:lstStyle/>
                    <a:p>
                      <a:pPr algn="ctr" fontAlgn="b"/>
                      <a:r>
                        <a:rPr lang="en-IN" sz="1400" u="none" strike="noStrike">
                          <a:effectLst/>
                        </a:rPr>
                        <a:t>2012</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29</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24</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4</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26</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25021">
                <a:tc>
                  <a:txBody>
                    <a:bodyPr/>
                    <a:lstStyle/>
                    <a:p>
                      <a:pPr algn="ctr" fontAlgn="b"/>
                      <a:r>
                        <a:rPr lang="en-IN" sz="1400" u="none" strike="noStrike">
                          <a:effectLst/>
                        </a:rPr>
                        <a:t>2013</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25</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5</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dirty="0">
                          <a:effectLst/>
                        </a:rPr>
                        <a:t>3</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17</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27</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3</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36</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25021">
                <a:tc>
                  <a:txBody>
                    <a:bodyPr/>
                    <a:lstStyle/>
                    <a:p>
                      <a:pPr algn="ctr" fontAlgn="b"/>
                      <a:r>
                        <a:rPr lang="en-IN" sz="1400" u="none" strike="noStrike">
                          <a:effectLst/>
                        </a:rPr>
                        <a:t>2014</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24</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4</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3</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3</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6</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18</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25021">
                <a:tc>
                  <a:txBody>
                    <a:bodyPr/>
                    <a:lstStyle/>
                    <a:p>
                      <a:pPr algn="ctr" fontAlgn="b"/>
                      <a:r>
                        <a:rPr lang="en-IN" sz="1400" u="none" strike="noStrike">
                          <a:effectLst/>
                        </a:rPr>
                        <a:t>2015</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27</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3</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29</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23</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325021">
                <a:tc>
                  <a:txBody>
                    <a:bodyPr/>
                    <a:lstStyle/>
                    <a:p>
                      <a:pPr algn="ctr" fontAlgn="b"/>
                      <a:r>
                        <a:rPr lang="en-IN" sz="1400" u="none" strike="noStrike">
                          <a:effectLst/>
                        </a:rPr>
                        <a:t>2016</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17</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3</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9</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6</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4</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52</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325021">
                <a:tc>
                  <a:txBody>
                    <a:bodyPr/>
                    <a:lstStyle/>
                    <a:p>
                      <a:pPr algn="ctr" fontAlgn="b"/>
                      <a:r>
                        <a:rPr lang="en-IN" sz="1400" u="none" strike="noStrike">
                          <a:effectLst/>
                        </a:rPr>
                        <a:t>2017</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98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3</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8</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29</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32</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325021">
                <a:tc>
                  <a:txBody>
                    <a:bodyPr/>
                    <a:lstStyle/>
                    <a:p>
                      <a:pPr algn="ctr" fontAlgn="b"/>
                      <a:r>
                        <a:rPr lang="en-IN" sz="1400" u="none" strike="noStrike">
                          <a:effectLst/>
                        </a:rPr>
                        <a:t>2018</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6</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4</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12</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15</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30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400" b="1" u="none" strike="noStrike" dirty="0">
                          <a:effectLst/>
                        </a:rPr>
                        <a:t>35</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325021">
                <a:tc>
                  <a:txBody>
                    <a:bodyPr/>
                    <a:lstStyle/>
                    <a:p>
                      <a:pPr algn="ctr" fontAlgn="b"/>
                      <a:r>
                        <a:rPr lang="en-IN" sz="1400" b="1" i="0" u="none" strike="noStrike" dirty="0">
                          <a:solidFill>
                            <a:srgbClr val="000000"/>
                          </a:solidFill>
                          <a:effectLst/>
                          <a:latin typeface="Calibri" panose="020F0502020204030204" pitchFamily="34" charset="0"/>
                        </a:rPr>
                        <a:t>2019</a:t>
                      </a:r>
                    </a:p>
                  </a:txBody>
                  <a:tcPr marL="9525" marR="9525" marT="9525" marB="0" anchor="b"/>
                </a:tc>
                <a:tc>
                  <a:txBody>
                    <a:bodyPr/>
                    <a:lstStyle/>
                    <a:p>
                      <a:pPr algn="ctr" fontAlgn="b"/>
                      <a:r>
                        <a:rPr lang="en-IN" sz="1400" b="0" i="0" u="none" strike="noStrike" dirty="0">
                          <a:solidFill>
                            <a:srgbClr val="000000"/>
                          </a:solidFill>
                          <a:effectLst/>
                          <a:latin typeface="Calibri" panose="020F0502020204030204" pitchFamily="34" charset="0"/>
                        </a:rPr>
                        <a:t>22</a:t>
                      </a:r>
                    </a:p>
                  </a:txBody>
                  <a:tcPr marL="9525" marR="9525" marT="9525" marB="0" anchor="b"/>
                </a:tc>
                <a:tc>
                  <a:txBody>
                    <a:bodyPr/>
                    <a:lstStyle/>
                    <a:p>
                      <a:pPr algn="ctr" fontAlgn="b"/>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961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latin typeface="Times New Roman"/>
                <a:cs typeface="Times New Roman"/>
              </a:rPr>
              <a:t>Heat Wave Mitigation &amp; Response</a:t>
            </a:r>
          </a:p>
        </p:txBody>
      </p:sp>
      <p:sp>
        <p:nvSpPr>
          <p:cNvPr id="3" name="Content Placeholder 2"/>
          <p:cNvSpPr>
            <a:spLocks noGrp="1"/>
          </p:cNvSpPr>
          <p:nvPr>
            <p:ph idx="1"/>
          </p:nvPr>
        </p:nvSpPr>
        <p:spPr/>
        <p:txBody>
          <a:bodyPr>
            <a:normAutofit fontScale="92500" lnSpcReduction="20000"/>
          </a:bodyPr>
          <a:lstStyle/>
          <a:p>
            <a:r>
              <a:rPr lang="en-US" dirty="0">
                <a:latin typeface="Times New Roman"/>
                <a:cs typeface="Times New Roman"/>
              </a:rPr>
              <a:t>The State Government has prepared a Heat Wave Action Plan for the State in 2018-19.</a:t>
            </a:r>
          </a:p>
          <a:p>
            <a:r>
              <a:rPr lang="en-US" dirty="0">
                <a:latin typeface="Times New Roman"/>
                <a:cs typeface="Times New Roman"/>
              </a:rPr>
              <a:t>The Plan has been prepared on the lines of the National Guidelines for preparation of Heat Wave Action Plan.</a:t>
            </a:r>
          </a:p>
          <a:p>
            <a:r>
              <a:rPr lang="en-US" dirty="0">
                <a:latin typeface="Times New Roman"/>
                <a:cs typeface="Times New Roman"/>
              </a:rPr>
              <a:t>The Action Plan is activated in the vulnerable areas whenever heat wave conditions prevail in the State.</a:t>
            </a:r>
          </a:p>
          <a:p>
            <a:r>
              <a:rPr lang="en-US" dirty="0">
                <a:latin typeface="Times New Roman"/>
                <a:cs typeface="Times New Roman"/>
              </a:rPr>
              <a:t>The Nagpur Municipal Corporation in association with the State Health Dept.  has prepared a Heat Wave Action Plan for the Nagpur region for 2019.</a:t>
            </a:r>
          </a:p>
          <a:p>
            <a:endParaRPr lang="en-US" dirty="0">
              <a:latin typeface="Times New Roman"/>
              <a:cs typeface="Times New Roman"/>
            </a:endParaRPr>
          </a:p>
        </p:txBody>
      </p:sp>
    </p:spTree>
    <p:extLst>
      <p:ext uri="{BB962C8B-B14F-4D97-AF65-F5344CB8AC3E}">
        <p14:creationId xmlns:p14="http://schemas.microsoft.com/office/powerpoint/2010/main" val="1447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latin typeface="Times New Roman"/>
                <a:cs typeface="Times New Roman"/>
              </a:rPr>
              <a:t>Response Phase</a:t>
            </a:r>
          </a:p>
        </p:txBody>
      </p:sp>
      <p:sp>
        <p:nvSpPr>
          <p:cNvPr id="3" name="Content Placeholder 2"/>
          <p:cNvSpPr>
            <a:spLocks noGrp="1"/>
          </p:cNvSpPr>
          <p:nvPr>
            <p:ph idx="1"/>
          </p:nvPr>
        </p:nvSpPr>
        <p:spPr/>
        <p:txBody>
          <a:bodyPr>
            <a:normAutofit fontScale="70000" lnSpcReduction="20000"/>
          </a:bodyPr>
          <a:lstStyle/>
          <a:p>
            <a:r>
              <a:rPr lang="en-US" dirty="0">
                <a:latin typeface="Times New Roman"/>
                <a:cs typeface="Times New Roman"/>
              </a:rPr>
              <a:t>Early Warning &amp; Information Dissemination</a:t>
            </a:r>
          </a:p>
          <a:p>
            <a:pPr lvl="1"/>
            <a:r>
              <a:rPr lang="en-US" dirty="0">
                <a:latin typeface="Times New Roman"/>
                <a:cs typeface="Times New Roman"/>
              </a:rPr>
              <a:t>The DMU &amp; Health department in regular coordination with the IMD.</a:t>
            </a:r>
          </a:p>
          <a:p>
            <a:pPr lvl="1"/>
            <a:r>
              <a:rPr lang="en-IN" dirty="0">
                <a:latin typeface="Times New Roman"/>
                <a:cs typeface="Times New Roman"/>
              </a:rPr>
              <a:t>Sends heat alerts to all Division Commissioners, District Collectors, and Municipal Commissioners in the State when predicted temperatures are likely to meet heatwave thresholds.</a:t>
            </a:r>
          </a:p>
          <a:p>
            <a:pPr lvl="1"/>
            <a:r>
              <a:rPr lang="en-IN" dirty="0">
                <a:latin typeface="Times New Roman"/>
                <a:cs typeface="Times New Roman"/>
              </a:rPr>
              <a:t>Various methods used for information dissemination </a:t>
            </a:r>
            <a:r>
              <a:rPr lang="en-US" dirty="0">
                <a:latin typeface="Times New Roman"/>
                <a:cs typeface="Times New Roman"/>
              </a:rPr>
              <a:t>–</a:t>
            </a:r>
            <a:r>
              <a:rPr lang="en-IN" dirty="0">
                <a:latin typeface="Times New Roman"/>
                <a:cs typeface="Times New Roman"/>
              </a:rPr>
              <a:t> telephone, email, SMS</a:t>
            </a:r>
          </a:p>
          <a:p>
            <a:pPr lvl="1"/>
            <a:r>
              <a:rPr lang="en-IN" dirty="0">
                <a:latin typeface="Times New Roman"/>
                <a:cs typeface="Times New Roman"/>
              </a:rPr>
              <a:t>To ensure last mile dissemination at the district level, the District Collector uses various forms of media  </a:t>
            </a:r>
          </a:p>
          <a:p>
            <a:pPr lvl="2"/>
            <a:r>
              <a:rPr lang="en-IN" dirty="0">
                <a:latin typeface="Times New Roman"/>
                <a:cs typeface="Times New Roman"/>
              </a:rPr>
              <a:t>SMS Blaster</a:t>
            </a:r>
          </a:p>
          <a:p>
            <a:pPr lvl="2"/>
            <a:r>
              <a:rPr lang="en-IN" dirty="0">
                <a:latin typeface="Times New Roman"/>
                <a:cs typeface="Times New Roman"/>
              </a:rPr>
              <a:t>Local TV ads</a:t>
            </a:r>
          </a:p>
          <a:p>
            <a:pPr lvl="2"/>
            <a:r>
              <a:rPr lang="en-IN" dirty="0">
                <a:latin typeface="Times New Roman"/>
                <a:cs typeface="Times New Roman"/>
              </a:rPr>
              <a:t>Pamplets, Posters Hoardings</a:t>
            </a:r>
          </a:p>
          <a:p>
            <a:pPr lvl="2"/>
            <a:r>
              <a:rPr lang="en-IN" dirty="0">
                <a:latin typeface="Times New Roman"/>
                <a:cs typeface="Times New Roman"/>
              </a:rPr>
              <a:t>Local Newspapers</a:t>
            </a:r>
          </a:p>
          <a:p>
            <a:pPr lvl="2"/>
            <a:r>
              <a:rPr lang="en-IN" dirty="0">
                <a:latin typeface="Times New Roman"/>
                <a:cs typeface="Times New Roman"/>
              </a:rPr>
              <a:t>Radio Jingles</a:t>
            </a:r>
          </a:p>
          <a:p>
            <a:pPr lvl="2"/>
            <a:r>
              <a:rPr lang="en-IN" dirty="0">
                <a:latin typeface="Times New Roman"/>
                <a:cs typeface="Times New Roman"/>
              </a:rPr>
              <a:t>Whatsapp &amp; O</a:t>
            </a:r>
            <a:r>
              <a:rPr lang="en-US" dirty="0" err="1">
                <a:latin typeface="Times New Roman"/>
                <a:cs typeface="Times New Roman"/>
              </a:rPr>
              <a:t>th</a:t>
            </a:r>
            <a:r>
              <a:rPr lang="en-IN" dirty="0">
                <a:latin typeface="Times New Roman"/>
                <a:cs typeface="Times New Roman"/>
              </a:rPr>
              <a:t>er social media</a:t>
            </a:r>
          </a:p>
          <a:p>
            <a:pPr lvl="2"/>
            <a:endParaRPr lang="en-IN" dirty="0">
              <a:latin typeface="Times New Roman"/>
              <a:cs typeface="Times New Roman"/>
            </a:endParaRPr>
          </a:p>
          <a:p>
            <a:pPr lvl="2"/>
            <a:endParaRPr lang="en-IN" dirty="0">
              <a:latin typeface="Times New Roman"/>
              <a:cs typeface="Times New Roman"/>
            </a:endParaRPr>
          </a:p>
          <a:p>
            <a:pPr lvl="1"/>
            <a:endParaRPr lang="en-US" dirty="0">
              <a:latin typeface="Times New Roman"/>
              <a:cs typeface="Times New Roman"/>
            </a:endParaRPr>
          </a:p>
          <a:p>
            <a:pPr lvl="1"/>
            <a:endParaRPr lang="en-US" dirty="0">
              <a:latin typeface="Times New Roman"/>
              <a:cs typeface="Times New Roman"/>
            </a:endParaRPr>
          </a:p>
        </p:txBody>
      </p:sp>
    </p:spTree>
    <p:extLst>
      <p:ext uri="{BB962C8B-B14F-4D97-AF65-F5344CB8AC3E}">
        <p14:creationId xmlns:p14="http://schemas.microsoft.com/office/powerpoint/2010/main" val="172269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800000"/>
                </a:solidFill>
                <a:latin typeface="Times New Roman"/>
                <a:cs typeface="Times New Roman"/>
              </a:rPr>
              <a:t>Colour</a:t>
            </a:r>
            <a:r>
              <a:rPr lang="en-US" dirty="0">
                <a:solidFill>
                  <a:srgbClr val="800000"/>
                </a:solidFill>
                <a:latin typeface="Times New Roman"/>
                <a:cs typeface="Times New Roman"/>
              </a:rPr>
              <a:t> Coding for heat Wave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6085827"/>
              </p:ext>
            </p:extLst>
          </p:nvPr>
        </p:nvGraphicFramePr>
        <p:xfrm>
          <a:off x="457200" y="1600200"/>
          <a:ext cx="8229600" cy="4357698"/>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99276">
                <a:tc>
                  <a:txBody>
                    <a:bodyPr/>
                    <a:lstStyle/>
                    <a:p>
                      <a:pPr algn="ctr"/>
                      <a:r>
                        <a:rPr lang="en-US" sz="2800" b="1" dirty="0"/>
                        <a:t>Temperature 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1" dirty="0" err="1"/>
                        <a:t>Colour</a:t>
                      </a:r>
                      <a:r>
                        <a:rPr lang="en-US" sz="2800" b="1" dirty="0"/>
                        <a:t> Code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7992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Above 45</a:t>
                      </a:r>
                      <a:r>
                        <a:rPr lang="en-GB" sz="1800" b="1" dirty="0">
                          <a:latin typeface="Times New Roman" pitchFamily="18" charset="0"/>
                          <a:ea typeface="Arial Unicode MS"/>
                          <a:cs typeface="Times New Roman" pitchFamily="18" charset="0"/>
                        </a:rPr>
                        <a:t>°C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RED</a:t>
                      </a:r>
                      <a:r>
                        <a:rPr lang="en-US" baseline="0" dirty="0"/>
                        <a:t> Alert – Take Action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13795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43</a:t>
                      </a:r>
                      <a:r>
                        <a:rPr lang="en-GB" sz="1800" b="1" dirty="0">
                          <a:latin typeface="Times New Roman" pitchFamily="18" charset="0"/>
                          <a:ea typeface="Arial Unicode MS"/>
                          <a:cs typeface="Times New Roman" pitchFamily="18" charset="0"/>
                        </a:rPr>
                        <a:t>°C  - </a:t>
                      </a:r>
                      <a:r>
                        <a:rPr lang="en-US" sz="1800" b="1" dirty="0">
                          <a:latin typeface="Times New Roman" pitchFamily="18" charset="0"/>
                          <a:cs typeface="Times New Roman" pitchFamily="18" charset="0"/>
                        </a:rPr>
                        <a:t>44.9</a:t>
                      </a:r>
                      <a:r>
                        <a:rPr lang="en-GB" sz="1800" b="1" dirty="0">
                          <a:latin typeface="Times New Roman" pitchFamily="18" charset="0"/>
                          <a:ea typeface="Arial Unicode MS"/>
                          <a:cs typeface="Times New Roman" pitchFamily="18" charset="0"/>
                        </a:rPr>
                        <a:t>°C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Orange – Heat Wave – Take</a:t>
                      </a:r>
                      <a:r>
                        <a:rPr lang="en-US" baseline="0" dirty="0"/>
                        <a:t> all precautions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C750C"/>
                    </a:solidFill>
                  </a:tcPr>
                </a:tc>
                <a:extLst>
                  <a:ext uri="{0D108BD9-81ED-4DB2-BD59-A6C34878D82A}">
                    <a16:rowId xmlns:a16="http://schemas.microsoft.com/office/drawing/2014/main" val="10002"/>
                  </a:ext>
                </a:extLst>
              </a:tr>
              <a:tr h="13795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latin typeface="Times New Roman" pitchFamily="18" charset="0"/>
                          <a:ea typeface="Arial Unicode MS"/>
                          <a:cs typeface="Times New Roman" pitchFamily="18" charset="0"/>
                        </a:rPr>
                        <a:t>Below 43 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Yellow – Be ready on Standby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408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811" b="13811"/>
          <a:stretch>
            <a:fillRect/>
          </a:stretch>
        </p:blipFill>
        <p:spPr>
          <a:xfrm>
            <a:off x="281549" y="783578"/>
            <a:ext cx="8417830" cy="5376970"/>
          </a:xfrm>
        </p:spPr>
      </p:pic>
    </p:spTree>
    <p:extLst>
      <p:ext uri="{BB962C8B-B14F-4D97-AF65-F5344CB8AC3E}">
        <p14:creationId xmlns:p14="http://schemas.microsoft.com/office/powerpoint/2010/main" val="1038355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1831</TotalTime>
  <Words>952</Words>
  <Application>Microsoft Macintosh PowerPoint</Application>
  <PresentationFormat>On-screen Show (4:3)</PresentationFormat>
  <Paragraphs>231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 Unicode MS</vt:lpstr>
      <vt:lpstr>Arial</vt:lpstr>
      <vt:lpstr>Calibri</vt:lpstr>
      <vt:lpstr>Sakal Marathi</vt:lpstr>
      <vt:lpstr>Times New Roman</vt:lpstr>
      <vt:lpstr>Office Theme</vt:lpstr>
      <vt:lpstr>Heat Wave</vt:lpstr>
      <vt:lpstr>Heat Wave???</vt:lpstr>
      <vt:lpstr>Heat Wave in Maharashtra</vt:lpstr>
      <vt:lpstr>High Temperatures Recorded in the State</vt:lpstr>
      <vt:lpstr>Extreme Heat Days in Vidharbha </vt:lpstr>
      <vt:lpstr>Heat Wave Mitigation &amp; Response</vt:lpstr>
      <vt:lpstr>Response Phase</vt:lpstr>
      <vt:lpstr>Colour Coding for heat Wave </vt:lpstr>
      <vt:lpstr>PowerPoint Presentation</vt:lpstr>
      <vt:lpstr>PowerPoint Presentation</vt:lpstr>
      <vt:lpstr>Nodal Departments at the State Level</vt:lpstr>
      <vt:lpstr>State Level Initiatives…</vt:lpstr>
      <vt:lpstr>Some Other Notable Initiatives</vt:lpstr>
      <vt:lpstr>Some Other Notable Initiatives</vt:lpstr>
      <vt:lpstr>Long Term Initiatives being Undertaken</vt:lpstr>
      <vt:lpstr>PowerPoint Presentation</vt:lpstr>
      <vt:lpstr>PowerPoint Presentation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Wave in Maharashtra</dc:title>
  <dc:creator>Shreedutt</dc:creator>
  <cp:lastModifiedBy>Saunik, Sujata</cp:lastModifiedBy>
  <cp:revision>48</cp:revision>
  <dcterms:created xsi:type="dcterms:W3CDTF">2018-02-19T11:16:28Z</dcterms:created>
  <dcterms:modified xsi:type="dcterms:W3CDTF">2020-02-14T06:03:25Z</dcterms:modified>
</cp:coreProperties>
</file>