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4" r:id="rId3"/>
    <p:sldId id="285" r:id="rId4"/>
    <p:sldId id="288" r:id="rId5"/>
    <p:sldId id="311" r:id="rId6"/>
    <p:sldId id="317" r:id="rId7"/>
    <p:sldId id="291" r:id="rId8"/>
    <p:sldId id="319" r:id="rId9"/>
    <p:sldId id="320" r:id="rId10"/>
    <p:sldId id="287" r:id="rId11"/>
    <p:sldId id="318" r:id="rId12"/>
    <p:sldId id="293" r:id="rId13"/>
    <p:sldId id="315" r:id="rId14"/>
    <p:sldId id="298" r:id="rId15"/>
    <p:sldId id="299" r:id="rId16"/>
    <p:sldId id="300" r:id="rId17"/>
    <p:sldId id="301" r:id="rId18"/>
    <p:sldId id="302" r:id="rId19"/>
    <p:sldId id="304" r:id="rId20"/>
    <p:sldId id="305" r:id="rId21"/>
    <p:sldId id="306" r:id="rId22"/>
    <p:sldId id="307" r:id="rId23"/>
    <p:sldId id="308" r:id="rId24"/>
    <p:sldId id="316" r:id="rId25"/>
    <p:sldId id="296" r:id="rId26"/>
    <p:sldId id="310" r:id="rId27"/>
  </p:sldIdLst>
  <p:sldSz cx="10058400" cy="7772400"/>
  <p:notesSz cx="6858000" cy="9144000"/>
  <p:defaultTextStyle>
    <a:defPPr>
      <a:defRPr lang="en-US"/>
    </a:defPPr>
    <a:lvl1pPr marL="0" algn="l" defTabSz="10182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10182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10182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10182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10182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10182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10182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10182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101822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57" d="100"/>
          <a:sy n="57" d="100"/>
        </p:scale>
        <p:origin x="-1494" y="-9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49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MIT\Desktop\For%20PM%20Presentation\Heatwave%20Impact%20of%20Initiativ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MIT\Desktop\For%20PM%20Presentation\Heatwave%20Impact%20of%20Initiativ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MIT\Desktop\For%20PM%20Presentation\Heatwave%20Impact%20of%20Initiativ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Vulnerable States</a:t>
            </a:r>
            <a:endParaRPr lang="en-US" dirty="0"/>
          </a:p>
        </c:rich>
      </c:tx>
      <c:layout>
        <c:manualLayout>
          <c:xMode val="edge"/>
          <c:yMode val="edge"/>
          <c:x val="0.26651432010974591"/>
          <c:y val="0"/>
        </c:manualLayout>
      </c:layout>
    </c:title>
    <c:plotArea>
      <c:layout>
        <c:manualLayout>
          <c:layoutTarget val="inner"/>
          <c:xMode val="edge"/>
          <c:yMode val="edge"/>
          <c:x val="0.1172415241188164"/>
          <c:y val="0.15390368471361779"/>
          <c:w val="0.86475966239514301"/>
          <c:h val="0.60804693780420982"/>
        </c:manualLayout>
      </c:layout>
      <c:lineChart>
        <c:grouping val="standard"/>
        <c:ser>
          <c:idx val="0"/>
          <c:order val="0"/>
          <c:tx>
            <c:strRef>
              <c:f>Sheet1!$C$12</c:f>
              <c:strCache>
                <c:ptCount val="1"/>
                <c:pt idx="0">
                  <c:v>No. of affected States</c:v>
                </c:pt>
              </c:strCache>
            </c:strRef>
          </c:tx>
          <c:dLbls>
            <c:dLbl>
              <c:idx val="0"/>
              <c:layout>
                <c:manualLayout>
                  <c:x val="-2.9411764705882353E-2"/>
                  <c:y val="-7.618994292753356E-2"/>
                </c:manualLayout>
              </c:layout>
              <c:showVal val="1"/>
            </c:dLbl>
            <c:dLbl>
              <c:idx val="1"/>
              <c:layout>
                <c:manualLayout>
                  <c:x val="-6.8627450980392163E-2"/>
                  <c:y val="-4.5713965756520196E-2"/>
                </c:manualLayout>
              </c:layout>
              <c:showVal val="1"/>
            </c:dLbl>
            <c:dLbl>
              <c:idx val="2"/>
              <c:layout>
                <c:manualLayout>
                  <c:x val="-6.8627450980392163E-2"/>
                  <c:y val="-4.5713965756520196E-2"/>
                </c:manualLayout>
              </c:layout>
              <c:showVal val="1"/>
            </c:dLbl>
            <c:dLbl>
              <c:idx val="3"/>
              <c:layout>
                <c:manualLayout>
                  <c:x val="-2.9411764705882353E-2"/>
                  <c:y val="-4.571396575652013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Val val="1"/>
          </c:dLbls>
          <c:cat>
            <c:numRef>
              <c:f>Sheet1!$D$11:$G$11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Sheet1!$D$12:$G$12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17</c:v>
                </c:pt>
                <c:pt idx="3">
                  <c:v>19</c:v>
                </c:pt>
              </c:numCache>
            </c:numRef>
          </c:val>
        </c:ser>
        <c:marker val="1"/>
        <c:axId val="77293440"/>
        <c:axId val="77305728"/>
      </c:lineChart>
      <c:catAx>
        <c:axId val="77293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77305728"/>
        <c:crosses val="autoZero"/>
        <c:auto val="1"/>
        <c:lblAlgn val="ctr"/>
        <c:lblOffset val="100"/>
      </c:catAx>
      <c:valAx>
        <c:axId val="77305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77293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682900933999826"/>
          <c:y val="0.88275427643551141"/>
          <c:w val="0.43923524265349179"/>
          <c:h val="9.1849075921978302E-2"/>
        </c:manualLayout>
      </c:layout>
    </c:legend>
    <c:plotVisOnly val="1"/>
    <c:dispBlanksAs val="gap"/>
  </c:chart>
  <c:spPr>
    <a:solidFill>
      <a:schemeClr val="accent6">
        <a:lumMod val="40000"/>
        <a:lumOff val="60000"/>
      </a:schemeClr>
    </a:solidFill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Casualty  due to heat wave</a:t>
            </a:r>
            <a:endParaRPr lang="en-US" dirty="0"/>
          </a:p>
        </c:rich>
      </c:tx>
      <c:layout>
        <c:manualLayout>
          <c:xMode val="edge"/>
          <c:yMode val="edge"/>
          <c:x val="0.17528588338222456"/>
          <c:y val="0"/>
        </c:manualLayout>
      </c:layout>
    </c:title>
    <c:plotArea>
      <c:layout>
        <c:manualLayout>
          <c:layoutTarget val="inner"/>
          <c:xMode val="edge"/>
          <c:yMode val="edge"/>
          <c:x val="0.15180845041428659"/>
          <c:y val="0.15390368471361779"/>
          <c:w val="0.82858370644845869"/>
          <c:h val="0.60591041982458393"/>
        </c:manualLayout>
      </c:layout>
      <c:lineChart>
        <c:grouping val="standard"/>
        <c:ser>
          <c:idx val="0"/>
          <c:order val="0"/>
          <c:tx>
            <c:strRef>
              <c:f>Sheet1!$C$16</c:f>
              <c:strCache>
                <c:ptCount val="1"/>
                <c:pt idx="0">
                  <c:v>No. of Deaths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Val val="1"/>
          </c:dLbls>
          <c:cat>
            <c:numRef>
              <c:f>Sheet1!$D$15:$G$15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Sheet1!$D$16:$G$16</c:f>
              <c:numCache>
                <c:formatCode>General</c:formatCode>
                <c:ptCount val="4"/>
                <c:pt idx="0">
                  <c:v>2040</c:v>
                </c:pt>
                <c:pt idx="1">
                  <c:v>1111</c:v>
                </c:pt>
                <c:pt idx="2">
                  <c:v>384</c:v>
                </c:pt>
                <c:pt idx="3">
                  <c:v>25</c:v>
                </c:pt>
              </c:numCache>
            </c:numRef>
          </c:val>
        </c:ser>
        <c:marker val="1"/>
        <c:axId val="96929280"/>
        <c:axId val="96936704"/>
      </c:lineChart>
      <c:catAx>
        <c:axId val="96929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6936704"/>
        <c:crosses val="autoZero"/>
        <c:auto val="1"/>
        <c:lblAlgn val="ctr"/>
        <c:lblOffset val="100"/>
      </c:catAx>
      <c:valAx>
        <c:axId val="96936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6929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25479903247457"/>
          <c:y val="0.90815092407802167"/>
          <c:w val="0.36094102207812229"/>
          <c:h val="9.1849075921978302E-2"/>
        </c:manualLayout>
      </c:layout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</c:chart>
  <c:spPr>
    <a:solidFill>
      <a:srgbClr val="92D050"/>
    </a:solidFill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Vulnerable Districts</a:t>
            </a:r>
            <a:endParaRPr lang="en-US" dirty="0"/>
          </a:p>
        </c:rich>
      </c:tx>
      <c:layout>
        <c:manualLayout>
          <c:xMode val="edge"/>
          <c:yMode val="edge"/>
          <c:x val="0.22685647802182421"/>
          <c:y val="0"/>
        </c:manualLayout>
      </c:layout>
    </c:title>
    <c:plotArea>
      <c:layout>
        <c:manualLayout>
          <c:layoutTarget val="inner"/>
          <c:xMode val="edge"/>
          <c:yMode val="edge"/>
          <c:x val="0.1380277034200717"/>
          <c:y val="0.15303030303030327"/>
          <c:w val="0.82436572218620952"/>
          <c:h val="0.60522071104748265"/>
        </c:manualLayout>
      </c:layout>
      <c:lineChart>
        <c:grouping val="standard"/>
        <c:ser>
          <c:idx val="0"/>
          <c:order val="0"/>
          <c:tx>
            <c:strRef>
              <c:f>Sheet1!$C$14</c:f>
              <c:strCache>
                <c:ptCount val="1"/>
                <c:pt idx="0">
                  <c:v>No. of affected Districts</c:v>
                </c:pt>
              </c:strCache>
            </c:strRef>
          </c:tx>
          <c:dLbls>
            <c:dLbl>
              <c:idx val="0"/>
              <c:layout>
                <c:manualLayout>
                  <c:x val="-2.6143790849673259E-2"/>
                  <c:y val="-6.0606060606060622E-2"/>
                </c:manualLayout>
              </c:layout>
              <c:showVal val="1"/>
            </c:dLbl>
            <c:dLbl>
              <c:idx val="1"/>
              <c:layout>
                <c:manualLayout>
                  <c:x val="-3.5947712418300699E-2"/>
                  <c:y val="-6.5656963334128751E-2"/>
                </c:manualLayout>
              </c:layout>
              <c:showVal val="1"/>
            </c:dLbl>
            <c:dLbl>
              <c:idx val="2"/>
              <c:layout>
                <c:manualLayout>
                  <c:x val="-4.5751633986928185E-2"/>
                  <c:y val="-6.0606060606060622E-2"/>
                </c:manualLayout>
              </c:layout>
              <c:showVal val="1"/>
            </c:dLbl>
            <c:dLbl>
              <c:idx val="3"/>
              <c:layout>
                <c:manualLayout>
                  <c:x val="-0.11437908496732019"/>
                  <c:y val="-5.050505050505045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Val val="1"/>
          </c:dLbls>
          <c:cat>
            <c:numRef>
              <c:f>Sheet1!$D$13:$G$13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Sheet1!$D$14:$G$14</c:f>
              <c:numCache>
                <c:formatCode>General</c:formatCode>
                <c:ptCount val="4"/>
                <c:pt idx="0">
                  <c:v>191</c:v>
                </c:pt>
                <c:pt idx="1">
                  <c:v>225</c:v>
                </c:pt>
                <c:pt idx="2">
                  <c:v>271</c:v>
                </c:pt>
                <c:pt idx="3">
                  <c:v>376</c:v>
                </c:pt>
              </c:numCache>
            </c:numRef>
          </c:val>
        </c:ser>
        <c:marker val="1"/>
        <c:axId val="96953472"/>
        <c:axId val="96969088"/>
      </c:lineChart>
      <c:catAx>
        <c:axId val="96953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6969088"/>
        <c:crosses val="autoZero"/>
        <c:auto val="1"/>
        <c:lblAlgn val="ctr"/>
        <c:lblOffset val="100"/>
      </c:catAx>
      <c:valAx>
        <c:axId val="96969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96953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98985887708999"/>
          <c:y val="0.90867215461703654"/>
          <c:w val="0.47062734805208167"/>
          <c:h val="9.1327845382963693E-2"/>
        </c:manualLayout>
      </c:layout>
    </c:legend>
    <c:plotVisOnly val="1"/>
    <c:dispBlanksAs val="gap"/>
  </c:chart>
  <c:spPr>
    <a:solidFill>
      <a:schemeClr val="accent6">
        <a:lumMod val="40000"/>
        <a:lumOff val="60000"/>
      </a:schemeClr>
    </a:solidFill>
    <a:ln>
      <a:solidFill>
        <a:schemeClr val="tx1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83834-BFED-456E-A511-471A3AC4B08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74CFB-0841-4E62-8537-109B583DC46F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Early warning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Issue of warning/alerts </a:t>
          </a:r>
        </a:p>
        <a:p>
          <a:pPr>
            <a:spcAft>
              <a:spcPts val="0"/>
            </a:spcAft>
          </a:pP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Warnings </a:t>
          </a: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published in local media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colour coding for heat wave</a:t>
          </a:r>
        </a:p>
      </dgm:t>
    </dgm:pt>
    <dgm:pt modelId="{E2706EBF-5A7F-44F0-A730-BF6AB8ADC0F9}" type="parTrans" cxnId="{28B50095-DE76-4F61-8418-7D2683F6346F}">
      <dgm:prSet/>
      <dgm:spPr/>
      <dgm:t>
        <a:bodyPr/>
        <a:lstStyle/>
        <a:p>
          <a:endParaRPr lang="en-US"/>
        </a:p>
      </dgm:t>
    </dgm:pt>
    <dgm:pt modelId="{E92A525A-23FF-4722-B9BE-644703F894EA}" type="sibTrans" cxnId="{28B50095-DE76-4F61-8418-7D2683F6346F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7861ADF4-906D-4298-B2EE-3AB45786408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Mitigation Meas.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Special shelters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Drinking water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Change Work timings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Animal shelters </a:t>
          </a:r>
          <a:endParaRPr lang="en-US" sz="1400" dirty="0">
            <a:solidFill>
              <a:schemeClr val="tx1"/>
            </a:solidFill>
          </a:endParaRPr>
        </a:p>
      </dgm:t>
    </dgm:pt>
    <dgm:pt modelId="{BE14C7B5-EDF1-4686-86BC-A84673B1A881}" type="parTrans" cxnId="{BA623BBB-3D8B-4F42-8F58-7BA2F65099A6}">
      <dgm:prSet/>
      <dgm:spPr/>
      <dgm:t>
        <a:bodyPr/>
        <a:lstStyle/>
        <a:p>
          <a:endParaRPr lang="en-US"/>
        </a:p>
      </dgm:t>
    </dgm:pt>
    <dgm:pt modelId="{6253262E-DFAE-4501-8613-B55BB564BAE5}" type="sibTrans" cxnId="{BA623BBB-3D8B-4F42-8F58-7BA2F65099A6}">
      <dgm:prSet/>
      <dgm:spPr/>
      <dgm:t>
        <a:bodyPr/>
        <a:lstStyle/>
        <a:p>
          <a:endParaRPr lang="en-US"/>
        </a:p>
      </dgm:t>
    </dgm:pt>
    <dgm:pt modelId="{291F1898-9D52-49C9-9FF9-724A7C91162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Awareness generation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Issued Advisory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Do’s and Don’ts and 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IEC material</a:t>
          </a:r>
          <a:endParaRPr lang="en-US" sz="1300" dirty="0">
            <a:solidFill>
              <a:schemeClr val="tx1"/>
            </a:solidFill>
          </a:endParaRPr>
        </a:p>
      </dgm:t>
    </dgm:pt>
    <dgm:pt modelId="{962B0D48-F255-45FF-9C6A-A545FBB26FCC}" type="parTrans" cxnId="{A9D1D001-C134-48CA-AC63-9000EE4134CE}">
      <dgm:prSet/>
      <dgm:spPr/>
      <dgm:t>
        <a:bodyPr/>
        <a:lstStyle/>
        <a:p>
          <a:endParaRPr lang="en-US"/>
        </a:p>
      </dgm:t>
    </dgm:pt>
    <dgm:pt modelId="{AEA3AEA0-DB6C-4494-9013-3BD58535857A}" type="sibTrans" cxnId="{A9D1D001-C134-48CA-AC63-9000EE4134CE}">
      <dgm:prSet/>
      <dgm:spPr/>
      <dgm:t>
        <a:bodyPr/>
        <a:lstStyle/>
        <a:p>
          <a:endParaRPr lang="en-US"/>
        </a:p>
      </dgm:t>
    </dgm:pt>
    <dgm:pt modelId="{66BE6724-245E-4AC0-A5D5-1BD2E52F667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Long term measures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Cool roof Technology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Forest Coverage 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Green areas 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Integrate climate variability 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Added in school curriculum </a:t>
          </a:r>
          <a:endParaRPr lang="en-US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AC0E08-C0CA-4772-B237-51776C622802}" type="parTrans" cxnId="{3CA041D1-A72E-453B-AF0F-A18E2152258A}">
      <dgm:prSet/>
      <dgm:spPr/>
      <dgm:t>
        <a:bodyPr/>
        <a:lstStyle/>
        <a:p>
          <a:endParaRPr lang="en-US"/>
        </a:p>
      </dgm:t>
    </dgm:pt>
    <dgm:pt modelId="{1A66F040-E149-43CE-9208-C9360DC5C59C}" type="sibTrans" cxnId="{3CA041D1-A72E-453B-AF0F-A18E2152258A}">
      <dgm:prSet/>
      <dgm:spPr/>
      <dgm:t>
        <a:bodyPr/>
        <a:lstStyle/>
        <a:p>
          <a:endParaRPr lang="en-US"/>
        </a:p>
      </dgm:t>
    </dgm:pt>
    <dgm:pt modelId="{C331F7F9-6D86-4E4D-B4EB-75240CA7D956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Review and Monitoring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Heat Action Plans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Video Conferencing 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Data collection and Analysis</a:t>
          </a:r>
          <a:endParaRPr lang="en-US" sz="1100" dirty="0">
            <a:solidFill>
              <a:schemeClr val="tx1"/>
            </a:solidFill>
          </a:endParaRPr>
        </a:p>
      </dgm:t>
    </dgm:pt>
    <dgm:pt modelId="{C890D80B-8F2A-4303-A702-6E9D960492F9}" type="parTrans" cxnId="{79EAAAC8-3F81-46FC-8575-D78D179BF736}">
      <dgm:prSet/>
      <dgm:spPr/>
      <dgm:t>
        <a:bodyPr/>
        <a:lstStyle/>
        <a:p>
          <a:endParaRPr lang="en-US"/>
        </a:p>
      </dgm:t>
    </dgm:pt>
    <dgm:pt modelId="{4C39D6C6-0782-4C92-8E8F-22D9526C6F2F}" type="sibTrans" cxnId="{79EAAAC8-3F81-46FC-8575-D78D179BF736}">
      <dgm:prSet/>
      <dgm:spPr/>
      <dgm:t>
        <a:bodyPr/>
        <a:lstStyle/>
        <a:p>
          <a:endParaRPr lang="en-US"/>
        </a:p>
      </dgm:t>
    </dgm:pt>
    <dgm:pt modelId="{A993A228-D641-4EB3-AC1A-EB0BF6D7E5D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Preparedness Meas.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Implementation of HAP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Capacity Building 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Repairing Drinking Water 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Stockpiling of (ORS</a:t>
          </a:r>
        </a:p>
        <a:p>
          <a:pPr>
            <a:spcAft>
              <a:spcPts val="0"/>
            </a:spcAft>
          </a:pPr>
          <a:r>
            <a:rPr lang="en-IN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Setting up control room</a:t>
          </a:r>
          <a:endParaRPr lang="en-IN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0015EB-CD34-482D-8DE3-ACA743EAA4B7}" type="parTrans" cxnId="{ECEC605C-05FB-41CB-B259-C6D7A3A8A68B}">
      <dgm:prSet/>
      <dgm:spPr/>
      <dgm:t>
        <a:bodyPr/>
        <a:lstStyle/>
        <a:p>
          <a:endParaRPr lang="en-US"/>
        </a:p>
      </dgm:t>
    </dgm:pt>
    <dgm:pt modelId="{7C73AAC9-30F4-4126-8402-950CC0B984D7}" type="sibTrans" cxnId="{ECEC605C-05FB-41CB-B259-C6D7A3A8A68B}">
      <dgm:prSet/>
      <dgm:spPr/>
      <dgm:t>
        <a:bodyPr/>
        <a:lstStyle/>
        <a:p>
          <a:endParaRPr lang="en-US"/>
        </a:p>
      </dgm:t>
    </dgm:pt>
    <dgm:pt modelId="{EC1C031B-6C58-484C-A7A9-C1F3D5FC4BBF}" type="pres">
      <dgm:prSet presAssocID="{51083834-BFED-456E-A511-471A3AC4B0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173F7-3350-4030-AB36-054CA823D17B}" type="pres">
      <dgm:prSet presAssocID="{51083834-BFED-456E-A511-471A3AC4B088}" presName="cycle" presStyleCnt="0"/>
      <dgm:spPr/>
    </dgm:pt>
    <dgm:pt modelId="{6A008AC7-1DEF-40BB-A711-123E2E444352}" type="pres">
      <dgm:prSet presAssocID="{6BE74CFB-0841-4E62-8537-109B583DC46F}" presName="nodeFirstNode" presStyleLbl="node1" presStyleIdx="0" presStyleCnt="6" custScaleX="141844" custScaleY="9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CB804-A8D6-4710-931A-E0BFEE3707C0}" type="pres">
      <dgm:prSet presAssocID="{E92A525A-23FF-4722-B9BE-644703F894E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2A2E454-3637-47F5-80CF-EAAFCC6F619D}" type="pres">
      <dgm:prSet presAssocID="{A993A228-D641-4EB3-AC1A-EB0BF6D7E5D7}" presName="nodeFollowingNodes" presStyleLbl="node1" presStyleIdx="1" presStyleCnt="6" custScaleX="122483" custScaleY="113151" custRadScaleRad="119755" custRadScaleInc="26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9CD98-E613-4C84-8618-1790D4307585}" type="pres">
      <dgm:prSet presAssocID="{7861ADF4-906D-4298-B2EE-3AB45786408D}" presName="nodeFollowingNodes" presStyleLbl="node1" presStyleIdx="2" presStyleCnt="6" custScaleX="118358" custScaleY="102288" custRadScaleRad="108690" custRadScaleInc="-1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D2E6F-473E-4282-8F65-24D32593F460}" type="pres">
      <dgm:prSet presAssocID="{291F1898-9D52-49C9-9FF9-724A7C91162D}" presName="nodeFollowingNodes" presStyleLbl="node1" presStyleIdx="3" presStyleCnt="6" custScaleX="142411" custScaleY="79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013F4-DF8E-4A08-806C-EB3FC2B28C53}" type="pres">
      <dgm:prSet presAssocID="{66BE6724-245E-4AC0-A5D5-1BD2E52F667D}" presName="nodeFollowingNodes" presStyleLbl="node1" presStyleIdx="4" presStyleCnt="6" custScaleX="122374" custScaleY="106856" custRadScaleRad="114358" custRadScaleInc="1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11D39-6D24-47DC-B9C3-B65B2723B5D7}" type="pres">
      <dgm:prSet presAssocID="{C331F7F9-6D86-4E4D-B4EB-75240CA7D956}" presName="nodeFollowingNodes" presStyleLbl="node1" presStyleIdx="5" presStyleCnt="6" custScaleX="137821" custScaleY="80274" custRadScaleRad="121571" custRadScaleInc="-22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E3521-CCB1-4124-BE04-6C52913CD520}" type="presOf" srcId="{E92A525A-23FF-4722-B9BE-644703F894EA}" destId="{618CB804-A8D6-4710-931A-E0BFEE3707C0}" srcOrd="0" destOrd="0" presId="urn:microsoft.com/office/officeart/2005/8/layout/cycle3"/>
    <dgm:cxn modelId="{5ED818E6-5786-4CAD-9652-680A61B3F2ED}" type="presOf" srcId="{7861ADF4-906D-4298-B2EE-3AB45786408D}" destId="{4719CD98-E613-4C84-8618-1790D4307585}" srcOrd="0" destOrd="0" presId="urn:microsoft.com/office/officeart/2005/8/layout/cycle3"/>
    <dgm:cxn modelId="{0F31741A-2A4B-4884-ACE5-A97F2D042185}" type="presOf" srcId="{6BE74CFB-0841-4E62-8537-109B583DC46F}" destId="{6A008AC7-1DEF-40BB-A711-123E2E444352}" srcOrd="0" destOrd="0" presId="urn:microsoft.com/office/officeart/2005/8/layout/cycle3"/>
    <dgm:cxn modelId="{28B50095-DE76-4F61-8418-7D2683F6346F}" srcId="{51083834-BFED-456E-A511-471A3AC4B088}" destId="{6BE74CFB-0841-4E62-8537-109B583DC46F}" srcOrd="0" destOrd="0" parTransId="{E2706EBF-5A7F-44F0-A730-BF6AB8ADC0F9}" sibTransId="{E92A525A-23FF-4722-B9BE-644703F894EA}"/>
    <dgm:cxn modelId="{3C68BC99-2E4E-417D-9F8E-00D7EF72B278}" type="presOf" srcId="{66BE6724-245E-4AC0-A5D5-1BD2E52F667D}" destId="{C79013F4-DF8E-4A08-806C-EB3FC2B28C53}" srcOrd="0" destOrd="0" presId="urn:microsoft.com/office/officeart/2005/8/layout/cycle3"/>
    <dgm:cxn modelId="{A9D1D001-C134-48CA-AC63-9000EE4134CE}" srcId="{51083834-BFED-456E-A511-471A3AC4B088}" destId="{291F1898-9D52-49C9-9FF9-724A7C91162D}" srcOrd="3" destOrd="0" parTransId="{962B0D48-F255-45FF-9C6A-A545FBB26FCC}" sibTransId="{AEA3AEA0-DB6C-4494-9013-3BD58535857A}"/>
    <dgm:cxn modelId="{FCD3393A-AEC8-4B34-801F-27999C09D868}" type="presOf" srcId="{51083834-BFED-456E-A511-471A3AC4B088}" destId="{EC1C031B-6C58-484C-A7A9-C1F3D5FC4BBF}" srcOrd="0" destOrd="0" presId="urn:microsoft.com/office/officeart/2005/8/layout/cycle3"/>
    <dgm:cxn modelId="{79EAAAC8-3F81-46FC-8575-D78D179BF736}" srcId="{51083834-BFED-456E-A511-471A3AC4B088}" destId="{C331F7F9-6D86-4E4D-B4EB-75240CA7D956}" srcOrd="5" destOrd="0" parTransId="{C890D80B-8F2A-4303-A702-6E9D960492F9}" sibTransId="{4C39D6C6-0782-4C92-8E8F-22D9526C6F2F}"/>
    <dgm:cxn modelId="{BF13BF43-DCBC-4CDE-A69E-86FD658AF037}" type="presOf" srcId="{291F1898-9D52-49C9-9FF9-724A7C91162D}" destId="{3C7D2E6F-473E-4282-8F65-24D32593F460}" srcOrd="0" destOrd="0" presId="urn:microsoft.com/office/officeart/2005/8/layout/cycle3"/>
    <dgm:cxn modelId="{BA623BBB-3D8B-4F42-8F58-7BA2F65099A6}" srcId="{51083834-BFED-456E-A511-471A3AC4B088}" destId="{7861ADF4-906D-4298-B2EE-3AB45786408D}" srcOrd="2" destOrd="0" parTransId="{BE14C7B5-EDF1-4686-86BC-A84673B1A881}" sibTransId="{6253262E-DFAE-4501-8613-B55BB564BAE5}"/>
    <dgm:cxn modelId="{3CA041D1-A72E-453B-AF0F-A18E2152258A}" srcId="{51083834-BFED-456E-A511-471A3AC4B088}" destId="{66BE6724-245E-4AC0-A5D5-1BD2E52F667D}" srcOrd="4" destOrd="0" parTransId="{0EAC0E08-C0CA-4772-B237-51776C622802}" sibTransId="{1A66F040-E149-43CE-9208-C9360DC5C59C}"/>
    <dgm:cxn modelId="{71012039-64CD-4E31-8E87-5607FCC37707}" type="presOf" srcId="{A993A228-D641-4EB3-AC1A-EB0BF6D7E5D7}" destId="{C2A2E454-3637-47F5-80CF-EAAFCC6F619D}" srcOrd="0" destOrd="0" presId="urn:microsoft.com/office/officeart/2005/8/layout/cycle3"/>
    <dgm:cxn modelId="{798D3598-ADC4-4974-8B2A-E104D58729B2}" type="presOf" srcId="{C331F7F9-6D86-4E4D-B4EB-75240CA7D956}" destId="{36411D39-6D24-47DC-B9C3-B65B2723B5D7}" srcOrd="0" destOrd="0" presId="urn:microsoft.com/office/officeart/2005/8/layout/cycle3"/>
    <dgm:cxn modelId="{ECEC605C-05FB-41CB-B259-C6D7A3A8A68B}" srcId="{51083834-BFED-456E-A511-471A3AC4B088}" destId="{A993A228-D641-4EB3-AC1A-EB0BF6D7E5D7}" srcOrd="1" destOrd="0" parTransId="{560015EB-CD34-482D-8DE3-ACA743EAA4B7}" sibTransId="{7C73AAC9-30F4-4126-8402-950CC0B984D7}"/>
    <dgm:cxn modelId="{69832B91-AE92-4EDC-8091-A79EF9AF0894}" type="presParOf" srcId="{EC1C031B-6C58-484C-A7A9-C1F3D5FC4BBF}" destId="{B39173F7-3350-4030-AB36-054CA823D17B}" srcOrd="0" destOrd="0" presId="urn:microsoft.com/office/officeart/2005/8/layout/cycle3"/>
    <dgm:cxn modelId="{4FCD8D6F-C483-476A-9ADC-761DE4570839}" type="presParOf" srcId="{B39173F7-3350-4030-AB36-054CA823D17B}" destId="{6A008AC7-1DEF-40BB-A711-123E2E444352}" srcOrd="0" destOrd="0" presId="urn:microsoft.com/office/officeart/2005/8/layout/cycle3"/>
    <dgm:cxn modelId="{D187129F-83FC-45BC-B41C-CAB32C6112BA}" type="presParOf" srcId="{B39173F7-3350-4030-AB36-054CA823D17B}" destId="{618CB804-A8D6-4710-931A-E0BFEE3707C0}" srcOrd="1" destOrd="0" presId="urn:microsoft.com/office/officeart/2005/8/layout/cycle3"/>
    <dgm:cxn modelId="{5ADFAD8D-8BF9-40D0-B05F-5648E8BB4273}" type="presParOf" srcId="{B39173F7-3350-4030-AB36-054CA823D17B}" destId="{C2A2E454-3637-47F5-80CF-EAAFCC6F619D}" srcOrd="2" destOrd="0" presId="urn:microsoft.com/office/officeart/2005/8/layout/cycle3"/>
    <dgm:cxn modelId="{CBCFC043-3522-46AC-8E80-6AC8FC82D7B9}" type="presParOf" srcId="{B39173F7-3350-4030-AB36-054CA823D17B}" destId="{4719CD98-E613-4C84-8618-1790D4307585}" srcOrd="3" destOrd="0" presId="urn:microsoft.com/office/officeart/2005/8/layout/cycle3"/>
    <dgm:cxn modelId="{6665EDAB-D9C5-433A-82C2-6E12925E3BF2}" type="presParOf" srcId="{B39173F7-3350-4030-AB36-054CA823D17B}" destId="{3C7D2E6F-473E-4282-8F65-24D32593F460}" srcOrd="4" destOrd="0" presId="urn:microsoft.com/office/officeart/2005/8/layout/cycle3"/>
    <dgm:cxn modelId="{43E2FC0C-6843-4C9F-98B3-CF00C786079E}" type="presParOf" srcId="{B39173F7-3350-4030-AB36-054CA823D17B}" destId="{C79013F4-DF8E-4A08-806C-EB3FC2B28C53}" srcOrd="5" destOrd="0" presId="urn:microsoft.com/office/officeart/2005/8/layout/cycle3"/>
    <dgm:cxn modelId="{D0082F5B-D11D-4627-AA26-4E52470E29CF}" type="presParOf" srcId="{B39173F7-3350-4030-AB36-054CA823D17B}" destId="{36411D39-6D24-47DC-B9C3-B65B2723B5D7}" srcOrd="6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D2496-9DB8-4EB2-A7D2-353873B172EE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6B2A3-AB2E-4F43-89E7-377EFEB5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7B356-953D-4F88-8AEC-CC9928D965A2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85D1-4016-4255-8AE9-CAB0C53FD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101822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485D1-4016-4255-8AE9-CAB0C53FD3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3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4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2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6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6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15" indent="0">
              <a:buNone/>
              <a:defRPr sz="2200" b="1"/>
            </a:lvl2pPr>
            <a:lvl3pPr marL="1018228" indent="0">
              <a:buNone/>
              <a:defRPr sz="2000" b="1"/>
            </a:lvl3pPr>
            <a:lvl4pPr marL="1527344" indent="0">
              <a:buNone/>
              <a:defRPr sz="1800" b="1"/>
            </a:lvl4pPr>
            <a:lvl5pPr marL="2036458" indent="0">
              <a:buNone/>
              <a:defRPr sz="1800" b="1"/>
            </a:lvl5pPr>
            <a:lvl6pPr marL="2545574" indent="0">
              <a:buNone/>
              <a:defRPr sz="1800" b="1"/>
            </a:lvl6pPr>
            <a:lvl7pPr marL="3054686" indent="0">
              <a:buNone/>
              <a:defRPr sz="1800" b="1"/>
            </a:lvl7pPr>
            <a:lvl8pPr marL="3563802" indent="0">
              <a:buNone/>
              <a:defRPr sz="1800" b="1"/>
            </a:lvl8pPr>
            <a:lvl9pPr marL="407291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3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15" indent="0">
              <a:buNone/>
              <a:defRPr sz="2200" b="1"/>
            </a:lvl2pPr>
            <a:lvl3pPr marL="1018228" indent="0">
              <a:buNone/>
              <a:defRPr sz="2000" b="1"/>
            </a:lvl3pPr>
            <a:lvl4pPr marL="1527344" indent="0">
              <a:buNone/>
              <a:defRPr sz="1800" b="1"/>
            </a:lvl4pPr>
            <a:lvl5pPr marL="2036458" indent="0">
              <a:buNone/>
              <a:defRPr sz="1800" b="1"/>
            </a:lvl5pPr>
            <a:lvl6pPr marL="2545574" indent="0">
              <a:buNone/>
              <a:defRPr sz="1800" b="1"/>
            </a:lvl6pPr>
            <a:lvl7pPr marL="3054686" indent="0">
              <a:buNone/>
              <a:defRPr sz="1800" b="1"/>
            </a:lvl7pPr>
            <a:lvl8pPr marL="3563802" indent="0">
              <a:buNone/>
              <a:defRPr sz="1800" b="1"/>
            </a:lvl8pPr>
            <a:lvl9pPr marL="407291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3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115" indent="0">
              <a:buNone/>
              <a:defRPr sz="1300"/>
            </a:lvl2pPr>
            <a:lvl3pPr marL="1018228" indent="0">
              <a:buNone/>
              <a:defRPr sz="1100"/>
            </a:lvl3pPr>
            <a:lvl4pPr marL="1527344" indent="0">
              <a:buNone/>
              <a:defRPr sz="1000"/>
            </a:lvl4pPr>
            <a:lvl5pPr marL="2036458" indent="0">
              <a:buNone/>
              <a:defRPr sz="1000"/>
            </a:lvl5pPr>
            <a:lvl6pPr marL="2545574" indent="0">
              <a:buNone/>
              <a:defRPr sz="1000"/>
            </a:lvl6pPr>
            <a:lvl7pPr marL="3054686" indent="0">
              <a:buNone/>
              <a:defRPr sz="1000"/>
            </a:lvl7pPr>
            <a:lvl8pPr marL="3563802" indent="0">
              <a:buNone/>
              <a:defRPr sz="1000"/>
            </a:lvl8pPr>
            <a:lvl9pPr marL="407291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115" indent="0">
              <a:buNone/>
              <a:defRPr sz="3100"/>
            </a:lvl2pPr>
            <a:lvl3pPr marL="1018228" indent="0">
              <a:buNone/>
              <a:defRPr sz="2700"/>
            </a:lvl3pPr>
            <a:lvl4pPr marL="1527344" indent="0">
              <a:buNone/>
              <a:defRPr sz="2200"/>
            </a:lvl4pPr>
            <a:lvl5pPr marL="2036458" indent="0">
              <a:buNone/>
              <a:defRPr sz="2200"/>
            </a:lvl5pPr>
            <a:lvl6pPr marL="2545574" indent="0">
              <a:buNone/>
              <a:defRPr sz="2200"/>
            </a:lvl6pPr>
            <a:lvl7pPr marL="3054686" indent="0">
              <a:buNone/>
              <a:defRPr sz="2200"/>
            </a:lvl7pPr>
            <a:lvl8pPr marL="3563802" indent="0">
              <a:buNone/>
              <a:defRPr sz="2200"/>
            </a:lvl8pPr>
            <a:lvl9pPr marL="407291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115" indent="0">
              <a:buNone/>
              <a:defRPr sz="1300"/>
            </a:lvl2pPr>
            <a:lvl3pPr marL="1018228" indent="0">
              <a:buNone/>
              <a:defRPr sz="1100"/>
            </a:lvl3pPr>
            <a:lvl4pPr marL="1527344" indent="0">
              <a:buNone/>
              <a:defRPr sz="1000"/>
            </a:lvl4pPr>
            <a:lvl5pPr marL="2036458" indent="0">
              <a:buNone/>
              <a:defRPr sz="1000"/>
            </a:lvl5pPr>
            <a:lvl6pPr marL="2545574" indent="0">
              <a:buNone/>
              <a:defRPr sz="1000"/>
            </a:lvl6pPr>
            <a:lvl7pPr marL="3054686" indent="0">
              <a:buNone/>
              <a:defRPr sz="1000"/>
            </a:lvl7pPr>
            <a:lvl8pPr marL="3563802" indent="0">
              <a:buNone/>
              <a:defRPr sz="1000"/>
            </a:lvl8pPr>
            <a:lvl9pPr marL="407291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23" tIns="50911" rIns="101823" bIns="509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6"/>
            <a:ext cx="9052560" cy="5129425"/>
          </a:xfrm>
          <a:prstGeom prst="rect">
            <a:avLst/>
          </a:prstGeom>
        </p:spPr>
        <p:txBody>
          <a:bodyPr vert="horz" lIns="101823" tIns="50911" rIns="101823" bIns="509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23" tIns="50911" rIns="101823" bIns="5091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5D28E-7AE3-48C4-B9E4-ADED59995491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23" tIns="50911" rIns="101823" bIns="5091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23" tIns="50911" rIns="101823" bIns="5091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C678-14EF-495D-986A-1533120A35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22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35" indent="-381835" algn="l" defTabSz="101822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310" indent="-318195" algn="l" defTabSz="101822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787" indent="-254556" algn="l" defTabSz="10182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00" indent="-254556" algn="l" defTabSz="101822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015" indent="-254556" algn="l" defTabSz="101822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129" indent="-254556" algn="l" defTabSz="10182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245" indent="-254556" algn="l" defTabSz="10182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359" indent="-254556" algn="l" defTabSz="10182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471" indent="-254556" algn="l" defTabSz="101822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15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28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44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458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574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686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802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914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2.pn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1001"/>
            <a:ext cx="8229601" cy="2377440"/>
          </a:xfrm>
        </p:spPr>
        <p:txBody>
          <a:bodyPr>
            <a:noAutofit/>
          </a:bodyPr>
          <a:lstStyle/>
          <a:p>
            <a:r>
              <a:rPr lang="en-US" sz="5300" b="1" dirty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Action Plan </a:t>
            </a:r>
            <a:br>
              <a:rPr lang="en-US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Process and Implementation </a:t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in India</a:t>
            </a:r>
            <a:endParaRPr lang="en-US" sz="5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5715005"/>
            <a:ext cx="8427720" cy="1452880"/>
          </a:xfrm>
          <a:prstGeom prst="rect">
            <a:avLst/>
          </a:prstGeom>
        </p:spPr>
        <p:txBody>
          <a:bodyPr vert="horz" lIns="101823" tIns="50911" rIns="101823" bIns="50911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900" b="1" dirty="0" err="1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Anup</a:t>
            </a:r>
            <a:r>
              <a:rPr lang="en-GB" sz="29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 Kumar </a:t>
            </a:r>
            <a:r>
              <a:rPr lang="en-GB" sz="2900" b="1" dirty="0" err="1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Srivastava</a:t>
            </a:r>
            <a:endParaRPr lang="en-GB" sz="2900" b="1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900" b="1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lang="en-GB" sz="2900" b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Disaster Management Authority (</a:t>
            </a:r>
            <a:r>
              <a:rPr lang="en-US" sz="2900" b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NDMA)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900" b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Government of India, New Delhi</a:t>
            </a:r>
            <a:endParaRPr lang="en-US" sz="2900" b="1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36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en-US" sz="36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10058400" cy="2514600"/>
          </a:xfrm>
          <a:prstGeom prst="rect">
            <a:avLst/>
          </a:prstGeom>
          <a:noFill/>
        </p:spPr>
      </p:pic>
      <p:pic>
        <p:nvPicPr>
          <p:cNvPr id="7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1" y="0"/>
            <a:ext cx="1371600" cy="1368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1256"/>
            <a:ext cx="8107680" cy="12954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Steps to Develop Action Plans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2"/>
            <a:ext cx="7955280" cy="54951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Step 1: Government Engagement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312402" indent="-1312402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Step 2: Appointing a State Nodal department and   Officer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Step 3: Vulnerability Assessment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63209" indent="-1263209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Step 4: Drafting and Developing the Action Plan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Step 5: Team Preparation and Coordination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Step 6: Implementation and Monitoring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Step 7: Evaluating and Updating the Plan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63209" indent="-1263209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Step 8: Strategies for Adapting to Climate Change (Long term plans)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215640" y="3215640"/>
            <a:ext cx="7772400" cy="1341120"/>
          </a:xfrm>
          <a:prstGeom prst="rect">
            <a:avLst/>
          </a:prstGeom>
          <a:noFill/>
        </p:spPr>
      </p:pic>
      <p:pic>
        <p:nvPicPr>
          <p:cNvPr id="5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2" y="6629403"/>
            <a:ext cx="685801" cy="76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802" y="6629403"/>
            <a:ext cx="685801" cy="769893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4114800" y="5410200"/>
            <a:ext cx="1447800" cy="167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47800"/>
            <a:ext cx="1295400" cy="194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3" y="1371600"/>
            <a:ext cx="135431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371604" y="1828803"/>
            <a:ext cx="4512309" cy="127115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indent="-268195">
              <a:lnSpc>
                <a:spcPct val="90000"/>
              </a:lnSpc>
              <a:spcBef>
                <a:spcPts val="599"/>
              </a:spcBef>
            </a:pP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15 states and more than 100 district/cities have a plan</a:t>
            </a:r>
            <a:endParaRPr lang="e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3" y="380999"/>
            <a:ext cx="8229601" cy="949960"/>
          </a:xfrm>
        </p:spPr>
        <p:txBody>
          <a:bodyPr>
            <a:noAutofit/>
          </a:bodyPr>
          <a:lstStyle/>
          <a:p>
            <a:pPr algn="l">
              <a:spcBef>
                <a:spcPts val="599"/>
              </a:spcBef>
            </a:pPr>
            <a:r>
              <a:rPr lang="en-I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Heat-Wave Action Plan align with National Guidelines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905000" y="3200402"/>
            <a:ext cx="1447800" cy="1841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733804"/>
            <a:ext cx="1295400" cy="180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2" y="5257802"/>
            <a:ext cx="1524001" cy="179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4038600" y="3200404"/>
            <a:ext cx="1447800" cy="177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3400" y="3733800"/>
            <a:ext cx="1295400" cy="182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0">
            <a:off x="-3314701" y="3314701"/>
            <a:ext cx="77724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9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5603"/>
            <a:ext cx="8991600" cy="90794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Overall heat-waves management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3" y="1143001"/>
            <a:ext cx="8031480" cy="57911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 Inter agency coordination and response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Warnings and communication system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 Institutional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mechanism to effective work for prevention preparedness mitigation and response actions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system capacity building 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Public awareness and community outreach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Technical support to states to preparation of HAP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up with state government for preparing HAP and implementing them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314701" y="3314701"/>
            <a:ext cx="7772400" cy="1143000"/>
          </a:xfrm>
          <a:prstGeom prst="rect">
            <a:avLst/>
          </a:prstGeom>
          <a:noFill/>
        </p:spPr>
      </p:pic>
      <p:pic>
        <p:nvPicPr>
          <p:cNvPr id="5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2" y="6629403"/>
            <a:ext cx="685801" cy="76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7640" y="259080"/>
          <a:ext cx="9639300" cy="682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2819400"/>
            <a:ext cx="3352800" cy="121087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waves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1" descr="Untitled-1 copy"/>
          <p:cNvPicPr>
            <a:picLocks noChangeAspect="1" noChangeArrowheads="1"/>
          </p:cNvPicPr>
          <p:nvPr/>
        </p:nvPicPr>
        <p:blipFill>
          <a:blip r:embed="rId6" cstate="print"/>
          <a:srcRect r="5882"/>
          <a:stretch>
            <a:fillRect/>
          </a:stretch>
        </p:blipFill>
        <p:spPr bwMode="auto">
          <a:xfrm>
            <a:off x="167640" y="6696499"/>
            <a:ext cx="922020" cy="91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51046" y="7207665"/>
            <a:ext cx="5853134" cy="302932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300" dirty="0" smtClean="0"/>
              <a:t>National Disaster Management Authority, A-1, </a:t>
            </a:r>
            <a:r>
              <a:rPr lang="en-US" sz="1300" dirty="0" err="1" smtClean="0"/>
              <a:t>Safderjung</a:t>
            </a:r>
            <a:r>
              <a:rPr lang="en-US" sz="1300" dirty="0" smtClean="0"/>
              <a:t> Enclave, New Delhi, India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" y="172720"/>
            <a:ext cx="9471660" cy="1970796"/>
          </a:xfrm>
          <a:prstGeom prst="rect">
            <a:avLst/>
          </a:prstGeom>
        </p:spPr>
        <p:txBody>
          <a:bodyPr wrap="square" lIns="101823" tIns="50911" rIns="101823" bIns="5091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National Workshop on Heat wave in collaboration with State governments</a:t>
            </a:r>
            <a:endParaRPr lang="en-IN" sz="36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en-US" sz="700" b="1" dirty="0"/>
          </a:p>
          <a:p>
            <a:pPr algn="ctr"/>
            <a:r>
              <a:rPr lang="en-US" b="1" dirty="0" smtClean="0"/>
              <a:t>The overall goal </a:t>
            </a:r>
            <a:r>
              <a:rPr lang="en-US" dirty="0" smtClean="0"/>
              <a:t>of the workshop to guide states in the operationalzing of heat action plans in their respective states to protect communities from extreme heat and save lives.</a:t>
            </a:r>
          </a:p>
        </p:txBody>
      </p:sp>
      <p:pic>
        <p:nvPicPr>
          <p:cNvPr id="11" name="Picture 4" descr="Image may contain: 4 people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754380" y="4453850"/>
            <a:ext cx="4023360" cy="2293307"/>
          </a:xfrm>
          <a:prstGeom prst="rect">
            <a:avLst/>
          </a:prstGeom>
          <a:noFill/>
        </p:spPr>
      </p:pic>
      <p:pic>
        <p:nvPicPr>
          <p:cNvPr id="12" name="Picture 2" descr="D:\Anup - Consultant\Anup Worked NDMA\Heat wave\Heat Wave 2018\Media Templets\NDMA Activity\hyderabad workshop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754380" y="2208497"/>
            <a:ext cx="4023360" cy="2153713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4" cstate="print"/>
          <a:srcRect l="10186" t="15455" r="12493" b="17576"/>
          <a:stretch>
            <a:fillRect/>
          </a:stretch>
        </p:blipFill>
        <p:spPr bwMode="auto">
          <a:xfrm>
            <a:off x="5180828" y="4540210"/>
            <a:ext cx="4191000" cy="22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Meenakshi\Downloads\heat wave workshop.JPG"/>
          <p:cNvPicPr/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5196840" y="2208490"/>
            <a:ext cx="4107180" cy="22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9152497" y="6882597"/>
            <a:ext cx="693057" cy="730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nup - Consultant\Anup Worked NDMA\Heat wave\Heat Wave 2018\Media Templets\NDMA Activity\expert committee meet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4274820" y="0"/>
            <a:ext cx="5783580" cy="446913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460" y="259080"/>
            <a:ext cx="3855720" cy="2849880"/>
          </a:xfrm>
          <a:prstGeom prst="rect">
            <a:avLst/>
          </a:prstGeom>
        </p:spPr>
        <p:txBody>
          <a:bodyPr vert="horz" lIns="101823" tIns="50911" rIns="101823" bIns="50911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Constitute Expert Committee</a:t>
            </a:r>
            <a:endParaRPr lang="en-US" sz="49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D:\Anup - Consultant\Anup Worked NDMA\Heat wave\Heat Wave 2018\Media Templets\NDMA Activity\Videocon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0" y="3886200"/>
            <a:ext cx="5431536" cy="3886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10200" y="4490720"/>
            <a:ext cx="4648200" cy="2291080"/>
          </a:xfrm>
          <a:prstGeom prst="rect">
            <a:avLst/>
          </a:prstGeom>
        </p:spPr>
        <p:txBody>
          <a:bodyPr vert="horz" lIns="101823" tIns="50911" rIns="101823" bIns="50911" rtlCol="0" anchor="ctr">
            <a:normAutofit fontScale="97500"/>
          </a:bodyPr>
          <a:lstStyle/>
          <a:p>
            <a:pPr marL="441940" indent="-44194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Frequently meet with </a:t>
            </a:r>
            <a:r>
              <a:rPr lang="e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Expert Committee</a:t>
            </a:r>
          </a:p>
          <a:p>
            <a:pPr indent="390675">
              <a:spcBef>
                <a:spcPct val="0"/>
              </a:spcBef>
              <a:defRPr/>
            </a:pPr>
            <a:endParaRPr lang="e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 indent="44194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Technical</a:t>
            </a:r>
            <a:r>
              <a:rPr lang="e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Inputs</a:t>
            </a:r>
            <a:endParaRPr lang="en-US" sz="3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2" y="6781804"/>
            <a:ext cx="685801" cy="76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DMA\Pictures\CiVise9XAAQ1tL2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101340" y="0"/>
            <a:ext cx="6957060" cy="7772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22603" y="690880"/>
            <a:ext cx="3101340" cy="6390640"/>
          </a:xfrm>
          <a:prstGeom prst="rect">
            <a:avLst/>
          </a:prstGeom>
        </p:spPr>
        <p:txBody>
          <a:bodyPr vert="horz" lIns="101823" tIns="50911" rIns="101823" bIns="50911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  Heat wave preparedness through Video Conference with heat prone states</a:t>
            </a: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/>
          </a:p>
        </p:txBody>
      </p:sp>
      <p:pic>
        <p:nvPicPr>
          <p:cNvPr id="4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968740" y="6649720"/>
            <a:ext cx="922020" cy="972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897784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Publicity &amp; Awareness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" y="1295400"/>
            <a:ext cx="8223818" cy="520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968740" y="6649720"/>
            <a:ext cx="922020" cy="972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2910">
            <a:off x="6375632" y="5315078"/>
            <a:ext cx="3017520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2529">
            <a:off x="6492952" y="3111290"/>
            <a:ext cx="2905760" cy="22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1663">
            <a:off x="6537962" y="518160"/>
            <a:ext cx="3255369" cy="243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7860" y="690880"/>
            <a:ext cx="4610100" cy="1468120"/>
          </a:xfrm>
          <a:prstGeom prst="rect">
            <a:avLst/>
          </a:prstGeom>
        </p:spPr>
        <p:txBody>
          <a:bodyPr vert="horz" lIns="101823" tIns="50911" rIns="101823" bIns="50911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900" b="1" dirty="0">
                <a:latin typeface="Arial" pitchFamily="34" charset="0"/>
                <a:ea typeface="+mj-ea"/>
                <a:cs typeface="Arial" pitchFamily="34" charset="0"/>
              </a:rPr>
              <a:t>Social media campaigns</a:t>
            </a:r>
          </a:p>
        </p:txBody>
      </p:sp>
      <p:pic>
        <p:nvPicPr>
          <p:cNvPr id="7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4020" y="259080"/>
            <a:ext cx="436246" cy="459918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02920" y="3281680"/>
            <a:ext cx="5113020" cy="4231640"/>
          </a:xfrm>
          <a:prstGeom prst="rect">
            <a:avLst/>
          </a:prstGeom>
        </p:spPr>
        <p:txBody>
          <a:bodyPr vert="horz" lIns="101823" tIns="50911" rIns="101823" bIns="50911" rtlCol="0">
            <a:normAutofit fontScale="92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Do’s &amp; Don’ts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4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endParaRPr lang="en-US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LinkedIn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TVCs Commercial  </a:t>
            </a:r>
          </a:p>
          <a:p>
            <a:pPr>
              <a:spcBef>
                <a:spcPct val="20000"/>
              </a:spcBef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&amp; Electronic Media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20000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/>
          </a:p>
        </p:txBody>
      </p:sp>
      <p:pic>
        <p:nvPicPr>
          <p:cNvPr id="10" name="Picture 1" descr="C:\Users\HP\Downloads\Beat the Heat logo_  26_04_20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1" y="259080"/>
            <a:ext cx="1770899" cy="267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52200" y="1066802"/>
            <a:ext cx="6621780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r>
              <a:rPr lang="en-IN" sz="3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Early warning dissemination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0" y="1676399"/>
            <a:ext cx="8214360" cy="1986280"/>
          </a:xfrm>
          <a:prstGeom prst="rect">
            <a:avLst/>
          </a:prstGeom>
        </p:spPr>
        <p:txBody>
          <a:bodyPr vert="horz" lIns="101823" tIns="50911" rIns="101823" bIns="50911" rtlCol="0">
            <a:noAutofit/>
          </a:bodyPr>
          <a:lstStyle/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Issue of daily warning using email,  fax,  mobiles </a:t>
            </a:r>
            <a:r>
              <a:rPr lang="en-IN" sz="2200" b="1" dirty="0" err="1">
                <a:latin typeface="Arial" pitchFamily="34" charset="0"/>
                <a:cs typeface="Arial" pitchFamily="34" charset="0"/>
              </a:rPr>
              <a:t>whatsapp</a:t>
            </a:r>
            <a:r>
              <a:rPr lang="en-IN" sz="2200" b="1" dirty="0">
                <a:latin typeface="Arial" pitchFamily="34" charset="0"/>
                <a:cs typeface="Arial" pitchFamily="34" charset="0"/>
              </a:rPr>
              <a:t> etc. </a:t>
            </a: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Warnings </a:t>
            </a:r>
            <a:r>
              <a:rPr lang="en-IN" sz="2200" b="1" dirty="0">
                <a:latin typeface="Arial" pitchFamily="34" charset="0"/>
                <a:cs typeface="Arial" pitchFamily="34" charset="0"/>
              </a:rPr>
              <a:t>published in local media.</a:t>
            </a: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Display board of colour coding for heat wave alertness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Advisories for tourists.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5700" y="3733800"/>
            <a:ext cx="5783580" cy="592983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r>
              <a:rPr lang="en-IN" sz="3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Preparedness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341120" y="4318000"/>
            <a:ext cx="8465820" cy="2763520"/>
          </a:xfrm>
          <a:prstGeom prst="rect">
            <a:avLst/>
          </a:prstGeom>
        </p:spPr>
        <p:txBody>
          <a:bodyPr vert="horz" lIns="101823" tIns="50911" rIns="101823" bIns="50911" rtlCol="0">
            <a:noAutofit/>
          </a:bodyPr>
          <a:lstStyle/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Setting up of state/district control room</a:t>
            </a: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Prepare and Implementation of Heat Wave Action Plans</a:t>
            </a: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Stockpiling of Oral Rehydration Solution (ORS) </a:t>
            </a: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Repairing Drinking Water hand pumps</a:t>
            </a: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Renovation and deepening of water bodies under MNREGA</a:t>
            </a: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Capacity Building of Health personnel</a:t>
            </a:r>
            <a:endParaRPr lang="en-IN" sz="2700" b="1" dirty="0">
              <a:latin typeface="Arial" pitchFamily="34" charset="0"/>
              <a:cs typeface="Arial" pitchFamily="34" charset="0"/>
            </a:endParaRP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</a:pPr>
            <a:endParaRPr lang="en-IN" sz="2700" b="1" dirty="0">
              <a:latin typeface="Arial" pitchFamily="34" charset="0"/>
              <a:cs typeface="Arial" pitchFamily="34" charset="0"/>
            </a:endParaRP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299460" y="3299460"/>
            <a:ext cx="7772400" cy="117348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08520" y="172720"/>
            <a:ext cx="2430780" cy="552344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</a:p>
        </p:txBody>
      </p:sp>
      <p:pic>
        <p:nvPicPr>
          <p:cNvPr id="11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968740" y="6649720"/>
            <a:ext cx="922020" cy="972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18950" y="182878"/>
            <a:ext cx="5996250" cy="656851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 /Local Actions</a:t>
            </a:r>
            <a:endParaRPr lang="en-I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3"/>
            <a:ext cx="734568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Background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4"/>
            <a:ext cx="8153400" cy="5867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599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India, with 1.4 billion population (Census 2019), 31% urban and 69% live in rural areas</a:t>
            </a:r>
          </a:p>
          <a:p>
            <a:pPr>
              <a:lnSpc>
                <a:spcPct val="120000"/>
              </a:lnSpc>
              <a:spcAft>
                <a:spcPts val="599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Climate change is increasing extreme weather events</a:t>
            </a:r>
          </a:p>
          <a:p>
            <a:pPr>
              <a:lnSpc>
                <a:spcPct val="120000"/>
              </a:lnSpc>
              <a:spcAft>
                <a:spcPts val="599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 are becoming more frequent, severe and long duration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599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 increasing trends of heat-wave (9, 13, 17, 19 and 23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states affected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2015, 2016, 2017, 2018 and 2019 respectively)</a:t>
            </a:r>
          </a:p>
          <a:p>
            <a:pPr>
              <a:lnSpc>
                <a:spcPct val="120000"/>
              </a:lnSpc>
              <a:spcAft>
                <a:spcPts val="599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 waves caused 25,743 deaths between 1992 and 2016</a:t>
            </a:r>
          </a:p>
        </p:txBody>
      </p:sp>
      <p:pic>
        <p:nvPicPr>
          <p:cNvPr id="4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276600" y="3276600"/>
            <a:ext cx="7772400" cy="1219200"/>
          </a:xfrm>
          <a:prstGeom prst="rect">
            <a:avLst/>
          </a:prstGeom>
          <a:noFill/>
        </p:spPr>
      </p:pic>
      <p:pic>
        <p:nvPicPr>
          <p:cNvPr id="5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3" y="6781804"/>
            <a:ext cx="685801" cy="76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73480" y="259083"/>
            <a:ext cx="3834765" cy="732508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r>
              <a:rPr lang="en-IN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Mitigation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89660" y="1209040"/>
            <a:ext cx="5783580" cy="6131560"/>
          </a:xfrm>
          <a:prstGeom prst="rect">
            <a:avLst/>
          </a:prstGeom>
        </p:spPr>
        <p:txBody>
          <a:bodyPr vert="horz" lIns="101823" tIns="50911" rIns="101823" bIns="50911" rtlCol="0">
            <a:noAutofit/>
          </a:bodyPr>
          <a:lstStyle/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Early start and early closure of schools/colleges /department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Establish Drinking water kiosk/stall.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Supply of water through tankers. 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Setting up special shelters for “Wage Employment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”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Work timings for outdoor/construction workers are adjusted to avoid exposure to extreme hot weather periods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Construction of Animal shelters with fodder banks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Pre-positioning of adequate veterinary medicines and supplies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341370" y="3341370"/>
            <a:ext cx="7772400" cy="10896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0" y="535634"/>
            <a:ext cx="2722447" cy="181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D:\Anup - Consultant\Anup Worked NDMA\Heat wave\Heat Wave 2018\Media Templets\Establish water kiosk\Water Supply through Tank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9426" y="2521914"/>
            <a:ext cx="2771031" cy="1727200"/>
          </a:xfrm>
          <a:prstGeom prst="rect">
            <a:avLst/>
          </a:prstGeom>
          <a:noFill/>
        </p:spPr>
      </p:pic>
      <p:pic>
        <p:nvPicPr>
          <p:cNvPr id="4099" name="Picture 3" descr="D:\Anup - Consultant\Anup Worked NDMA\Heat wave\Heat Wave 2018\Media Templets\Establish water kiosk\Repairing Hand Pump tubewell_farid05.jpg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6789420" y="4335474"/>
            <a:ext cx="2766060" cy="2526030"/>
          </a:xfrm>
          <a:prstGeom prst="rect">
            <a:avLst/>
          </a:prstGeom>
          <a:noFill/>
        </p:spPr>
      </p:pic>
      <p:pic>
        <p:nvPicPr>
          <p:cNvPr id="9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9147686" y="6903947"/>
            <a:ext cx="737235" cy="77724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459980" y="0"/>
            <a:ext cx="2430780" cy="552344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319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7300" y="259086"/>
            <a:ext cx="5783580" cy="662745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Awareness generation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57300" y="1036320"/>
            <a:ext cx="5783580" cy="4922520"/>
          </a:xfrm>
          <a:prstGeom prst="rect">
            <a:avLst/>
          </a:prstGeom>
        </p:spPr>
        <p:txBody>
          <a:bodyPr vert="horz" lIns="101823" tIns="50911" rIns="101823" bIns="50911" rtlCol="0">
            <a:noAutofit/>
          </a:bodyPr>
          <a:lstStyle/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600" b="1" dirty="0">
                <a:latin typeface="Arial" pitchFamily="34" charset="0"/>
                <a:cs typeface="Arial" pitchFamily="34" charset="0"/>
              </a:rPr>
              <a:t>Disseminations Do’s and Don’ts and IEC material in local languages.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600" b="1" dirty="0">
                <a:latin typeface="Arial" pitchFamily="34" charset="0"/>
                <a:cs typeface="Arial" pitchFamily="34" charset="0"/>
              </a:rPr>
              <a:t>Information dissemination in local newspapers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600" b="1" dirty="0">
                <a:latin typeface="Arial" pitchFamily="34" charset="0"/>
                <a:cs typeface="Arial" pitchFamily="34" charset="0"/>
              </a:rPr>
              <a:t>Radio jingles and TVCs in regional language.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600" b="1" dirty="0">
                <a:latin typeface="Arial" pitchFamily="34" charset="0"/>
                <a:cs typeface="Arial" pitchFamily="34" charset="0"/>
              </a:rPr>
              <a:t>Harnessing Social Media for outreach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600" b="1" dirty="0">
                <a:latin typeface="Arial" pitchFamily="34" charset="0"/>
                <a:cs typeface="Arial" pitchFamily="34" charset="0"/>
              </a:rPr>
              <a:t>Mass mailing and text messages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341370" y="3341370"/>
            <a:ext cx="7772400" cy="1089660"/>
          </a:xfrm>
          <a:prstGeom prst="rect">
            <a:avLst/>
          </a:prstGeom>
          <a:noFill/>
        </p:spPr>
      </p:pic>
      <p:pic>
        <p:nvPicPr>
          <p:cNvPr id="5" name="Picture 3" descr="G:\LO3-1-thumb-473x355-10460-thumb-473x355-10461 (1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795266" y="345440"/>
            <a:ext cx="1893975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G:\RickshawAd (2).pdf - Adobe Acrobat Pro (1)-page-0-thumb-500x375-104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795260" y="2072640"/>
            <a:ext cx="1927860" cy="169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H:\NMC HAP Aug 19-8-2015)\IMG-20150807-WA0068.jpg"/>
          <p:cNvPicPr>
            <a:picLocks/>
          </p:cNvPicPr>
          <p:nvPr/>
        </p:nvPicPr>
        <p:blipFill>
          <a:blip r:embed="rId5" cstate="print"/>
          <a:srcRect l="4542" r="4542" b="16129"/>
          <a:stretch>
            <a:fillRect/>
          </a:stretch>
        </p:blipFill>
        <p:spPr bwMode="auto">
          <a:xfrm>
            <a:off x="2286000" y="6172200"/>
            <a:ext cx="268224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G:\NMC HAP Sep. 2016\HAP Photo 24816\WhatsApp Images\IMG-20160414-WA0090.jpg"/>
          <p:cNvPicPr>
            <a:picLocks noChangeAspect="1" noChangeArrowheads="1"/>
          </p:cNvPicPr>
          <p:nvPr/>
        </p:nvPicPr>
        <p:blipFill>
          <a:blip r:embed="rId6" cstate="print"/>
          <a:srcRect r="24607"/>
          <a:stretch>
            <a:fillRect/>
          </a:stretch>
        </p:blipFill>
        <p:spPr bwMode="auto">
          <a:xfrm>
            <a:off x="5257800" y="6096000"/>
            <a:ext cx="1927860" cy="144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7" cstate="print"/>
          <a:srcRect t="13811" b="13811"/>
          <a:stretch>
            <a:fillRect/>
          </a:stretch>
        </p:blipFill>
        <p:spPr>
          <a:xfrm>
            <a:off x="7795260" y="3886200"/>
            <a:ext cx="1927860" cy="178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5260" y="5786126"/>
            <a:ext cx="1927860" cy="177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9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5400" y="152406"/>
            <a:ext cx="6426200" cy="662745"/>
          </a:xfrm>
          <a:prstGeom prst="rect">
            <a:avLst/>
          </a:prstGeom>
          <a:noFill/>
        </p:spPr>
        <p:txBody>
          <a:bodyPr wrap="square" lIns="101823" tIns="50911" rIns="101823" bIns="50911" rtlCol="0">
            <a:sp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 term measures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90600" y="914400"/>
            <a:ext cx="6172200" cy="6629400"/>
          </a:xfrm>
          <a:prstGeom prst="rect">
            <a:avLst/>
          </a:prstGeom>
        </p:spPr>
        <p:txBody>
          <a:bodyPr vert="horz" lIns="101823" tIns="50911" rIns="101823" bIns="50911" rtlCol="0">
            <a:noAutofit/>
          </a:bodyPr>
          <a:lstStyle/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500" b="1" dirty="0">
                <a:latin typeface="Arial" pitchFamily="34" charset="0"/>
                <a:cs typeface="Arial" pitchFamily="34" charset="0"/>
              </a:rPr>
              <a:t>Adopting Cool roof as a Long term measure </a:t>
            </a:r>
            <a:r>
              <a:rPr lang="en-US" dirty="0"/>
              <a:t>(Lime based white wash, white ceramic tiles covering) which can reduce temperature by 3-7 </a:t>
            </a:r>
            <a:r>
              <a:rPr lang="en-US" b="1" dirty="0"/>
              <a:t>˚</a:t>
            </a:r>
            <a:r>
              <a:rPr lang="en-US" dirty="0"/>
              <a:t>C for indoors</a:t>
            </a:r>
            <a:endParaRPr lang="en-IN" sz="2500" b="1" dirty="0">
              <a:latin typeface="Arial" pitchFamily="34" charset="0"/>
              <a:cs typeface="Arial" pitchFamily="34" charset="0"/>
            </a:endParaRP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500" dirty="0" smtClean="0"/>
              <a:t>Operational forecast of maximum temperature</a:t>
            </a:r>
            <a:r>
              <a:rPr lang="en-US" sz="2500" dirty="0" smtClean="0"/>
              <a:t> </a:t>
            </a:r>
            <a:r>
              <a:rPr lang="en-IN" sz="2500" dirty="0" smtClean="0"/>
              <a:t>in short, medium and extended range timescale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500" dirty="0" smtClean="0"/>
              <a:t>Integrate climate variability mitigation and adaptation efforts in HAP.</a:t>
            </a:r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500" dirty="0" smtClean="0"/>
              <a:t>Improving </a:t>
            </a:r>
            <a:r>
              <a:rPr lang="en-IN" sz="2500" dirty="0"/>
              <a:t>Forest Coverage and </a:t>
            </a:r>
            <a:r>
              <a:rPr lang="en-IN" sz="2500" dirty="0" smtClean="0"/>
              <a:t>Green </a:t>
            </a:r>
            <a:r>
              <a:rPr lang="en-IN" sz="2500" dirty="0"/>
              <a:t>areas </a:t>
            </a:r>
            <a:endParaRPr lang="en-IN" sz="2500" dirty="0" smtClean="0"/>
          </a:p>
          <a:p>
            <a:pPr marL="298752" indent="-194454">
              <a:spcBef>
                <a:spcPts val="1337"/>
              </a:spcBef>
              <a:buFont typeface="Arial" pitchFamily="34" charset="0"/>
              <a:buChar char="•"/>
            </a:pPr>
            <a:r>
              <a:rPr lang="en-IN" sz="2500" dirty="0" smtClean="0"/>
              <a:t>Health-harming air pollution apportionment studies, and health impact assessments of ambient and household air pollution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298752" indent="-194454">
              <a:buFont typeface="Arial" pitchFamily="34" charset="0"/>
              <a:buChar char="•"/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298752" indent="-194454">
              <a:buFont typeface="Arial" pitchFamily="34" charset="0"/>
              <a:buChar char="•"/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298752" indent="-194454">
              <a:buFont typeface="Arial" pitchFamily="34" charset="0"/>
              <a:buChar char="•"/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381835" indent="-38183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352800" y="3352800"/>
            <a:ext cx="7772400" cy="1066800"/>
          </a:xfrm>
          <a:prstGeom prst="rect">
            <a:avLst/>
          </a:prstGeom>
          <a:noFill/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/>
          <a:srcRect l="-404" t="15999" r="401" b="-127"/>
          <a:stretch>
            <a:fillRect/>
          </a:stretch>
        </p:blipFill>
        <p:spPr bwMode="auto">
          <a:xfrm>
            <a:off x="7239000" y="2778370"/>
            <a:ext cx="2514600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6" y="990600"/>
            <a:ext cx="2482739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968740" y="6649720"/>
            <a:ext cx="922020" cy="972051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59980" y="172720"/>
            <a:ext cx="2179320" cy="4318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</a:p>
        </p:txBody>
      </p:sp>
      <p:pic>
        <p:nvPicPr>
          <p:cNvPr id="16" name="Picture 15" descr="Image result for improving forest cover image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654061"/>
            <a:ext cx="2594612" cy="154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9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311256"/>
            <a:ext cx="8031480" cy="1295400"/>
          </a:xfrm>
        </p:spPr>
        <p:txBody>
          <a:bodyPr>
            <a:normAutofit/>
          </a:bodyPr>
          <a:lstStyle/>
          <a:p>
            <a:r>
              <a:rPr lang="en-IN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Review and Monitoring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7833360" cy="4876800"/>
          </a:xfrm>
        </p:spPr>
        <p:txBody>
          <a:bodyPr>
            <a:normAutofit lnSpcReduction="10000"/>
          </a:bodyPr>
          <a:lstStyle/>
          <a:p>
            <a:pPr marL="298752" indent="-194454">
              <a:spcBef>
                <a:spcPts val="1337"/>
              </a:spcBef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Review of heat wave preparedness and implementation of Heat Action Plans</a:t>
            </a:r>
          </a:p>
          <a:p>
            <a:pPr marL="298752" indent="-194454">
              <a:spcBef>
                <a:spcPts val="1337"/>
              </a:spcBef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Review of heat wave preparedness through Video Conferencing at district level</a:t>
            </a:r>
          </a:p>
          <a:p>
            <a:pPr marL="298752" indent="-194454">
              <a:spcBef>
                <a:spcPts val="1337"/>
              </a:spcBef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Data collection and Analysis</a:t>
            </a:r>
          </a:p>
          <a:p>
            <a:pPr marL="298752" indent="-194454">
              <a:spcBef>
                <a:spcPts val="1337"/>
              </a:spcBef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Documentation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215640" y="3215640"/>
            <a:ext cx="7772400" cy="1341120"/>
          </a:xfrm>
          <a:prstGeom prst="rect">
            <a:avLst/>
          </a:prstGeom>
          <a:noFill/>
        </p:spPr>
      </p:pic>
      <p:pic>
        <p:nvPicPr>
          <p:cNvPr id="6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2" y="6629403"/>
            <a:ext cx="685801" cy="76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70560" y="1036320"/>
          <a:ext cx="4274820" cy="283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113020" y="4058920"/>
          <a:ext cx="4274820" cy="283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13020" y="1036320"/>
          <a:ext cx="4274820" cy="28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0560" y="3972560"/>
            <a:ext cx="4274820" cy="293003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spcBef>
                <a:spcPts val="669"/>
              </a:spcBef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Actions</a:t>
            </a:r>
          </a:p>
          <a:p>
            <a:pPr indent="251169">
              <a:buFont typeface="Arial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Issued a Guidelines for HAP</a:t>
            </a:r>
          </a:p>
          <a:p>
            <a:pPr indent="251169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Organized National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Workshop</a:t>
            </a:r>
          </a:p>
          <a:p>
            <a:pPr indent="251169">
              <a:buFont typeface="Arial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Reviewed through VC</a:t>
            </a:r>
          </a:p>
          <a:p>
            <a:pPr indent="251169">
              <a:buFont typeface="Arial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Expert Group for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Tech. inputs</a:t>
            </a:r>
          </a:p>
          <a:p>
            <a:pPr indent="251169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Specific advisory</a:t>
            </a:r>
          </a:p>
          <a:p>
            <a:pPr indent="251169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Monitoring and follow up</a:t>
            </a:r>
          </a:p>
          <a:p>
            <a:pPr indent="251169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Mass awareness Campaign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172720"/>
            <a:ext cx="9052560" cy="863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Vulnerability Assessment, Action and Impact</a:t>
            </a:r>
            <a:endParaRPr lang="en-US" sz="3600" dirty="0"/>
          </a:p>
        </p:txBody>
      </p:sp>
      <p:pic>
        <p:nvPicPr>
          <p:cNvPr id="10" name="Picture 11" descr="Untitled-1 copy"/>
          <p:cNvPicPr>
            <a:picLocks noChangeAspect="1" noChangeArrowheads="1"/>
          </p:cNvPicPr>
          <p:nvPr/>
        </p:nvPicPr>
        <p:blipFill>
          <a:blip r:embed="rId5" cstate="print"/>
          <a:srcRect r="5882"/>
          <a:stretch>
            <a:fillRect/>
          </a:stretch>
        </p:blipFill>
        <p:spPr bwMode="auto">
          <a:xfrm>
            <a:off x="77229" y="6838735"/>
            <a:ext cx="922020" cy="91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73480" y="7167881"/>
            <a:ext cx="5853134" cy="302932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 sz="1300" dirty="0" smtClean="0"/>
              <a:t>National Disaster Management Authority, A-1, </a:t>
            </a:r>
            <a:r>
              <a:rPr lang="en-US" sz="1300" dirty="0" err="1" smtClean="0"/>
              <a:t>Safderjung</a:t>
            </a:r>
            <a:r>
              <a:rPr lang="en-US" sz="1300" dirty="0" smtClean="0"/>
              <a:t> Enclave, New Delhi, India</a:t>
            </a:r>
            <a:endParaRPr lang="en-US" sz="13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3001" y="172720"/>
            <a:ext cx="8915400" cy="1209040"/>
          </a:xfrm>
        </p:spPr>
        <p:txBody>
          <a:bodyPr>
            <a:noAutofit/>
          </a:bodyPr>
          <a:lstStyle/>
          <a:p>
            <a:r>
              <a:rPr lang="en-IN" sz="3000" b="1" dirty="0" smtClean="0">
                <a:latin typeface="Times New Roman" pitchFamily="18" charset="0"/>
                <a:cs typeface="Times New Roman" pitchFamily="18" charset="0"/>
              </a:rPr>
              <a:t>Impact: Intense </a:t>
            </a:r>
            <a:r>
              <a:rPr lang="en-IN" sz="3000" b="1" dirty="0">
                <a:latin typeface="Times New Roman" pitchFamily="18" charset="0"/>
                <a:cs typeface="Times New Roman" pitchFamily="18" charset="0"/>
              </a:rPr>
              <a:t>and sustained efforts by stakeholders </a:t>
            </a:r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(Increasing heat wave and Reducing Heat wave Impact)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Content Placeholder 3"/>
          <p:cNvGraphicFramePr>
            <a:graphicFrameLocks noGrp="1"/>
          </p:cNvGraphicFramePr>
          <p:nvPr>
            <p:ph idx="1"/>
          </p:nvPr>
        </p:nvGraphicFramePr>
        <p:xfrm>
          <a:off x="1508760" y="1554486"/>
          <a:ext cx="8280288" cy="4837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746"/>
                <a:gridCol w="1229746"/>
                <a:gridCol w="1885610"/>
                <a:gridCol w="1229746"/>
                <a:gridCol w="1130262"/>
                <a:gridCol w="1575178"/>
              </a:tblGrid>
              <a:tr h="6217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Vulnerable</a:t>
                      </a:r>
                      <a:r>
                        <a:rPr kumimoji="0" lang="en-IN" sz="20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state &amp; districts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Mortality and Affected People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3584"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Vulnerable States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 of Heat affected Districts (under Heat Index)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Heat affected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People (Recorded)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 of deaths due to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Heat (Recorded)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%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of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deaths against affected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2015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9</a:t>
                      </a:r>
                      <a:endParaRPr lang="en-US" sz="23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29.84%</a:t>
                      </a:r>
                      <a:endParaRPr lang="en-US" sz="23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28500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2040</a:t>
                      </a:r>
                      <a:endParaRPr lang="en-US" sz="2300" b="1" i="0" u="none" strike="noStrike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7.15%</a:t>
                      </a:r>
                      <a:endParaRPr lang="en-US" sz="2300" b="1" i="0" u="none" strike="noStrike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13</a:t>
                      </a:r>
                      <a:endParaRPr lang="en-US" sz="23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35.16%</a:t>
                      </a:r>
                      <a:endParaRPr lang="en-US" sz="23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35121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3.16%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17</a:t>
                      </a:r>
                      <a:endParaRPr lang="en-US" sz="23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41.06%</a:t>
                      </a:r>
                      <a:endParaRPr lang="en-US" sz="23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39563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384</a:t>
                      </a:r>
                      <a:endParaRPr lang="en-US" sz="2300" b="1" i="0" u="none" strike="noStrike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0.97%</a:t>
                      </a:r>
                      <a:endParaRPr lang="en-US" sz="2300" b="1" i="0" u="none" strike="noStrike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2018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19</a:t>
                      </a:r>
                      <a:endParaRPr lang="en-US" sz="23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52.37%</a:t>
                      </a:r>
                      <a:endParaRPr lang="en-US" sz="23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6137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25</a:t>
                      </a:r>
                      <a:endParaRPr lang="en-US" sz="2300" b="1" i="0" u="none" strike="noStrike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0.40%</a:t>
                      </a:r>
                      <a:endParaRPr lang="en-US" sz="2300" b="1" i="0" u="none" strike="noStrike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2019*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23*</a:t>
                      </a:r>
                      <a:endParaRPr lang="en-US" sz="23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Font typeface="Wingdings"/>
                        <a:buNone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NA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14552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215**</a:t>
                      </a:r>
                      <a:endParaRPr lang="en-US" sz="2300" b="1" i="0" u="none" strike="noStrike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1.47%</a:t>
                      </a:r>
                      <a:endParaRPr lang="en-US" sz="2300" b="1" i="0" u="none" strike="noStrike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408928" y="6668594"/>
          <a:ext cx="6515872" cy="84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872"/>
              </a:tblGrid>
              <a:tr h="504992">
                <a:tc>
                  <a:txBody>
                    <a:bodyPr/>
                    <a:lstStyle/>
                    <a:p>
                      <a:pPr algn="l" fontAlgn="b">
                        <a:buFont typeface="Arial" charset="0"/>
                        <a:buChar char="•"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 Seasonal outlook by IMD (01.03.2019)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 = up to 31.07.2019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Source: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Heat wave daily update, IMD, 2019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 SEOC Weather report and Ministry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Health &amp;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Family Welfare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Govt. of India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314701" y="3314701"/>
            <a:ext cx="7772400" cy="1143000"/>
          </a:xfrm>
          <a:prstGeom prst="rect">
            <a:avLst/>
          </a:prstGeom>
          <a:noFill/>
        </p:spPr>
      </p:pic>
      <p:pic>
        <p:nvPicPr>
          <p:cNvPr id="6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2" y="6629403"/>
            <a:ext cx="685801" cy="769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9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200899"/>
            <a:ext cx="10058400" cy="3571501"/>
            <a:chOff x="214281" y="736911"/>
            <a:chExt cx="8557731" cy="2897188"/>
          </a:xfrm>
        </p:grpSpPr>
        <p:pic>
          <p:nvPicPr>
            <p:cNvPr id="6" name="Picture 7" descr="Image result for heat wave  in Ind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1" y="738499"/>
              <a:ext cx="43434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 descr="Image result for heat wave  in Indi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4934" y="736911"/>
              <a:ext cx="4277078" cy="289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" y="80963"/>
            <a:ext cx="3436621" cy="415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6"/>
            <a:ext cx="2939521" cy="426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9343" y="5"/>
            <a:ext cx="3929063" cy="431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3429000"/>
            <a:ext cx="9052560" cy="1295400"/>
          </a:xfrm>
        </p:spPr>
        <p:txBody>
          <a:bodyPr>
            <a:noAutofit/>
          </a:bodyPr>
          <a:lstStyle/>
          <a:p>
            <a:r>
              <a:rPr lang="en-US" sz="8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6934203"/>
            <a:ext cx="9296400" cy="923330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 defTabSz="914080">
              <a:spcBef>
                <a:spcPct val="0"/>
              </a:spcBef>
              <a:defRPr/>
            </a:pPr>
            <a:r>
              <a:rPr lang="en-US" sz="5300" b="1" dirty="0" smtClean="0">
                <a:solidFill>
                  <a:srgbClr val="FF0000"/>
                </a:solidFill>
              </a:rPr>
              <a:t>Actions lead to Risk Reduction</a:t>
            </a:r>
            <a:endParaRPr lang="en-US" sz="5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3"/>
            <a:ext cx="7650480" cy="8381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Objectives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8107680" cy="5791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negative impact of extreme heat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risk of loss of lives, livestock and livelihood.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60000"/>
              </a:lnSpc>
              <a:buNone/>
            </a:pP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Challenges:</a:t>
            </a:r>
            <a:endParaRPr lang="en-IN" sz="51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6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of accurate information and data related to Heat – health impact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of Institutional mechanism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of Awareness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of Capacity /understanding 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of inter-agency coordination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Heat-wave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not a notified as natural disaster list in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India</a:t>
            </a:r>
          </a:p>
        </p:txBody>
      </p:sp>
      <p:pic>
        <p:nvPicPr>
          <p:cNvPr id="4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314701" y="3314701"/>
            <a:ext cx="7772400" cy="1143000"/>
          </a:xfrm>
          <a:prstGeom prst="rect">
            <a:avLst/>
          </a:prstGeom>
          <a:noFill/>
        </p:spPr>
      </p:pic>
      <p:pic>
        <p:nvPicPr>
          <p:cNvPr id="5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2" y="6629403"/>
            <a:ext cx="685801" cy="76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985760" cy="1143000"/>
          </a:xfrm>
        </p:spPr>
        <p:txBody>
          <a:bodyPr>
            <a:normAutofit/>
          </a:bodyPr>
          <a:lstStyle/>
          <a:p>
            <a:r>
              <a:rPr lang="en-IN" sz="5300" b="1" dirty="0" smtClean="0">
                <a:latin typeface="Times New Roman" pitchFamily="18" charset="0"/>
                <a:cs typeface="Times New Roman" pitchFamily="18" charset="0"/>
              </a:rPr>
              <a:t>Initiatives and process</a:t>
            </a:r>
            <a:endParaRPr lang="en-US" sz="5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799" y="1524004"/>
            <a:ext cx="8305801" cy="58673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Pro-active initiatives/Actions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Assessed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complexity of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issues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 wave is preventable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ectoral, multi dimensional approach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Strengthen the governance to tackle heat wave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Decided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prepare a guidelines for preparation of action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plan,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provide a framework for implementations, coordination and evaluation of extreme heat response activities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 involve the various experts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Constitute an Expert Group i.e. </a:t>
            </a: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Meteorological expert, Health experts, Disaster managers, Policy maker, Research Institutions, and Government Administration etc.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99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Organise Expert Group Meeting time to time and get inputs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215640" y="3215640"/>
            <a:ext cx="7772400" cy="1341120"/>
          </a:xfrm>
          <a:prstGeom prst="rect">
            <a:avLst/>
          </a:prstGeom>
          <a:noFill/>
        </p:spPr>
      </p:pic>
      <p:pic>
        <p:nvPicPr>
          <p:cNvPr id="5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2" y="6781804"/>
            <a:ext cx="685801" cy="76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120904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Process Followed for Preparation of Guidelines and Action Plans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335280" y="4028909"/>
            <a:ext cx="3017520" cy="1152696"/>
            <a:chOff x="76196" y="1617988"/>
            <a:chExt cx="2488757" cy="1489516"/>
          </a:xfrm>
        </p:grpSpPr>
        <p:sp>
          <p:nvSpPr>
            <p:cNvPr id="6" name="Rounded Rectangle 5"/>
            <p:cNvSpPr/>
            <p:nvPr/>
          </p:nvSpPr>
          <p:spPr>
            <a:xfrm>
              <a:off x="76196" y="1617988"/>
              <a:ext cx="2488757" cy="14507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1955" y="1656774"/>
              <a:ext cx="2316441" cy="1450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93124">
                <a:spcBef>
                  <a:spcPct val="0"/>
                </a:spcBef>
              </a:pPr>
              <a:r>
                <a:rPr lang="en-US" sz="2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Detailed Examination and Firming up of Option</a:t>
              </a:r>
              <a:endPara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604260" y="4009045"/>
            <a:ext cx="2933700" cy="112268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3" name="Rounded Rectangle 4"/>
          <p:cNvSpPr/>
          <p:nvPr/>
        </p:nvSpPr>
        <p:spPr>
          <a:xfrm>
            <a:off x="6873241" y="3972560"/>
            <a:ext cx="2880359" cy="1122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9606" tIns="29706" rIns="39606" bIns="29706" numCol="1" spcCol="1415" anchor="ctr" anchorCtr="0">
            <a:noAutofit/>
          </a:bodyPr>
          <a:lstStyle/>
          <a:p>
            <a:pPr algn="ctr" defTabSz="693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Consultation with partner &amp; Stakeholders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80" y="1640840"/>
            <a:ext cx="3061709" cy="2245360"/>
          </a:xfrm>
          <a:prstGeom prst="roundRect">
            <a:avLst>
              <a:gd name="adj" fmla="val 1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18" name="Rounded Rectangle 17"/>
          <p:cNvSpPr/>
          <p:nvPr/>
        </p:nvSpPr>
        <p:spPr>
          <a:xfrm>
            <a:off x="3604260" y="1640844"/>
            <a:ext cx="3017520" cy="220848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sp>
      <p:sp>
        <p:nvSpPr>
          <p:cNvPr id="21" name="Rounded Rectangle 20"/>
          <p:cNvSpPr/>
          <p:nvPr/>
        </p:nvSpPr>
        <p:spPr>
          <a:xfrm>
            <a:off x="6789420" y="1554480"/>
            <a:ext cx="3017520" cy="224536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5" name="Rounded Rectangle 4"/>
          <p:cNvSpPr/>
          <p:nvPr/>
        </p:nvSpPr>
        <p:spPr>
          <a:xfrm>
            <a:off x="419100" y="5440684"/>
            <a:ext cx="3036112" cy="18135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39606" tIns="29706" rIns="39606" bIns="29706" numCol="1" spcCol="1415" anchor="ctr" anchorCtr="0">
            <a:noAutofit/>
          </a:bodyPr>
          <a:lstStyle/>
          <a:p>
            <a:pPr algn="ctr" defTabSz="693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atin typeface="Times New Roman" pitchFamily="18" charset="0"/>
                <a:cs typeface="Times New Roman" pitchFamily="18" charset="0"/>
              </a:rPr>
              <a:t>Prepare Final Draft (Guideline)</a:t>
            </a:r>
          </a:p>
          <a:p>
            <a:pPr algn="ctr" defTabSz="693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atin typeface="Times New Roman" pitchFamily="18" charset="0"/>
                <a:cs typeface="Times New Roman" pitchFamily="18" charset="0"/>
              </a:rPr>
              <a:t>Shared with ministry/department/states and expert groups for comments</a:t>
            </a:r>
            <a:endParaRPr lang="en-US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4"/>
          <p:cNvSpPr/>
          <p:nvPr/>
        </p:nvSpPr>
        <p:spPr>
          <a:xfrm>
            <a:off x="3688080" y="5440681"/>
            <a:ext cx="2907698" cy="17886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9606" tIns="29706" rIns="39606" bIns="29706" numCol="1" spcCol="1415" anchor="ctr" anchorCtr="0">
            <a:noAutofit/>
          </a:bodyPr>
          <a:lstStyle/>
          <a:p>
            <a:pPr algn="ctr" defTabSz="693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Revised and finalized Guideline </a:t>
            </a:r>
          </a:p>
          <a:p>
            <a:pPr algn="ctr" defTabSz="693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Put up for vet and approval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4"/>
          <p:cNvSpPr/>
          <p:nvPr/>
        </p:nvSpPr>
        <p:spPr>
          <a:xfrm>
            <a:off x="6781803" y="5440684"/>
            <a:ext cx="2880281" cy="170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39606" tIns="29706" rIns="39606" bIns="29706" numCol="1" spcCol="1415" anchor="ctr" anchorCtr="0">
            <a:noAutofit/>
          </a:bodyPr>
          <a:lstStyle/>
          <a:p>
            <a:pPr algn="ctr" defTabSz="693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latin typeface="Times New Roman" pitchFamily="18" charset="0"/>
                <a:cs typeface="Times New Roman" pitchFamily="18" charset="0"/>
              </a:rPr>
              <a:t>Issued of the Guideline for preparation of Action Plan by all Central Ministry/Department and states</a:t>
            </a:r>
            <a:endParaRPr lang="en-US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4"/>
          <p:cNvSpPr/>
          <p:nvPr/>
        </p:nvSpPr>
        <p:spPr>
          <a:xfrm>
            <a:off x="3520444" y="3972560"/>
            <a:ext cx="2883365" cy="1209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606" tIns="29706" rIns="39606" bIns="29706" numCol="1" spcCol="1415" anchor="ctr" anchorCtr="0">
            <a:noAutofit/>
          </a:bodyPr>
          <a:lstStyle/>
          <a:p>
            <a:pPr algn="ctr" defTabSz="6931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Finalization draft (Core group/expert group)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8080" y="1727200"/>
            <a:ext cx="2849880" cy="1988236"/>
          </a:xfrm>
          <a:prstGeom prst="rect">
            <a:avLst/>
          </a:prstGeom>
        </p:spPr>
        <p:txBody>
          <a:bodyPr wrap="square" lIns="101846" tIns="50923" rIns="101846" bIns="50923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Identify felt need and determine objective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Lay down road map with milestone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Constitute core group/expert groups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89420" y="1640841"/>
            <a:ext cx="3017520" cy="2257277"/>
          </a:xfrm>
          <a:prstGeom prst="rect">
            <a:avLst/>
          </a:prstGeom>
        </p:spPr>
        <p:txBody>
          <a:bodyPr wrap="square" lIns="101846" tIns="50923" rIns="101846" bIns="50923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Core Group Deliberations</a:t>
            </a:r>
          </a:p>
          <a:p>
            <a:pPr marL="507821" lvl="1" indent="-341193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Analysis of the needs &amp; objectives</a:t>
            </a:r>
          </a:p>
          <a:p>
            <a:pPr marL="507821" lvl="1" indent="-341193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Evolve &amp; Examine possible options</a:t>
            </a:r>
          </a:p>
          <a:p>
            <a:pPr marL="507821" lvl="1" indent="-341193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Possible Initial draft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280" y="1813560"/>
            <a:ext cx="2933700" cy="1988236"/>
          </a:xfrm>
          <a:prstGeom prst="rect">
            <a:avLst/>
          </a:prstGeom>
        </p:spPr>
        <p:txBody>
          <a:bodyPr wrap="square" lIns="101846" tIns="50923" rIns="101846" bIns="50923">
            <a:sp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Build on existing strengths and take care of identified gaps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Define approach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Identify partners &amp; stakeholders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61560" y="1986283"/>
            <a:ext cx="4526280" cy="3134415"/>
          </a:xfrm>
          <a:prstGeom prst="rect">
            <a:avLst/>
          </a:prstGeom>
        </p:spPr>
        <p:txBody>
          <a:bodyPr wrap="square" lIns="101823" tIns="50911" rIns="101823" bIns="50911">
            <a:spAutoFit/>
          </a:bodyPr>
          <a:lstStyle/>
          <a:p>
            <a:pPr algn="ctr">
              <a:spcBef>
                <a:spcPts val="669"/>
              </a:spcBef>
              <a:buFont typeface="Wingdings" pitchFamily="2" charset="2"/>
              <a:buChar char="§"/>
            </a:pPr>
            <a:r>
              <a:rPr lang="en-US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“Guidelines for Preparation of Action Plan – Prevention and Management of Heat-Wave –issued in 2016”</a:t>
            </a:r>
          </a:p>
          <a:p>
            <a:pPr algn="ctr">
              <a:spcBef>
                <a:spcPts val="669"/>
              </a:spcBef>
            </a:pPr>
            <a:endParaRPr lang="en-US" sz="11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69"/>
              </a:spcBef>
              <a:buFont typeface="Wingdings" pitchFamily="2" charset="2"/>
              <a:buChar char="§"/>
            </a:pP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“Issued a Revised Guidelines for Preparation of Action Plan – Prevention and Management of 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Heat-Wave-2017 and 2019”</a:t>
            </a:r>
            <a:endParaRPr lang="en-US" sz="2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5380" y="5440683"/>
            <a:ext cx="3960495" cy="1795587"/>
          </a:xfrm>
          <a:prstGeom prst="rect">
            <a:avLst/>
          </a:prstGeom>
        </p:spPr>
        <p:txBody>
          <a:bodyPr wrap="square" lIns="101823" tIns="50911" rIns="101823" bIns="50911">
            <a:spAutoFit/>
          </a:bodyPr>
          <a:lstStyle/>
          <a:p>
            <a:pPr marL="387140" indent="-327033">
              <a:buFont typeface="+mj-lt"/>
              <a:buAutoNum type="arabicPeriod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To facilitate preparation of a Heat Wave Management Plan. </a:t>
            </a:r>
          </a:p>
          <a:p>
            <a:pPr marL="387140" indent="-327033">
              <a:buFont typeface="+mj-lt"/>
              <a:buAutoNum type="arabicPeriod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To help in mobilization and coordination of various stakeholders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42460" y="1209040"/>
            <a:ext cx="5448300" cy="69088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Heat Wave Guidelines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 rot="21209974">
            <a:off x="2726674" y="1076679"/>
            <a:ext cx="1662344" cy="249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6735">
            <a:off x="2132450" y="2687779"/>
            <a:ext cx="1775510" cy="262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968740" y="6649720"/>
            <a:ext cx="922020" cy="972051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73727" y="0"/>
            <a:ext cx="8816341" cy="949960"/>
          </a:xfrm>
          <a:prstGeom prst="rect">
            <a:avLst/>
          </a:prstGeom>
        </p:spPr>
        <p:txBody>
          <a:bodyPr vert="horz" lIns="101823" tIns="50911" rIns="101823" bIns="50911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National Guidelines of Heat wave</a:t>
            </a:r>
            <a:endParaRPr lang="en-US" sz="4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3314701" y="3314701"/>
            <a:ext cx="7772400" cy="1143000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79424">
            <a:off x="1648885" y="4485622"/>
            <a:ext cx="1753892" cy="25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9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828800"/>
            <a:ext cx="3124200" cy="1460135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200" b="1" dirty="0" smtClean="0">
                <a:latin typeface="Times New Roman"/>
                <a:ea typeface="Calibri"/>
                <a:cs typeface="Mangal"/>
              </a:rPr>
              <a:t>1. Background and Status </a:t>
            </a:r>
          </a:p>
          <a:p>
            <a:pPr algn="ctr">
              <a:lnSpc>
                <a:spcPct val="90000"/>
              </a:lnSpc>
            </a:pPr>
            <a:r>
              <a:rPr lang="en-IN" sz="1800" dirty="0" smtClean="0">
                <a:latin typeface="Times New Roman"/>
                <a:ea typeface="Calibri"/>
                <a:cs typeface="Mangal"/>
              </a:rPr>
              <a:t>(Including Introduction, definition, impact and Past experiences) </a:t>
            </a:r>
            <a:endParaRPr lang="en-US" dirty="0">
              <a:ea typeface="Calibri"/>
              <a:cs typeface="Mang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447802"/>
            <a:ext cx="2682240" cy="1709434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200" b="1" dirty="0" smtClean="0">
                <a:latin typeface="Times New Roman"/>
                <a:ea typeface="Calibri"/>
                <a:cs typeface="Mangal"/>
              </a:rPr>
              <a:t>2. Preparing Action Plan </a:t>
            </a:r>
          </a:p>
          <a:p>
            <a:pPr algn="ctr">
              <a:lnSpc>
                <a:spcPct val="90000"/>
              </a:lnSpc>
            </a:pPr>
            <a:r>
              <a:rPr lang="en-IN" sz="1800" dirty="0" smtClean="0">
                <a:latin typeface="Times New Roman"/>
                <a:ea typeface="Calibri"/>
                <a:cs typeface="Mangal"/>
              </a:rPr>
              <a:t>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Heat wave</a:t>
            </a:r>
            <a:r>
              <a:rPr lang="en-IN" sz="1800" dirty="0" smtClean="0">
                <a:latin typeface="Times New Roman"/>
                <a:ea typeface="Calibri"/>
                <a:cs typeface="Mangal"/>
              </a:rPr>
              <a:t> </a:t>
            </a:r>
            <a:r>
              <a:rPr lang="en-IN" sz="1800" dirty="0">
                <a:latin typeface="Times New Roman"/>
                <a:ea typeface="Calibri"/>
                <a:cs typeface="Mangal"/>
              </a:rPr>
              <a:t>under DM Act, Rational, Objectives key strategy and steps for develop an action plan</a:t>
            </a:r>
            <a:r>
              <a:rPr lang="en-IN" sz="1800" dirty="0" smtClean="0">
                <a:latin typeface="Times New Roman"/>
                <a:ea typeface="Calibri"/>
                <a:cs typeface="Mangal"/>
              </a:rPr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752600"/>
            <a:ext cx="3108960" cy="1958733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200" b="1" dirty="0" smtClean="0">
                <a:latin typeface="Times New Roman"/>
                <a:ea typeface="Calibri"/>
                <a:cs typeface="Mangal"/>
              </a:rPr>
              <a:t>3. Early Warning and Communications </a:t>
            </a:r>
          </a:p>
          <a:p>
            <a:pPr algn="ctr">
              <a:lnSpc>
                <a:spcPct val="90000"/>
              </a:lnSpc>
            </a:pPr>
            <a:r>
              <a:rPr lang="en-IN" sz="1800" dirty="0" smtClean="0">
                <a:latin typeface="Times New Roman"/>
                <a:ea typeface="Calibri"/>
                <a:cs typeface="Mangal"/>
              </a:rPr>
              <a:t>(</a:t>
            </a:r>
            <a:r>
              <a:rPr lang="en-IN" sz="1800" dirty="0">
                <a:latin typeface="Times New Roman"/>
                <a:ea typeface="Calibri"/>
                <a:cs typeface="Mangal"/>
              </a:rPr>
              <a:t>Forecast and issuance of Alert/warning, </a:t>
            </a:r>
            <a:r>
              <a:rPr lang="en-IN" sz="1800" dirty="0" smtClean="0">
                <a:latin typeface="Times New Roman"/>
                <a:ea typeface="Calibri"/>
                <a:cs typeface="Mangal"/>
              </a:rPr>
              <a:t>Colour Code signals for Heat Alters,  </a:t>
            </a:r>
            <a:r>
              <a:rPr lang="en-IN" sz="1800" dirty="0">
                <a:latin typeface="Times New Roman"/>
                <a:ea typeface="Calibri"/>
                <a:cs typeface="Mangal"/>
              </a:rPr>
              <a:t>communication and dissemination </a:t>
            </a:r>
            <a:r>
              <a:rPr lang="en-IN" sz="1800" dirty="0" smtClean="0">
                <a:latin typeface="Times New Roman"/>
                <a:ea typeface="Calibri"/>
                <a:cs typeface="Mangal"/>
              </a:rPr>
              <a:t>strategy etc)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733803"/>
            <a:ext cx="2956560" cy="2000283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500" b="1" dirty="0" smtClean="0">
                <a:latin typeface="Times New Roman"/>
                <a:ea typeface="Calibri"/>
                <a:cs typeface="Mangal"/>
              </a:rPr>
              <a:t>4. </a:t>
            </a:r>
            <a:r>
              <a:rPr lang="en-IN" sz="2200" b="1" dirty="0" smtClean="0">
                <a:latin typeface="Times New Roman"/>
                <a:ea typeface="Calibri"/>
                <a:cs typeface="Mangal"/>
              </a:rPr>
              <a:t>Dealing with Heat related Illness </a:t>
            </a:r>
            <a:r>
              <a:rPr lang="en-IN" sz="1800" dirty="0" smtClean="0">
                <a:latin typeface="Times New Roman"/>
                <a:ea typeface="Calibri"/>
                <a:cs typeface="Mangal"/>
              </a:rPr>
              <a:t>(Prevention and Management of Heat wave, Hospital preparedness for heat wave illness and identification of heat related illness and deaths</a:t>
            </a:r>
            <a:endParaRPr lang="en-US" dirty="0">
              <a:latin typeface="Times New Roman"/>
              <a:ea typeface="Calibri"/>
              <a:cs typeface="Mang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3" y="3886203"/>
            <a:ext cx="2819400" cy="1460135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200" b="1" dirty="0" smtClean="0">
                <a:latin typeface="Times New Roman"/>
                <a:ea typeface="Calibri"/>
                <a:cs typeface="Mangal"/>
              </a:rPr>
              <a:t>5. Roles and Responsibilities  </a:t>
            </a:r>
            <a:r>
              <a:rPr lang="en-IN" sz="1800" dirty="0" smtClean="0">
                <a:latin typeface="Times New Roman"/>
                <a:ea typeface="Calibri"/>
                <a:cs typeface="Mangal"/>
              </a:rPr>
              <a:t>Matrix for Managing Heat wave  by Ministries/Dept and states</a:t>
            </a:r>
            <a:endParaRPr lang="en-IN" sz="2200" dirty="0" smtClean="0">
              <a:latin typeface="Times New Roman"/>
              <a:ea typeface="Calibri"/>
              <a:cs typeface="Mang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638803"/>
            <a:ext cx="3276600" cy="1831257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200" b="1" dirty="0" smtClean="0">
                <a:latin typeface="Times New Roman"/>
                <a:ea typeface="Calibri"/>
                <a:cs typeface="Mangal"/>
              </a:rPr>
              <a:t>Annexure: </a:t>
            </a:r>
          </a:p>
          <a:p>
            <a:pPr algn="ctr">
              <a:lnSpc>
                <a:spcPct val="90000"/>
              </a:lnSpc>
            </a:pPr>
            <a:r>
              <a:rPr lang="en-IN" dirty="0" smtClean="0">
                <a:latin typeface="Times New Roman"/>
                <a:ea typeface="Calibri"/>
                <a:cs typeface="Mangal"/>
              </a:rPr>
              <a:t>Local Threshold Determination &amp; EWS, Case Definition, Heat illness treatment protocol, Do’s and Don’ts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2" y="5943601"/>
            <a:ext cx="3276600" cy="1515535"/>
          </a:xfrm>
          <a:prstGeom prst="rect">
            <a:avLst/>
          </a:prstGeom>
          <a:noFill/>
        </p:spPr>
        <p:txBody>
          <a:bodyPr wrap="square" lIns="101846" tIns="50923" rIns="101846" bIns="5092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200" b="1" dirty="0" smtClean="0">
                <a:latin typeface="Times New Roman"/>
                <a:ea typeface="Calibri"/>
                <a:cs typeface="Mangal"/>
              </a:rPr>
              <a:t>Annexure: </a:t>
            </a:r>
          </a:p>
          <a:p>
            <a:pPr algn="ctr">
              <a:lnSpc>
                <a:spcPct val="90000"/>
              </a:lnSpc>
            </a:pPr>
            <a:r>
              <a:rPr lang="en-IN" sz="2200" b="1" dirty="0" smtClean="0">
                <a:latin typeface="Times New Roman"/>
                <a:ea typeface="Calibri"/>
                <a:cs typeface="Mangal"/>
              </a:rPr>
              <a:t>Record of data and documentations </a:t>
            </a:r>
            <a:r>
              <a:rPr lang="en-IN" sz="1800" dirty="0">
                <a:latin typeface="Times New Roman"/>
                <a:ea typeface="Calibri"/>
                <a:cs typeface="Mangal"/>
              </a:rPr>
              <a:t>(Reporting &amp; documentation format – for district to national level</a:t>
            </a:r>
            <a:r>
              <a:rPr lang="en-IN" sz="1800" dirty="0" smtClean="0">
                <a:latin typeface="Times New Roman"/>
                <a:ea typeface="Calibri"/>
                <a:cs typeface="Mangal"/>
              </a:rPr>
              <a:t>)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81400" y="3505201"/>
            <a:ext cx="3268980" cy="2331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46" tIns="50923" rIns="101846" bIns="50923" rtlCol="0" anchor="ctr"/>
          <a:lstStyle/>
          <a:p>
            <a:pPr algn="ctr">
              <a:lnSpc>
                <a:spcPct val="90000"/>
              </a:lnSpc>
              <a:buNone/>
            </a:pPr>
            <a:r>
              <a:rPr lang="en-I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Guidelines comprise of 5 Chapters,7 Annexure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3400" y="221675"/>
            <a:ext cx="9144000" cy="1066800"/>
          </a:xfrm>
        </p:spPr>
        <p:txBody>
          <a:bodyPr>
            <a:no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Guidelines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for preparation of Heat Action Plan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200403" y="3352800"/>
            <a:ext cx="762000" cy="533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96000" y="3200400"/>
            <a:ext cx="533400" cy="4978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705600" y="4191000"/>
            <a:ext cx="538250" cy="87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064628" y="4250575"/>
            <a:ext cx="53340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6458003" y="5429201"/>
            <a:ext cx="371952" cy="3339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634789" y="5509214"/>
            <a:ext cx="371952" cy="326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915695" y="3284806"/>
            <a:ext cx="380999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C:\Users\HP\Downloads\ndma-logo new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3" y="6781804"/>
            <a:ext cx="685801" cy="76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90100" y="683025"/>
            <a:ext cx="4587260" cy="695960"/>
          </a:xfrm>
        </p:spPr>
        <p:txBody>
          <a:bodyPr>
            <a:noAutofit/>
          </a:bodyPr>
          <a:lstStyle/>
          <a:p>
            <a:pPr lvl="0" algn="l"/>
            <a:r>
              <a:rPr lang="en-IN" sz="2700" b="1" dirty="0" smtClean="0">
                <a:latin typeface="Arial" pitchFamily="34" charset="0"/>
                <a:cs typeface="Arial" pitchFamily="34" charset="0"/>
              </a:rPr>
              <a:t>Heat-Wave Early Warning System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2585" y="1554480"/>
            <a:ext cx="5516190" cy="3389919"/>
          </a:xfrm>
          <a:prstGeom prst="rect">
            <a:avLst/>
          </a:prstGeom>
          <a:noFill/>
        </p:spPr>
        <p:txBody>
          <a:bodyPr wrap="square" lIns="101870" tIns="50935" rIns="101870" bIns="50935">
            <a:spAutoFit/>
          </a:bodyPr>
          <a:lstStyle/>
          <a:p>
            <a:pPr marL="67206" lvl="1">
              <a:spcBef>
                <a:spcPct val="20000"/>
              </a:spcBef>
            </a:pPr>
            <a:r>
              <a:rPr lang="en-IN" sz="27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‘</a:t>
            </a:r>
            <a:r>
              <a:rPr lang="en-IN" sz="27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Nowcasting</a:t>
            </a:r>
            <a:r>
              <a:rPr lang="en-IN" sz="27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’	     - 3 to 6 hours</a:t>
            </a:r>
          </a:p>
          <a:p>
            <a:pPr marL="67206" lvl="1">
              <a:spcBef>
                <a:spcPct val="20000"/>
              </a:spcBef>
            </a:pPr>
            <a:r>
              <a:rPr lang="en-IN" sz="27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Short Range 	     - 1 to 3 days</a:t>
            </a:r>
          </a:p>
          <a:p>
            <a:pPr marL="67206" lvl="1">
              <a:spcBef>
                <a:spcPct val="20000"/>
              </a:spcBef>
            </a:pPr>
            <a:r>
              <a:rPr lang="en-IN" sz="27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Medium Range    - 4 to 10 days</a:t>
            </a:r>
          </a:p>
          <a:p>
            <a:pPr marL="67206" lvl="1">
              <a:spcBef>
                <a:spcPct val="20000"/>
              </a:spcBef>
            </a:pPr>
            <a:r>
              <a:rPr lang="en-IN" sz="27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Long Range	      - &gt; 10 days</a:t>
            </a:r>
          </a:p>
          <a:p>
            <a:pPr marL="2627006" lvl="1" indent="-2501607">
              <a:spcBef>
                <a:spcPct val="20000"/>
              </a:spcBef>
            </a:pPr>
            <a:r>
              <a:rPr lang="en-IN" sz="27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Local forecast      - District and Sub  District Level</a:t>
            </a:r>
          </a:p>
          <a:p>
            <a:pPr marL="378478" lvl="1" indent="-252909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5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Also Issued an Advisory to all states   </a:t>
            </a:r>
            <a:endParaRPr lang="en-IN" sz="2800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7340600"/>
            <a:ext cx="4526280" cy="431800"/>
          </a:xfrm>
          <a:prstGeom prst="rect">
            <a:avLst/>
          </a:prstGeom>
        </p:spPr>
        <p:txBody>
          <a:bodyPr vert="horz" lIns="101870" tIns="50935" rIns="101870" bIns="50935" rtlCol="0" anchor="ctr">
            <a:normAutofit fontScale="47500" lnSpcReduction="20000"/>
          </a:bodyPr>
          <a:lstStyle/>
          <a:p>
            <a:pPr algn="r" defTabSz="1018705">
              <a:spcBef>
                <a:spcPct val="0"/>
              </a:spcBef>
              <a:defRPr/>
            </a:pPr>
            <a:r>
              <a:rPr lang="en-US" sz="2700" b="1" dirty="0" smtClean="0">
                <a:latin typeface="Arial" pitchFamily="34" charset="0"/>
                <a:ea typeface="+mj-ea"/>
                <a:cs typeface="Arial" pitchFamily="34" charset="0"/>
              </a:rPr>
              <a:t>Source: Indian Meteorological Department (IMD)</a:t>
            </a:r>
          </a:p>
        </p:txBody>
      </p:sp>
      <p:pic>
        <p:nvPicPr>
          <p:cNvPr id="9" name="Picture 2" descr="Image result for Heat Wave forecast India I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220" y="1468122"/>
            <a:ext cx="3752905" cy="3590057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900" y="5354323"/>
            <a:ext cx="5186717" cy="14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195" y="5095242"/>
            <a:ext cx="2996565" cy="234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867400" y="172722"/>
            <a:ext cx="4023360" cy="662745"/>
          </a:xfrm>
          <a:prstGeom prst="rect">
            <a:avLst/>
          </a:prstGeom>
        </p:spPr>
        <p:txBody>
          <a:bodyPr wrap="square" lIns="101870" tIns="50935" rIns="101870" bIns="50935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IMD Initiatives </a:t>
            </a:r>
            <a:endParaRPr lang="en-US" sz="3600" dirty="0"/>
          </a:p>
        </p:txBody>
      </p:sp>
      <p:pic>
        <p:nvPicPr>
          <p:cNvPr id="10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3352800" y="3352800"/>
            <a:ext cx="77724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9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2720"/>
            <a:ext cx="8244840" cy="77724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IDSP-NCDC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MoH&amp;FW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)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1"/>
            <a:ext cx="8610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Update heat health action plan</a:t>
            </a:r>
          </a:p>
          <a:p>
            <a:r>
              <a:rPr lang="en-US" dirty="0" smtClean="0"/>
              <a:t>Issued an Advisory of Hospital preparedness </a:t>
            </a:r>
          </a:p>
          <a:p>
            <a:r>
              <a:rPr lang="en-US" dirty="0" smtClean="0"/>
              <a:t>Coordination and facilitation of State Health Departments</a:t>
            </a:r>
          </a:p>
          <a:p>
            <a:r>
              <a:rPr lang="en-US" dirty="0" smtClean="0"/>
              <a:t>Surveillance &amp; weekly monitoring</a:t>
            </a:r>
          </a:p>
          <a:p>
            <a:r>
              <a:rPr lang="en-US" dirty="0" smtClean="0"/>
              <a:t>Collecting data from states &amp; maintain at national level</a:t>
            </a:r>
          </a:p>
          <a:p>
            <a:r>
              <a:rPr lang="en-US" dirty="0" smtClean="0"/>
              <a:t>Capacity building of health personnel's </a:t>
            </a:r>
          </a:p>
        </p:txBody>
      </p:sp>
      <p:pic>
        <p:nvPicPr>
          <p:cNvPr id="4" name="Picture 2" descr="D:\Anup - Consultant\Anup Worked NDMA\Heat wave\Heat Wave 2018\Media Templets\Rising sun 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352800" y="3352800"/>
            <a:ext cx="7772400" cy="1066800"/>
          </a:xfrm>
          <a:prstGeom prst="rect">
            <a:avLst/>
          </a:prstGeom>
          <a:noFill/>
        </p:spPr>
      </p:pic>
      <p:pic>
        <p:nvPicPr>
          <p:cNvPr id="5" name="Picture 4" descr="C:\Users\hcl\Desktop\f64def55-26d5-44aa-a47b-e7ca14440f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80" y="6573067"/>
            <a:ext cx="2766060" cy="84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DSP_logo_trns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3360" y="6439928"/>
            <a:ext cx="1257300" cy="11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7280" y="6321629"/>
            <a:ext cx="1016318" cy="13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www.examguide.co.in/wp-content/uploads/2014/07/NRHM-Assam-Recruitment-2014-Apply-Onli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8760" y="6448619"/>
            <a:ext cx="1424940" cy="114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1458</Words>
  <Application>Microsoft Office PowerPoint</Application>
  <PresentationFormat>Custom</PresentationFormat>
  <Paragraphs>262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Heat Action Plan  Process and Implementation  in India</vt:lpstr>
      <vt:lpstr>Background</vt:lpstr>
      <vt:lpstr>Objectives and challenges</vt:lpstr>
      <vt:lpstr>Initiatives and process</vt:lpstr>
      <vt:lpstr>Process Followed for Preparation of Guidelines and Action Plans </vt:lpstr>
      <vt:lpstr>Heat Wave Guidelines</vt:lpstr>
      <vt:lpstr>The National Guidelines for preparation of Heat Action Plan</vt:lpstr>
      <vt:lpstr>Heat-Wave Early Warning System</vt:lpstr>
      <vt:lpstr>IDSP-NCDC (MoH&amp;FW) Initiative</vt:lpstr>
      <vt:lpstr>Steps to Develop Action Plans</vt:lpstr>
      <vt:lpstr>Heat-Wave Action Plan align with National Guidelines</vt:lpstr>
      <vt:lpstr>Overall heat-waves management strategy</vt:lpstr>
      <vt:lpstr>Slide 14</vt:lpstr>
      <vt:lpstr>Slide 15</vt:lpstr>
      <vt:lpstr>Slide 16</vt:lpstr>
      <vt:lpstr>Slide 17</vt:lpstr>
      <vt:lpstr>Publicity &amp; Awareness</vt:lpstr>
      <vt:lpstr>Slide 19</vt:lpstr>
      <vt:lpstr>Actions</vt:lpstr>
      <vt:lpstr>Actions</vt:lpstr>
      <vt:lpstr>Slide 22</vt:lpstr>
      <vt:lpstr>Actions</vt:lpstr>
      <vt:lpstr>Review and Monitoring</vt:lpstr>
      <vt:lpstr>Vulnerability Assessment, Action and Impact</vt:lpstr>
      <vt:lpstr>Impact: Intense and sustained efforts by stakeholders (Increasing heat wave and Reducing Heat wave Impact)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wave Preparedness</dc:title>
  <dc:creator>anoop</dc:creator>
  <cp:lastModifiedBy>Anup</cp:lastModifiedBy>
  <cp:revision>100</cp:revision>
  <dcterms:created xsi:type="dcterms:W3CDTF">2019-04-22T08:36:59Z</dcterms:created>
  <dcterms:modified xsi:type="dcterms:W3CDTF">2020-02-13T20:46:02Z</dcterms:modified>
</cp:coreProperties>
</file>