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0" r:id="rId1"/>
  </p:sldMasterIdLst>
  <p:notesMasterIdLst>
    <p:notesMasterId r:id="rId25"/>
  </p:notesMasterIdLst>
  <p:handoutMasterIdLst>
    <p:handoutMasterId r:id="rId26"/>
  </p:handoutMasterIdLst>
  <p:sldIdLst>
    <p:sldId id="685" r:id="rId2"/>
    <p:sldId id="752" r:id="rId3"/>
    <p:sldId id="703" r:id="rId4"/>
    <p:sldId id="753" r:id="rId5"/>
    <p:sldId id="754" r:id="rId6"/>
    <p:sldId id="755" r:id="rId7"/>
    <p:sldId id="756" r:id="rId8"/>
    <p:sldId id="757" r:id="rId9"/>
    <p:sldId id="740" r:id="rId10"/>
    <p:sldId id="738" r:id="rId11"/>
    <p:sldId id="739" r:id="rId12"/>
    <p:sldId id="737" r:id="rId13"/>
    <p:sldId id="723" r:id="rId14"/>
    <p:sldId id="730" r:id="rId15"/>
    <p:sldId id="704" r:id="rId16"/>
    <p:sldId id="707" r:id="rId17"/>
    <p:sldId id="729" r:id="rId18"/>
    <p:sldId id="751" r:id="rId19"/>
    <p:sldId id="762" r:id="rId20"/>
    <p:sldId id="760" r:id="rId21"/>
    <p:sldId id="761" r:id="rId22"/>
    <p:sldId id="759" r:id="rId23"/>
    <p:sldId id="758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2F22"/>
    <a:srgbClr val="000099"/>
    <a:srgbClr val="0000CC"/>
    <a:srgbClr val="E65137"/>
    <a:srgbClr val="E68976"/>
    <a:srgbClr val="F2C2A4"/>
    <a:srgbClr val="FF66FF"/>
    <a:srgbClr val="3366FF"/>
    <a:srgbClr val="9900CC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53" autoAdjust="0"/>
    <p:restoredTop sz="94655" autoAdjust="0"/>
  </p:normalViewPr>
  <p:slideViewPr>
    <p:cSldViewPr>
      <p:cViewPr varScale="1">
        <p:scale>
          <a:sx n="61" d="100"/>
          <a:sy n="61" d="100"/>
        </p:scale>
        <p:origin x="1366" y="1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01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5A63BA0-1716-42A7-9F29-259850CB5C79}" type="datetimeFigureOut">
              <a:rPr lang="en-US"/>
              <a:pPr>
                <a:defRPr/>
              </a:pPr>
              <a:t>2/13/2020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F2D3C81-5060-4F18-A280-A31C0DFD80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3691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DF14863-4531-4C5A-9320-006157938705}" type="datetimeFigureOut">
              <a:rPr lang="en-US"/>
              <a:pPr>
                <a:defRPr/>
              </a:pPr>
              <a:t>2/13/2020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39BED6B-54E8-4C93-BB0E-D7052D208F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5227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DC76AB3-4AE7-8743-A0ED-C70A7C6D8F36}" type="slidenum">
              <a:rPr lang="en-US"/>
              <a:pPr/>
              <a:t>12</a:t>
            </a:fld>
            <a:endParaRPr lang="en-US"/>
          </a:p>
        </p:txBody>
      </p:sp>
      <p:sp>
        <p:nvSpPr>
          <p:cNvPr id="716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17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57007A-6180-43B8-B215-298506B5DD1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57007A-6180-43B8-B215-298506B5DD1A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57007A-6180-43B8-B215-298506B5DD1A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5DAF355-27D5-41F9-90F1-458741509FD7}" type="slidenum">
              <a:rPr lang="en-US" altLang="en-US">
                <a:latin typeface="Calibri" panose="020F0502020204030204" pitchFamily="34" charset="0"/>
              </a:rPr>
              <a:pPr eaLnBrk="1" hangingPunct="1"/>
              <a:t>19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228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B7D18A0-06C9-4576-B91C-B406A4398D1A}" type="slidenum">
              <a:rPr lang="en-US" altLang="en-US">
                <a:latin typeface="Calibri" panose="020F0502020204030204" pitchFamily="34" charset="0"/>
              </a:rPr>
              <a:pPr eaLnBrk="1" hangingPunct="1"/>
              <a:t>20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376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CE1C914-A138-45ED-88B4-9F03F81DEC85}" type="slidenum">
              <a:rPr lang="en-US" altLang="en-US">
                <a:latin typeface="Calibri" panose="020F0502020204030204" pitchFamily="34" charset="0"/>
              </a:rPr>
              <a:pPr eaLnBrk="1" hangingPunct="1"/>
              <a:t>21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3623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FD2FE98-FF11-4667-AC1A-006A19E70B88}" type="slidenum">
              <a:rPr lang="en-US" altLang="en-US">
                <a:latin typeface="Calibri" panose="020F0502020204030204" pitchFamily="34" charset="0"/>
              </a:rPr>
              <a:pPr eaLnBrk="1" hangingPunct="1"/>
              <a:t>22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27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5723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0" y="273629"/>
            <a:ext cx="8225280" cy="1142040"/>
          </a:xfrm>
          <a:prstGeom prst="rect">
            <a:avLst/>
          </a:prstGeom>
        </p:spPr>
        <p:txBody>
          <a:bodyPr lIns="82945" tIns="41473" rIns="82945" bIns="41473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456481" y="6247376"/>
            <a:ext cx="2126880" cy="469489"/>
          </a:xfrm>
          <a:prstGeom prst="rect">
            <a:avLst/>
          </a:prstGeom>
        </p:spPr>
        <p:txBody>
          <a:bodyPr lIns="82945" tIns="41473" rIns="82945" bIns="41473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127681" y="6247376"/>
            <a:ext cx="2895840" cy="469489"/>
          </a:xfrm>
          <a:prstGeom prst="rect">
            <a:avLst/>
          </a:prstGeom>
        </p:spPr>
        <p:txBody>
          <a:bodyPr lIns="82945" tIns="41473" rIns="82945" bIns="41473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6556321" y="6247376"/>
            <a:ext cx="2126880" cy="469489"/>
          </a:xfrm>
          <a:prstGeom prst="rect">
            <a:avLst/>
          </a:prstGeom>
        </p:spPr>
        <p:txBody>
          <a:bodyPr lIns="82945" tIns="41473" rIns="82945" bIns="41473"/>
          <a:lstStyle>
            <a:lvl1pPr>
              <a:defRPr/>
            </a:lvl1pPr>
          </a:lstStyle>
          <a:p>
            <a:fld id="{7EB2BBDB-BC2B-7A45-ADBE-0F02A2AED0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002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75DF7F-7E3B-4034-AB0B-69C004BB81F2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D793BA-6419-4108-BD80-0EC9272F6D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410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8" descr="Picture3.png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5338" y="6165850"/>
            <a:ext cx="8412162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7" descr="clouds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3429000"/>
          </a:xfrm>
          <a:prstGeom prst="rect">
            <a:avLst/>
          </a:prstGeom>
          <a:solidFill>
            <a:srgbClr val="3366CC"/>
          </a:solidFill>
          <a:ln w="9525">
            <a:noFill/>
            <a:miter lim="800000"/>
            <a:headEnd/>
            <a:tailEnd/>
          </a:ln>
        </p:spPr>
      </p:pic>
      <p:pic>
        <p:nvPicPr>
          <p:cNvPr id="9" name="Picture 20" descr="iitmlogo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6126163"/>
            <a:ext cx="731838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5400" dir="6600000" algn="ctr" rotWithShape="0">
              <a:schemeClr val="bg1"/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4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3"/>
          <p:cNvSpPr txBox="1">
            <a:spLocks noChangeArrowheads="1"/>
          </p:cNvSpPr>
          <p:nvPr/>
        </p:nvSpPr>
        <p:spPr bwMode="auto">
          <a:xfrm>
            <a:off x="1521499" y="1516559"/>
            <a:ext cx="607960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IN" sz="4400" b="1" dirty="0" smtClean="0"/>
              <a:t>Extreme Heat Outlook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33600" y="2450068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 developmental product for the health sector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52800" y="5421868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Dr. A. K. </a:t>
            </a:r>
            <a:r>
              <a:rPr lang="en-US" dirty="0" err="1" smtClean="0"/>
              <a:t>Sahai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33600" y="4854714"/>
            <a:ext cx="502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/>
              <a:t>Indian Institute of Tropical Meteorology</a:t>
            </a:r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7"/>
          <a:stretch/>
        </p:blipFill>
        <p:spPr>
          <a:xfrm>
            <a:off x="718835" y="667059"/>
            <a:ext cx="4234164" cy="601708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320"/>
          <a:stretch/>
        </p:blipFill>
        <p:spPr>
          <a:xfrm>
            <a:off x="4953000" y="667059"/>
            <a:ext cx="3471284" cy="6017086"/>
          </a:xfrm>
          <a:prstGeom prst="rect">
            <a:avLst/>
          </a:prstGeom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0" y="-4465"/>
            <a:ext cx="9144000" cy="430887"/>
          </a:xfrm>
          <a:prstGeom prst="rect">
            <a:avLst/>
          </a:prstGeom>
          <a:solidFill>
            <a:srgbClr val="FFFF00"/>
          </a:solidFill>
          <a:ln w="2857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200" b="1" dirty="0">
                <a:solidFill>
                  <a:srgbClr val="000000"/>
                </a:solidFill>
              </a:rPr>
              <a:t>P</a:t>
            </a:r>
            <a:r>
              <a:rPr lang="en-US" sz="2200" b="1" dirty="0" smtClean="0">
                <a:solidFill>
                  <a:srgbClr val="000000"/>
                </a:solidFill>
              </a:rPr>
              <a:t>robabilities </a:t>
            </a:r>
            <a:r>
              <a:rPr lang="en-US" sz="2200" b="1" dirty="0">
                <a:solidFill>
                  <a:srgbClr val="000000"/>
                </a:solidFill>
              </a:rPr>
              <a:t>of </a:t>
            </a:r>
            <a:r>
              <a:rPr lang="en-US" sz="2200" b="1" dirty="0" smtClean="0">
                <a:solidFill>
                  <a:srgbClr val="000000"/>
                </a:solidFill>
              </a:rPr>
              <a:t>heat waves and severe heat waves : </a:t>
            </a:r>
            <a:r>
              <a:rPr lang="en-US" sz="2200" b="1" dirty="0" smtClean="0">
                <a:solidFill>
                  <a:srgbClr val="FF0000"/>
                </a:solidFill>
              </a:rPr>
              <a:t>OBS </a:t>
            </a:r>
            <a:r>
              <a:rPr lang="en-US" sz="2200" b="1" dirty="0" err="1" smtClean="0"/>
              <a:t>vs</a:t>
            </a:r>
            <a:r>
              <a:rPr lang="en-US" sz="2200" b="1" dirty="0" smtClean="0">
                <a:solidFill>
                  <a:srgbClr val="FF0000"/>
                </a:solidFill>
              </a:rPr>
              <a:t> </a:t>
            </a:r>
            <a:r>
              <a:rPr lang="en-US" sz="2200" b="1" dirty="0" smtClean="0">
                <a:solidFill>
                  <a:srgbClr val="0000CC"/>
                </a:solidFill>
              </a:rPr>
              <a:t>MME</a:t>
            </a:r>
            <a:endParaRPr lang="en-US" sz="22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23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0" y="-4465"/>
            <a:ext cx="9144000" cy="461665"/>
          </a:xfrm>
          <a:prstGeom prst="rect">
            <a:avLst/>
          </a:prstGeom>
          <a:solidFill>
            <a:srgbClr val="FFFF00"/>
          </a:solidFill>
          <a:ln w="2857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000000"/>
                </a:solidFill>
              </a:rPr>
              <a:t>P</a:t>
            </a:r>
            <a:r>
              <a:rPr lang="en-US" sz="2400" b="1" dirty="0" smtClean="0">
                <a:solidFill>
                  <a:srgbClr val="000000"/>
                </a:solidFill>
              </a:rPr>
              <a:t>robabilities </a:t>
            </a:r>
            <a:r>
              <a:rPr lang="en-US" sz="2400" b="1" dirty="0">
                <a:solidFill>
                  <a:srgbClr val="000000"/>
                </a:solidFill>
              </a:rPr>
              <a:t>of </a:t>
            </a:r>
            <a:r>
              <a:rPr lang="en-US" sz="2400" b="1" dirty="0" smtClean="0">
                <a:solidFill>
                  <a:srgbClr val="000000"/>
                </a:solidFill>
              </a:rPr>
              <a:t>heat waves and severe heat waves : </a:t>
            </a:r>
            <a:r>
              <a:rPr lang="en-US" sz="2400" b="1" dirty="0" smtClean="0">
                <a:solidFill>
                  <a:srgbClr val="0000CC"/>
                </a:solidFill>
              </a:rPr>
              <a:t>MME</a:t>
            </a:r>
            <a:endParaRPr lang="en-US" sz="2400" b="1" dirty="0">
              <a:solidFill>
                <a:srgbClr val="0000CC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320"/>
          <a:stretch/>
        </p:blipFill>
        <p:spPr>
          <a:xfrm>
            <a:off x="228600" y="667059"/>
            <a:ext cx="3471284" cy="601708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683797"/>
            <a:ext cx="1316916" cy="14549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057400"/>
            <a:ext cx="1316915" cy="14549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429000"/>
            <a:ext cx="1316915" cy="14549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800600"/>
            <a:ext cx="1310450" cy="14477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390"/>
          <a:stretch/>
        </p:blipFill>
        <p:spPr>
          <a:xfrm>
            <a:off x="4149370" y="6137135"/>
            <a:ext cx="2771775" cy="26366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77000" y="952872"/>
            <a:ext cx="1524000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</a:rPr>
              <a:t>ACC </a:t>
            </a:r>
          </a:p>
          <a:p>
            <a:pPr algn="ctr"/>
            <a:r>
              <a:rPr lang="en-US" sz="1400" b="1" smtClean="0">
                <a:solidFill>
                  <a:srgbClr val="000000"/>
                </a:solidFill>
              </a:rPr>
              <a:t>IC: 16May </a:t>
            </a:r>
            <a:r>
              <a:rPr lang="en-US" sz="1400" b="1" dirty="0" smtClean="0">
                <a:solidFill>
                  <a:srgbClr val="000000"/>
                </a:solidFill>
              </a:rPr>
              <a:t>2018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3869071" y="1168316"/>
            <a:ext cx="13179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400" dirty="0" smtClean="0"/>
              <a:t>17May-23May</a:t>
            </a:r>
            <a:endParaRPr lang="en-IN" sz="1400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3911516" y="2616116"/>
            <a:ext cx="13179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400" dirty="0" smtClean="0"/>
              <a:t>24May-30May</a:t>
            </a:r>
            <a:endParaRPr lang="en-IN" sz="1400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3939341" y="3934107"/>
            <a:ext cx="12682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400" dirty="0" smtClean="0"/>
              <a:t>31May-06Jun</a:t>
            </a:r>
            <a:endParaRPr lang="en-IN" sz="1400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3964187" y="5283116"/>
            <a:ext cx="12186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400" dirty="0" smtClean="0"/>
              <a:t>07Jun-13Jun</a:t>
            </a:r>
            <a:endParaRPr lang="en-IN" sz="1400" dirty="0"/>
          </a:p>
        </p:txBody>
      </p:sp>
      <p:sp>
        <p:nvSpPr>
          <p:cNvPr id="15" name="Oval 14"/>
          <p:cNvSpPr/>
          <p:nvPr/>
        </p:nvSpPr>
        <p:spPr>
          <a:xfrm rot="19613045">
            <a:off x="4984140" y="929354"/>
            <a:ext cx="621704" cy="963828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 rot="1483110">
            <a:off x="4982916" y="2258915"/>
            <a:ext cx="531877" cy="624081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391400" y="2579290"/>
            <a:ext cx="1447800" cy="1477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Areas of high confidence in the forecast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17" idx="1"/>
          </p:cNvCxnSpPr>
          <p:nvPr/>
        </p:nvCxnSpPr>
        <p:spPr>
          <a:xfrm flipH="1" flipV="1">
            <a:off x="5715000" y="2964788"/>
            <a:ext cx="1676400" cy="3531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5777492" y="1600200"/>
            <a:ext cx="1613908" cy="9790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 rot="19613045">
            <a:off x="1026693" y="1194025"/>
            <a:ext cx="621704" cy="595918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 rot="1483110">
            <a:off x="1125970" y="2493705"/>
            <a:ext cx="531877" cy="624081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264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36731"/>
            <a:ext cx="914400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</a:rPr>
              <a:t>How might humidity influence the effects of heat?</a:t>
            </a:r>
          </a:p>
          <a:p>
            <a:pPr algn="ctr"/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85016" y="5410200"/>
            <a:ext cx="1828800" cy="73866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Relative humidity forecasts are experimental!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76200" y="606623"/>
            <a:ext cx="4648200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400" b="1" dirty="0"/>
              <a:t>P</a:t>
            </a:r>
            <a:r>
              <a:rPr lang="en-US" sz="1400" b="1" dirty="0" smtClean="0"/>
              <a:t>robability </a:t>
            </a:r>
            <a:r>
              <a:rPr lang="en-US" sz="1400" b="1" dirty="0"/>
              <a:t>of </a:t>
            </a:r>
            <a:r>
              <a:rPr lang="en-US" sz="1400" b="1" dirty="0" smtClean="0"/>
              <a:t>heat waves and severe heat waves</a:t>
            </a:r>
            <a:endParaRPr lang="en-US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724400" y="606623"/>
            <a:ext cx="358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2m relative humidity forecast (MME)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41"/>
          <a:stretch/>
        </p:blipFill>
        <p:spPr>
          <a:xfrm>
            <a:off x="381000" y="1009650"/>
            <a:ext cx="3255458" cy="572116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030796"/>
            <a:ext cx="3241167" cy="41956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848600" y="1752600"/>
            <a:ext cx="1219200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Regions where humidity may worsen the effects of heat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6858000" y="2438400"/>
            <a:ext cx="9906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 rot="1483110">
            <a:off x="6601007" y="1911414"/>
            <a:ext cx="531877" cy="624081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 rot="1483110">
            <a:off x="1325316" y="2874705"/>
            <a:ext cx="531877" cy="624081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3461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1"/>
          <p:cNvSpPr txBox="1">
            <a:spLocks noChangeArrowheads="1"/>
          </p:cNvSpPr>
          <p:nvPr/>
        </p:nvSpPr>
        <p:spPr bwMode="auto">
          <a:xfrm>
            <a:off x="990600" y="484188"/>
            <a:ext cx="3048000" cy="430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720" tIns="40680" rIns="81720" bIns="40680"/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1" dirty="0" smtClean="0">
                <a:solidFill>
                  <a:srgbClr val="000000"/>
                </a:solidFill>
                <a:latin typeface="Calibri" pitchFamily="34" charset="0"/>
              </a:rPr>
              <a:t>Forecast: deviation from normal</a:t>
            </a:r>
            <a:endParaRPr lang="en-US" sz="16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10135" y="685800"/>
            <a:ext cx="28956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</a:rPr>
              <a:t>Anomaly correlation coefficient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0" y="0"/>
            <a:ext cx="9067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Night time temperature forecasts</a:t>
            </a:r>
            <a:endParaRPr lang="en-US" sz="2000" b="1" dirty="0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357" y="1328166"/>
            <a:ext cx="1694619" cy="1872234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99" y="3604198"/>
            <a:ext cx="1689577" cy="186666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390"/>
          <a:stretch/>
        </p:blipFill>
        <p:spPr>
          <a:xfrm>
            <a:off x="4114800" y="5519471"/>
            <a:ext cx="3657600" cy="347929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4191000" y="1014427"/>
            <a:ext cx="13179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400" dirty="0" smtClean="0"/>
              <a:t>17May-23May</a:t>
            </a:r>
            <a:endParaRPr lang="en-IN" sz="1400" dirty="0"/>
          </a:p>
        </p:txBody>
      </p:sp>
      <p:sp>
        <p:nvSpPr>
          <p:cNvPr id="48" name="TextBox 47"/>
          <p:cNvSpPr txBox="1"/>
          <p:nvPr/>
        </p:nvSpPr>
        <p:spPr>
          <a:xfrm>
            <a:off x="6105535" y="990600"/>
            <a:ext cx="13179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400" dirty="0" smtClean="0"/>
              <a:t>24May-30May</a:t>
            </a:r>
            <a:endParaRPr lang="en-IN" sz="1400" dirty="0"/>
          </a:p>
        </p:txBody>
      </p:sp>
      <p:sp>
        <p:nvSpPr>
          <p:cNvPr id="49" name="TextBox 48"/>
          <p:cNvSpPr txBox="1"/>
          <p:nvPr/>
        </p:nvSpPr>
        <p:spPr>
          <a:xfrm>
            <a:off x="4505335" y="3276600"/>
            <a:ext cx="12682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400" dirty="0" smtClean="0"/>
              <a:t>31May-06Jun</a:t>
            </a:r>
            <a:endParaRPr lang="en-IN" sz="1400" dirty="0"/>
          </a:p>
        </p:txBody>
      </p:sp>
      <p:sp>
        <p:nvSpPr>
          <p:cNvPr id="63" name="TextBox 62"/>
          <p:cNvSpPr txBox="1"/>
          <p:nvPr/>
        </p:nvSpPr>
        <p:spPr>
          <a:xfrm>
            <a:off x="6172200" y="3276600"/>
            <a:ext cx="12186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400" dirty="0" smtClean="0"/>
              <a:t>07Jun-13Jun</a:t>
            </a:r>
            <a:endParaRPr lang="en-IN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78267"/>
            <a:ext cx="3600262" cy="466053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213" y="1308345"/>
            <a:ext cx="1694619" cy="187223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56" y="1310108"/>
            <a:ext cx="1693025" cy="187047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255" y="3584377"/>
            <a:ext cx="1689577" cy="186666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56" y="3584377"/>
            <a:ext cx="1693025" cy="187047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696200" y="2590800"/>
            <a:ext cx="1371600" cy="1477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Areas of high confidence in the forecast</a:t>
            </a:r>
            <a:endParaRPr lang="en-US" dirty="0"/>
          </a:p>
        </p:txBody>
      </p:sp>
      <p:cxnSp>
        <p:nvCxnSpPr>
          <p:cNvPr id="22" name="Straight Arrow Connector 21"/>
          <p:cNvCxnSpPr>
            <a:stCxn id="20" idx="0"/>
          </p:cNvCxnSpPr>
          <p:nvPr/>
        </p:nvCxnSpPr>
        <p:spPr>
          <a:xfrm flipH="1" flipV="1">
            <a:off x="6803368" y="2244462"/>
            <a:ext cx="1578632" cy="3463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6172200" y="1752600"/>
            <a:ext cx="6096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343400" y="1752600"/>
            <a:ext cx="7620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07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2286000"/>
            <a:ext cx="7010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00"/>
                </a:solidFill>
              </a:rPr>
              <a:t>SOUTH ASIA REGION</a:t>
            </a:r>
            <a:endParaRPr lang="en-US" sz="3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01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47"/>
          <a:stretch/>
        </p:blipFill>
        <p:spPr>
          <a:xfrm>
            <a:off x="304800" y="914400"/>
            <a:ext cx="5046345" cy="5562599"/>
          </a:xfrm>
          <a:prstGeom prst="rect">
            <a:avLst/>
          </a:prstGeom>
        </p:spPr>
      </p:pic>
      <p:sp>
        <p:nvSpPr>
          <p:cNvPr id="2050" name="Text Box 1"/>
          <p:cNvSpPr txBox="1">
            <a:spLocks noChangeArrowheads="1"/>
          </p:cNvSpPr>
          <p:nvPr/>
        </p:nvSpPr>
        <p:spPr bwMode="auto">
          <a:xfrm>
            <a:off x="0" y="26988"/>
            <a:ext cx="9144000" cy="430212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lIns="81720" tIns="40680" rIns="81720" bIns="40680"/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dirty="0" smtClean="0">
                <a:solidFill>
                  <a:srgbClr val="000000"/>
                </a:solidFill>
                <a:latin typeface="Calibri" pitchFamily="34" charset="0"/>
              </a:rPr>
              <a:t>DAY TIME TEMPERATURE FORECAST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5772" y="91440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Calibri" pitchFamily="34" charset="0"/>
              </a:rPr>
              <a:t>Forecast: Temperature difference from normal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715000" y="990600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/>
              <a:t>Hot </a:t>
            </a:r>
            <a:r>
              <a:rPr lang="en-US" sz="1600" dirty="0" smtClean="0"/>
              <a:t>days on the west parts of India</a:t>
            </a:r>
          </a:p>
        </p:txBody>
      </p:sp>
      <p:sp>
        <p:nvSpPr>
          <p:cNvPr id="11" name="Oval 10"/>
          <p:cNvSpPr/>
          <p:nvPr/>
        </p:nvSpPr>
        <p:spPr>
          <a:xfrm rot="18390086">
            <a:off x="1208331" y="2351080"/>
            <a:ext cx="610944" cy="470477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 cmpd="sng">
                <a:solidFill>
                  <a:schemeClr val="tx1"/>
                </a:solidFill>
              </a:ln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15000" y="1981200"/>
            <a:ext cx="2971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/>
              <a:t>Hot days emerging in Southern Myanmar in mid-May and weakening afterwards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15000" y="3505200"/>
            <a:ext cx="2971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/>
              <a:t>High temperatures may </a:t>
            </a:r>
            <a:r>
              <a:rPr lang="en-US" sz="1600" dirty="0" smtClean="0"/>
              <a:t>develop </a:t>
            </a:r>
            <a:r>
              <a:rPr lang="en-US" sz="1600" dirty="0"/>
              <a:t>in </a:t>
            </a:r>
            <a:r>
              <a:rPr lang="en-US" sz="1600" dirty="0" smtClean="0"/>
              <a:t>Pakistan and Afghanistan </a:t>
            </a:r>
            <a:r>
              <a:rPr lang="en-US" sz="1600" dirty="0"/>
              <a:t>in the </a:t>
            </a:r>
            <a:r>
              <a:rPr lang="en-US" sz="1600" dirty="0" smtClean="0"/>
              <a:t>last week of May and first week of June respectively</a:t>
            </a:r>
            <a:endParaRPr lang="en-US" sz="1600" dirty="0"/>
          </a:p>
        </p:txBody>
      </p:sp>
      <p:sp>
        <p:nvSpPr>
          <p:cNvPr id="21" name="Oval 20"/>
          <p:cNvSpPr/>
          <p:nvPr/>
        </p:nvSpPr>
        <p:spPr>
          <a:xfrm>
            <a:off x="1833645" y="2523563"/>
            <a:ext cx="609600" cy="457200"/>
          </a:xfrm>
          <a:prstGeom prst="ellipse">
            <a:avLst/>
          </a:prstGeom>
          <a:noFill/>
          <a:ln w="19050" cmpd="sng">
            <a:solidFill>
              <a:srgbClr val="0000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 cmpd="sng">
                <a:solidFill>
                  <a:schemeClr val="tx1"/>
                </a:solidFill>
              </a:ln>
            </a:endParaRPr>
          </a:p>
        </p:txBody>
      </p:sp>
      <p:sp>
        <p:nvSpPr>
          <p:cNvPr id="27" name="Oval 26"/>
          <p:cNvSpPr/>
          <p:nvPr/>
        </p:nvSpPr>
        <p:spPr>
          <a:xfrm rot="18390086">
            <a:off x="3590925" y="2427280"/>
            <a:ext cx="610944" cy="470477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 cmpd="sng">
                <a:solidFill>
                  <a:schemeClr val="tx1"/>
                </a:solidFill>
              </a:ln>
            </a:endParaRPr>
          </a:p>
        </p:txBody>
      </p:sp>
      <p:sp>
        <p:nvSpPr>
          <p:cNvPr id="28" name="Oval 27"/>
          <p:cNvSpPr/>
          <p:nvPr/>
        </p:nvSpPr>
        <p:spPr>
          <a:xfrm rot="18390086">
            <a:off x="1208331" y="4475717"/>
            <a:ext cx="610944" cy="470477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 cmpd="sng">
                <a:solidFill>
                  <a:schemeClr val="tx1"/>
                </a:solidFill>
              </a:ln>
            </a:endParaRPr>
          </a:p>
        </p:txBody>
      </p:sp>
      <p:sp>
        <p:nvSpPr>
          <p:cNvPr id="29" name="Oval 28"/>
          <p:cNvSpPr/>
          <p:nvPr/>
        </p:nvSpPr>
        <p:spPr>
          <a:xfrm rot="18390086">
            <a:off x="3590925" y="4484680"/>
            <a:ext cx="610944" cy="470477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 cmpd="sng">
                <a:solidFill>
                  <a:schemeClr val="tx1"/>
                </a:solidFill>
              </a:ln>
            </a:endParaRPr>
          </a:p>
        </p:txBody>
      </p:sp>
      <p:sp>
        <p:nvSpPr>
          <p:cNvPr id="30" name="Oval 29"/>
          <p:cNvSpPr/>
          <p:nvPr/>
        </p:nvSpPr>
        <p:spPr>
          <a:xfrm>
            <a:off x="4191000" y="2514600"/>
            <a:ext cx="609600" cy="457200"/>
          </a:xfrm>
          <a:prstGeom prst="ellipse">
            <a:avLst/>
          </a:prstGeom>
          <a:noFill/>
          <a:ln w="19050" cmpd="sng">
            <a:solidFill>
              <a:srgbClr val="0000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 cmpd="sng">
                <a:solidFill>
                  <a:schemeClr val="tx1"/>
                </a:solidFill>
              </a:ln>
            </a:endParaRPr>
          </a:p>
        </p:txBody>
      </p:sp>
      <p:sp>
        <p:nvSpPr>
          <p:cNvPr id="31" name="Oval 30"/>
          <p:cNvSpPr/>
          <p:nvPr/>
        </p:nvSpPr>
        <p:spPr>
          <a:xfrm>
            <a:off x="4191000" y="4572000"/>
            <a:ext cx="609600" cy="457200"/>
          </a:xfrm>
          <a:prstGeom prst="ellipse">
            <a:avLst/>
          </a:prstGeom>
          <a:noFill/>
          <a:ln w="19050" cmpd="sng">
            <a:solidFill>
              <a:srgbClr val="0000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 cmpd="sng">
                <a:solidFill>
                  <a:schemeClr val="tx1"/>
                </a:solidFill>
              </a:ln>
            </a:endParaRPr>
          </a:p>
        </p:txBody>
      </p:sp>
      <p:sp>
        <p:nvSpPr>
          <p:cNvPr id="32" name="Oval 31"/>
          <p:cNvSpPr/>
          <p:nvPr/>
        </p:nvSpPr>
        <p:spPr>
          <a:xfrm>
            <a:off x="1752600" y="4572000"/>
            <a:ext cx="609600" cy="457200"/>
          </a:xfrm>
          <a:prstGeom prst="ellipse">
            <a:avLst/>
          </a:prstGeom>
          <a:noFill/>
          <a:ln w="19050" cmpd="sng">
            <a:solidFill>
              <a:srgbClr val="0000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 cmpd="sng">
                <a:solidFill>
                  <a:schemeClr val="tx1"/>
                </a:solidFill>
              </a:ln>
            </a:endParaRPr>
          </a:p>
        </p:txBody>
      </p:sp>
      <p:sp>
        <p:nvSpPr>
          <p:cNvPr id="33" name="Oval 32"/>
          <p:cNvSpPr/>
          <p:nvPr/>
        </p:nvSpPr>
        <p:spPr>
          <a:xfrm rot="18390086">
            <a:off x="3458574" y="2227101"/>
            <a:ext cx="474252" cy="312616"/>
          </a:xfrm>
          <a:prstGeom prst="ellipse">
            <a:avLst/>
          </a:prstGeom>
          <a:noFill/>
          <a:ln w="1905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 cmpd="sng">
                <a:solidFill>
                  <a:schemeClr val="tx1"/>
                </a:solidFill>
              </a:ln>
            </a:endParaRPr>
          </a:p>
        </p:txBody>
      </p:sp>
      <p:sp>
        <p:nvSpPr>
          <p:cNvPr id="34" name="Oval 33"/>
          <p:cNvSpPr/>
          <p:nvPr/>
        </p:nvSpPr>
        <p:spPr>
          <a:xfrm rot="18390086">
            <a:off x="1020174" y="4208301"/>
            <a:ext cx="474252" cy="312616"/>
          </a:xfrm>
          <a:prstGeom prst="ellipse">
            <a:avLst/>
          </a:prstGeom>
          <a:noFill/>
          <a:ln w="1905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 cmpd="sng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66709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315200" y="1143000"/>
            <a:ext cx="1447800" cy="95410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Relative humidity forecasts are experimental!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2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4302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 wrap="none" lIns="81720" tIns="40680" rIns="81720" bIns="40680"/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dirty="0" smtClean="0">
                <a:solidFill>
                  <a:srgbClr val="000000"/>
                </a:solidFill>
                <a:latin typeface="Calibri" pitchFamily="34" charset="0"/>
              </a:rPr>
              <a:t>RELATIVE HUMIDITY FORECAST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83"/>
          <a:stretch/>
        </p:blipFill>
        <p:spPr>
          <a:xfrm>
            <a:off x="228600" y="533400"/>
            <a:ext cx="5029200" cy="55153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15000" y="3505200"/>
            <a:ext cx="2971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/>
              <a:t>High </a:t>
            </a:r>
            <a:r>
              <a:rPr lang="en-US" sz="1600" dirty="0" smtClean="0"/>
              <a:t>humidity </a:t>
            </a:r>
            <a:r>
              <a:rPr lang="en-US" sz="1600" dirty="0"/>
              <a:t>may </a:t>
            </a:r>
            <a:r>
              <a:rPr lang="en-US" sz="1600" dirty="0" smtClean="0"/>
              <a:t>play a major role towards developing the high </a:t>
            </a:r>
            <a:r>
              <a:rPr lang="en-US" sz="1600" dirty="0" err="1" smtClean="0"/>
              <a:t>Tmax</a:t>
            </a:r>
            <a:r>
              <a:rPr lang="en-US" sz="1600" dirty="0" smtClean="0"/>
              <a:t> </a:t>
            </a:r>
            <a:r>
              <a:rPr lang="en-US" sz="1600" dirty="0"/>
              <a:t>in </a:t>
            </a:r>
            <a:r>
              <a:rPr lang="en-US" sz="1600" dirty="0" smtClean="0"/>
              <a:t>Pakistan and Afghanistan</a:t>
            </a:r>
            <a:endParaRPr lang="en-US" sz="1600" dirty="0"/>
          </a:p>
        </p:txBody>
      </p:sp>
      <p:sp>
        <p:nvSpPr>
          <p:cNvPr id="7" name="Oval 6"/>
          <p:cNvSpPr/>
          <p:nvPr/>
        </p:nvSpPr>
        <p:spPr>
          <a:xfrm rot="18390086">
            <a:off x="943974" y="3861083"/>
            <a:ext cx="474252" cy="312616"/>
          </a:xfrm>
          <a:prstGeom prst="ellipse">
            <a:avLst/>
          </a:prstGeom>
          <a:noFill/>
          <a:ln w="19050" cmpd="sng">
            <a:solidFill>
              <a:srgbClr val="D92F2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 cmpd="sng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53463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0" y="26988"/>
            <a:ext cx="9144000" cy="4302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 wrap="none" lIns="81720" tIns="40680" rIns="81720" bIns="40680"/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dirty="0" smtClean="0">
                <a:solidFill>
                  <a:srgbClr val="000000"/>
                </a:solidFill>
                <a:latin typeface="Calibri" pitchFamily="34" charset="0"/>
              </a:rPr>
              <a:t>NIGHT TIME TEMPERATURE FORECAST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37"/>
          <a:stretch/>
        </p:blipFill>
        <p:spPr>
          <a:xfrm>
            <a:off x="304800" y="609599"/>
            <a:ext cx="4800600" cy="54973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24600" y="990600"/>
            <a:ext cx="236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 smtClean="0"/>
              <a:t>Hot nights </a:t>
            </a:r>
            <a:r>
              <a:rPr lang="en-US" sz="1600" dirty="0"/>
              <a:t>were </a:t>
            </a:r>
            <a:r>
              <a:rPr lang="en-US" sz="1600" dirty="0" smtClean="0"/>
              <a:t>forecasted over </a:t>
            </a:r>
            <a:r>
              <a:rPr lang="en-US" sz="1600" dirty="0"/>
              <a:t>the </a:t>
            </a:r>
            <a:r>
              <a:rPr lang="en-US" sz="1600" dirty="0" smtClean="0"/>
              <a:t>west part </a:t>
            </a:r>
            <a:r>
              <a:rPr lang="en-US" sz="1600" dirty="0"/>
              <a:t>of </a:t>
            </a:r>
            <a:r>
              <a:rPr lang="en-US" sz="1600" dirty="0" smtClean="0"/>
              <a:t>India, Myanmar and Sri Lanka by </a:t>
            </a:r>
            <a:r>
              <a:rPr lang="en-US" sz="1600" dirty="0"/>
              <a:t>the end of the </a:t>
            </a:r>
            <a:r>
              <a:rPr lang="en-US" sz="1600" dirty="0" smtClean="0"/>
              <a:t>month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24600" y="2971800"/>
            <a:ext cx="2362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/>
              <a:t>Hot night temperatures are likely to develop in Pakistan, Afghanistan and the west coast of India in the  </a:t>
            </a:r>
            <a:r>
              <a:rPr lang="en-US" sz="1600" dirty="0" smtClean="0"/>
              <a:t>beginning of June</a:t>
            </a:r>
            <a:endParaRPr lang="en-US" sz="1600" dirty="0"/>
          </a:p>
        </p:txBody>
      </p:sp>
      <p:sp>
        <p:nvSpPr>
          <p:cNvPr id="7" name="Oval 6"/>
          <p:cNvSpPr/>
          <p:nvPr/>
        </p:nvSpPr>
        <p:spPr>
          <a:xfrm rot="18390086">
            <a:off x="1166038" y="2240108"/>
            <a:ext cx="437646" cy="27790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 cmpd="sng">
                <a:solidFill>
                  <a:schemeClr val="tx1"/>
                </a:solidFill>
              </a:ln>
            </a:endParaRPr>
          </a:p>
        </p:txBody>
      </p:sp>
      <p:sp>
        <p:nvSpPr>
          <p:cNvPr id="8" name="Oval 7"/>
          <p:cNvSpPr/>
          <p:nvPr/>
        </p:nvSpPr>
        <p:spPr>
          <a:xfrm rot="19902802">
            <a:off x="1030850" y="3744762"/>
            <a:ext cx="551275" cy="759534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 cmpd="sng">
                <a:solidFill>
                  <a:schemeClr val="tx1"/>
                </a:solidFill>
              </a:ln>
            </a:endParaRPr>
          </a:p>
        </p:txBody>
      </p:sp>
      <p:sp>
        <p:nvSpPr>
          <p:cNvPr id="9" name="Oval 8"/>
          <p:cNvSpPr/>
          <p:nvPr/>
        </p:nvSpPr>
        <p:spPr>
          <a:xfrm rot="19902802">
            <a:off x="3271251" y="3666672"/>
            <a:ext cx="551275" cy="759534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 cmpd="sng">
                <a:solidFill>
                  <a:schemeClr val="tx1"/>
                </a:solidFill>
              </a:ln>
            </a:endParaRPr>
          </a:p>
        </p:txBody>
      </p:sp>
      <p:sp>
        <p:nvSpPr>
          <p:cNvPr id="11" name="Oval 10"/>
          <p:cNvSpPr/>
          <p:nvPr/>
        </p:nvSpPr>
        <p:spPr>
          <a:xfrm rot="18390086">
            <a:off x="3425517" y="2177003"/>
            <a:ext cx="437646" cy="27790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 cmpd="sng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66037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8600"/>
            <a:ext cx="8382000" cy="43088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HEAT OUTLOOK STATEMENT</a:t>
            </a:r>
          </a:p>
          <a:p>
            <a:pPr algn="ctr"/>
            <a:r>
              <a:rPr lang="en-US" b="1" dirty="0" smtClean="0"/>
              <a:t>17 May – 13 June</a:t>
            </a:r>
          </a:p>
          <a:p>
            <a:pPr algn="ctr"/>
            <a:endParaRPr lang="en-US" b="1" dirty="0" smtClean="0"/>
          </a:p>
          <a:p>
            <a:r>
              <a:rPr lang="en-US" sz="1600" b="1" dirty="0" smtClean="0"/>
              <a:t>Day-time temperatures</a:t>
            </a:r>
          </a:p>
          <a:p>
            <a:endParaRPr lang="en-US" sz="1600" b="1" dirty="0" smtClean="0"/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On </a:t>
            </a:r>
            <a:r>
              <a:rPr lang="en-US" sz="1600" dirty="0" smtClean="0"/>
              <a:t>16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May, </a:t>
            </a:r>
            <a:r>
              <a:rPr lang="en-US" sz="1600" dirty="0"/>
              <a:t>high day-time temperatures were forecast </a:t>
            </a:r>
            <a:r>
              <a:rPr lang="en-US" sz="1600" dirty="0" smtClean="0"/>
              <a:t>on </a:t>
            </a:r>
            <a:r>
              <a:rPr lang="en-US" sz="1600" dirty="0"/>
              <a:t>the west parts of </a:t>
            </a:r>
            <a:r>
              <a:rPr lang="en-US" sz="1600" dirty="0" smtClean="0"/>
              <a:t>India for next two weeks and then weakening in the subsequent weeks</a:t>
            </a:r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Hot days emerging in Southern Myanmar in mid-May and weakening afterwards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Hot and humid conditions were forecasted over </a:t>
            </a:r>
            <a:r>
              <a:rPr lang="en-US" sz="1600" dirty="0"/>
              <a:t>Pakistan and Afghanistan in the last week of May and first week of June </a:t>
            </a:r>
            <a:r>
              <a:rPr lang="en-US" sz="1600" dirty="0" smtClean="0"/>
              <a:t>respectively</a:t>
            </a:r>
          </a:p>
          <a:p>
            <a:endParaRPr lang="en-US" sz="1200" b="1" dirty="0" smtClean="0"/>
          </a:p>
          <a:p>
            <a:r>
              <a:rPr lang="en-US" sz="1600" b="1" dirty="0" smtClean="0"/>
              <a:t>Night-time temperatures</a:t>
            </a:r>
          </a:p>
          <a:p>
            <a:endParaRPr lang="en-US" sz="1600" b="1" dirty="0" smtClean="0"/>
          </a:p>
          <a:p>
            <a:pPr marL="342900" indent="-342900">
              <a:buFont typeface="Arial"/>
              <a:buChar char="•"/>
            </a:pPr>
            <a:r>
              <a:rPr lang="en-US" sz="1600" dirty="0"/>
              <a:t>Hot nights were forecasted over the west part of India, Myanmar and Sri Lanka by the end of the </a:t>
            </a:r>
            <a:r>
              <a:rPr lang="en-US" sz="1600" dirty="0" smtClean="0"/>
              <a:t>month</a:t>
            </a:r>
          </a:p>
          <a:p>
            <a:pPr marL="342900" indent="-342900">
              <a:buFont typeface="Arial"/>
              <a:buChar char="•"/>
            </a:pPr>
            <a:r>
              <a:rPr lang="en-US" sz="1600" dirty="0"/>
              <a:t>Hot night temperatures are likely to develop in Pakistan, Afghanistan and the west coast of India in the  beginning of </a:t>
            </a:r>
            <a:r>
              <a:rPr lang="en-US" sz="1600" dirty="0" smtClean="0"/>
              <a:t>June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3126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316038" y="5427663"/>
            <a:ext cx="6837362" cy="731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720" tIns="40680" rIns="81720" bIns="40680"/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1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  <a:cs typeface="Times New Roman" pitchFamily="18" charset="0"/>
              </a:rPr>
              <a:t>Working group on Extended Range Prediction </a:t>
            </a:r>
          </a:p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1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  <a:cs typeface="Times New Roman" pitchFamily="18" charset="0"/>
              </a:rPr>
              <a:t>Ministry of Earth Sciences, Govt. of India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609600" y="1828800"/>
            <a:ext cx="80772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720" tIns="40680" rIns="81720" bIns="4068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21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LATEST FORECAST</a:t>
            </a:r>
          </a:p>
          <a:p>
            <a:pPr algn="ctr" eaLnBrk="1" hangingPunct="1"/>
            <a:endParaRPr lang="en-US" altLang="en-US" sz="2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en-US" altLang="en-US" sz="2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INITIAL 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CONDITION: 12</a:t>
            </a:r>
            <a:r>
              <a:rPr lang="en-US" altLang="en-US" sz="21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February 2020</a:t>
            </a:r>
          </a:p>
        </p:txBody>
      </p:sp>
      <p:sp>
        <p:nvSpPr>
          <p:cNvPr id="3078" name="Line 2"/>
          <p:cNvSpPr>
            <a:spLocks noChangeShapeType="1"/>
          </p:cNvSpPr>
          <p:nvPr/>
        </p:nvSpPr>
        <p:spPr bwMode="auto">
          <a:xfrm>
            <a:off x="0" y="1665288"/>
            <a:ext cx="9144000" cy="15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4128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1" r="8634" b="4876"/>
          <a:stretch/>
        </p:blipFill>
        <p:spPr>
          <a:xfrm>
            <a:off x="76200" y="152400"/>
            <a:ext cx="7010400" cy="51798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86600" y="533400"/>
            <a:ext cx="1920054" cy="3539430"/>
          </a:xfrm>
          <a:prstGeom prst="rect">
            <a:avLst/>
          </a:prstGeom>
          <a:solidFill>
            <a:srgbClr val="FFFF81"/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All India averaged </a:t>
            </a:r>
            <a:r>
              <a:rPr lang="en-US" sz="2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Tmax</a:t>
            </a:r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during </a:t>
            </a:r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MAMJ </a:t>
            </a:r>
          </a:p>
          <a:p>
            <a:pPr algn="ctr"/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years running mean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6769" y="5449669"/>
            <a:ext cx="8809885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IN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recent decades, the mean maximum temperature has been increased.  Thus, the total no. of HW days in recent years has been increased  </a:t>
            </a:r>
            <a:endParaRPr lang="en-IN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57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123825" y="26988"/>
            <a:ext cx="8915400" cy="4302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720" tIns="40680" rIns="81720" bIns="4068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2000" b="1">
                <a:solidFill>
                  <a:srgbClr val="0000CC"/>
                </a:solidFill>
                <a:latin typeface="Calibri" panose="020F0502020204030204" pitchFamily="34" charset="0"/>
              </a:rPr>
              <a:t>Predicted week wise actual temperature (by MME)</a:t>
            </a:r>
            <a:endParaRPr lang="en-US" altLang="en-US" sz="2000" b="1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1536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288" y="781050"/>
            <a:ext cx="4032250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769938"/>
            <a:ext cx="4041775" cy="523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680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123825" y="26988"/>
            <a:ext cx="8915400" cy="4302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720" tIns="40680" rIns="81720" bIns="4068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2000" b="1">
                <a:solidFill>
                  <a:srgbClr val="0000CC"/>
                </a:solidFill>
                <a:latin typeface="Calibri" panose="020F0502020204030204" pitchFamily="34" charset="0"/>
              </a:rPr>
              <a:t>Predicted week wise temperature anomaly (by MME)</a:t>
            </a:r>
            <a:endParaRPr lang="en-US" altLang="en-US" sz="2000" b="1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1638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781050"/>
            <a:ext cx="3997325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769938"/>
            <a:ext cx="4006850" cy="523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254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123825" y="0"/>
            <a:ext cx="8915400" cy="685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720" tIns="40680" rIns="81720" bIns="4068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2000" b="1">
                <a:solidFill>
                  <a:srgbClr val="0000CC"/>
                </a:solidFill>
                <a:latin typeface="Calibri" panose="020F0502020204030204" pitchFamily="34" charset="0"/>
              </a:rPr>
              <a:t>Daily Departure of minimum and maximum temperature (by MME)</a:t>
            </a:r>
            <a:endParaRPr lang="en-US" altLang="en-US" sz="2000" b="1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2048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20838"/>
            <a:ext cx="4267200" cy="329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24013"/>
            <a:ext cx="426085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881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685800"/>
            <a:ext cx="8001000" cy="391425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4" name="TextBox 3"/>
          <p:cNvSpPr txBox="1"/>
          <p:nvPr/>
        </p:nvSpPr>
        <p:spPr>
          <a:xfrm>
            <a:off x="5715000" y="5943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124200" y="510540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Thank You!!!</a:t>
            </a:r>
            <a:endParaRPr lang="en-US" sz="4000" b="1" i="1" dirty="0">
              <a:solidFill>
                <a:srgbClr val="C0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76200"/>
            <a:ext cx="9144000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http://www.tropmet.res.in/erpas/index.php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7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436870"/>
              </p:ext>
            </p:extLst>
          </p:nvPr>
        </p:nvGraphicFramePr>
        <p:xfrm>
          <a:off x="152400" y="914400"/>
          <a:ext cx="8839200" cy="563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921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470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194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00"/>
                          </a:solidFill>
                        </a:rPr>
                        <a:t>HEAT WAVE</a:t>
                      </a: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rgbClr val="000000"/>
                          </a:solidFill>
                        </a:rPr>
                        <a:t>day</a:t>
                      </a:r>
                      <a:endParaRPr lang="en-US" sz="20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800" b="1" baseline="0" dirty="0" err="1" smtClean="0"/>
                        <a:t>T</a:t>
                      </a:r>
                      <a:r>
                        <a:rPr lang="en-US" sz="1800" b="1" baseline="-25000" dirty="0" err="1" smtClean="0"/>
                        <a:t>max</a:t>
                      </a:r>
                      <a:r>
                        <a:rPr lang="en-US" sz="1800" b="1" baseline="0" dirty="0" smtClean="0"/>
                        <a:t> &gt; 36 °C</a:t>
                      </a:r>
                      <a:endParaRPr lang="en-US" sz="1800" b="1" dirty="0" smtClean="0"/>
                    </a:p>
                    <a:p>
                      <a:pPr algn="ctr"/>
                      <a:r>
                        <a:rPr lang="en-US" sz="1800" b="1" dirty="0" smtClean="0"/>
                        <a:t>AND</a:t>
                      </a:r>
                    </a:p>
                    <a:p>
                      <a:pPr algn="ctr"/>
                      <a:r>
                        <a:rPr lang="en-US" sz="1800" b="1" baseline="0" dirty="0" err="1" smtClean="0"/>
                        <a:t>T</a:t>
                      </a:r>
                      <a:r>
                        <a:rPr lang="en-US" sz="1800" b="1" baseline="-25000" dirty="0" err="1" smtClean="0"/>
                        <a:t>max</a:t>
                      </a:r>
                      <a:r>
                        <a:rPr lang="en-US" sz="1800" b="1" dirty="0" smtClean="0"/>
                        <a:t> ≥</a:t>
                      </a:r>
                      <a:r>
                        <a:rPr lang="en-US" sz="1800" b="1" baseline="0" dirty="0" smtClean="0"/>
                        <a:t> 95</a:t>
                      </a:r>
                      <a:r>
                        <a:rPr lang="en-US" sz="1800" b="1" baseline="30000" dirty="0" smtClean="0"/>
                        <a:t>th</a:t>
                      </a:r>
                      <a:r>
                        <a:rPr lang="en-US" sz="1800" b="1" baseline="0" dirty="0" smtClean="0"/>
                        <a:t> percentile </a:t>
                      </a:r>
                      <a:r>
                        <a:rPr lang="en-IN" sz="1800" b="1" baseline="0" dirty="0" smtClean="0">
                          <a:solidFill>
                            <a:srgbClr val="0000CC"/>
                          </a:solidFill>
                        </a:rPr>
                        <a:t>(calculated from daily values during MAMJ) </a:t>
                      </a:r>
                      <a:endParaRPr lang="en-US" sz="1800" b="1" baseline="0" dirty="0" smtClean="0">
                        <a:solidFill>
                          <a:srgbClr val="0000CC"/>
                        </a:solidFill>
                      </a:endParaRPr>
                    </a:p>
                    <a:p>
                      <a:pPr algn="ctr"/>
                      <a:r>
                        <a:rPr lang="en-US" sz="1800" b="1" baseline="0" dirty="0" smtClean="0"/>
                        <a:t>AND</a:t>
                      </a:r>
                    </a:p>
                    <a:p>
                      <a:pPr algn="ctr"/>
                      <a:r>
                        <a:rPr lang="en-US" sz="1800" b="1" baseline="0" dirty="0" err="1" smtClean="0"/>
                        <a:t>T</a:t>
                      </a:r>
                      <a:r>
                        <a:rPr lang="en-US" sz="1800" b="1" baseline="-25000" dirty="0" err="1" smtClean="0"/>
                        <a:t>max</a:t>
                      </a:r>
                      <a:r>
                        <a:rPr lang="en-US" sz="1800" b="1" baseline="0" dirty="0" smtClean="0"/>
                        <a:t> departure from normal &gt; 3.5 °C</a:t>
                      </a:r>
                    </a:p>
                    <a:p>
                      <a:pPr algn="ctr"/>
                      <a:endParaRPr lang="en-US" sz="1800" b="1" baseline="0" dirty="0" smtClean="0"/>
                    </a:p>
                    <a:p>
                      <a:pPr algn="ctr"/>
                      <a:r>
                        <a:rPr lang="en-US" sz="1800" b="1" baseline="0" dirty="0" smtClean="0"/>
                        <a:t>OR</a:t>
                      </a:r>
                    </a:p>
                    <a:p>
                      <a:pPr algn="ctr"/>
                      <a:endParaRPr lang="en-US" sz="1800" b="1" baseline="0" dirty="0" smtClean="0"/>
                    </a:p>
                    <a:p>
                      <a:pPr algn="ctr"/>
                      <a:r>
                        <a:rPr lang="en-US" sz="1800" b="1" baseline="0" dirty="0" err="1" smtClean="0"/>
                        <a:t>T</a:t>
                      </a:r>
                      <a:r>
                        <a:rPr lang="en-US" sz="1800" b="1" baseline="-25000" dirty="0" err="1" smtClean="0"/>
                        <a:t>max</a:t>
                      </a:r>
                      <a:r>
                        <a:rPr lang="en-US" sz="1800" b="1" baseline="0" dirty="0" smtClean="0"/>
                        <a:t> &gt; 44 °C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94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00"/>
                          </a:solidFill>
                        </a:rPr>
                        <a:t>SEVERE</a:t>
                      </a:r>
                      <a:r>
                        <a:rPr lang="en-US" sz="2000" b="1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2000" b="1" baseline="0" dirty="0" smtClean="0">
                          <a:solidFill>
                            <a:srgbClr val="000000"/>
                          </a:solidFill>
                        </a:rPr>
                        <a:t>HEAT WAVE</a:t>
                      </a:r>
                    </a:p>
                    <a:p>
                      <a:pPr algn="ctr"/>
                      <a:r>
                        <a:rPr lang="en-US" sz="2000" b="1" baseline="0" dirty="0" smtClean="0">
                          <a:solidFill>
                            <a:srgbClr val="000000"/>
                          </a:solidFill>
                        </a:rPr>
                        <a:t>day</a:t>
                      </a:r>
                      <a:endParaRPr lang="en-US" sz="20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rgbClr val="E651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800" b="1" baseline="0" dirty="0" err="1" smtClean="0"/>
                        <a:t>T</a:t>
                      </a:r>
                      <a:r>
                        <a:rPr lang="en-US" sz="1800" b="1" baseline="-25000" dirty="0" err="1" smtClean="0"/>
                        <a:t>max</a:t>
                      </a:r>
                      <a:r>
                        <a:rPr lang="en-US" sz="1800" b="1" baseline="0" dirty="0" smtClean="0"/>
                        <a:t> &gt; 36 °C</a:t>
                      </a:r>
                      <a:endParaRPr lang="en-US" sz="1800" b="1" dirty="0" smtClean="0"/>
                    </a:p>
                    <a:p>
                      <a:pPr algn="ctr"/>
                      <a:r>
                        <a:rPr lang="en-US" sz="1800" b="1" dirty="0" smtClean="0"/>
                        <a:t>AND</a:t>
                      </a:r>
                    </a:p>
                    <a:p>
                      <a:pPr algn="ctr"/>
                      <a:r>
                        <a:rPr lang="en-US" sz="1800" b="1" baseline="0" dirty="0" err="1" smtClean="0"/>
                        <a:t>T</a:t>
                      </a:r>
                      <a:r>
                        <a:rPr lang="en-US" sz="1800" b="1" baseline="-25000" dirty="0" err="1" smtClean="0"/>
                        <a:t>max</a:t>
                      </a:r>
                      <a:r>
                        <a:rPr lang="en-US" sz="1800" b="1" dirty="0" smtClean="0"/>
                        <a:t> ≥</a:t>
                      </a:r>
                      <a:r>
                        <a:rPr lang="en-US" sz="1800" b="1" baseline="0" dirty="0" smtClean="0"/>
                        <a:t> 95</a:t>
                      </a:r>
                      <a:r>
                        <a:rPr lang="en-US" sz="1800" b="1" baseline="30000" dirty="0" smtClean="0"/>
                        <a:t>th</a:t>
                      </a:r>
                      <a:r>
                        <a:rPr lang="en-US" sz="1800" b="1" baseline="0" dirty="0" smtClean="0"/>
                        <a:t> percentile </a:t>
                      </a:r>
                      <a:r>
                        <a:rPr lang="en-IN" sz="1800" b="1" baseline="0" dirty="0" smtClean="0">
                          <a:solidFill>
                            <a:srgbClr val="0000CC"/>
                          </a:solidFill>
                        </a:rPr>
                        <a:t>(calculated from daily values during MAMJ) </a:t>
                      </a:r>
                      <a:endParaRPr lang="en-US" sz="1800" b="1" baseline="0" dirty="0" smtClean="0">
                        <a:solidFill>
                          <a:srgbClr val="0000CC"/>
                        </a:solidFill>
                      </a:endParaRPr>
                    </a:p>
                    <a:p>
                      <a:pPr algn="ctr"/>
                      <a:r>
                        <a:rPr lang="en-US" sz="1800" b="1" baseline="0" dirty="0" smtClean="0"/>
                        <a:t>AND</a:t>
                      </a:r>
                    </a:p>
                    <a:p>
                      <a:pPr algn="ctr"/>
                      <a:r>
                        <a:rPr lang="en-US" sz="1800" b="1" baseline="0" dirty="0" err="1" smtClean="0"/>
                        <a:t>T</a:t>
                      </a:r>
                      <a:r>
                        <a:rPr lang="en-US" sz="1800" b="1" baseline="-25000" dirty="0" err="1" smtClean="0"/>
                        <a:t>max</a:t>
                      </a:r>
                      <a:r>
                        <a:rPr lang="en-US" sz="1800" b="1" baseline="0" dirty="0" smtClean="0"/>
                        <a:t> departure from normal &gt; 5.5 °C</a:t>
                      </a:r>
                    </a:p>
                    <a:p>
                      <a:pPr algn="ctr"/>
                      <a:endParaRPr lang="en-US" sz="1800" b="1" baseline="0" dirty="0" smtClean="0"/>
                    </a:p>
                    <a:p>
                      <a:pPr algn="ctr"/>
                      <a:r>
                        <a:rPr lang="en-US" sz="1800" b="1" baseline="0" dirty="0" smtClean="0"/>
                        <a:t>OR</a:t>
                      </a:r>
                    </a:p>
                    <a:p>
                      <a:pPr algn="ctr"/>
                      <a:endParaRPr lang="en-US" sz="1800" b="1" baseline="0" dirty="0" smtClean="0"/>
                    </a:p>
                    <a:p>
                      <a:pPr algn="ctr"/>
                      <a:r>
                        <a:rPr lang="en-US" sz="1800" b="1" baseline="0" dirty="0" err="1" smtClean="0"/>
                        <a:t>T</a:t>
                      </a:r>
                      <a:r>
                        <a:rPr lang="en-US" sz="1800" b="1" baseline="-25000" dirty="0" err="1" smtClean="0"/>
                        <a:t>max</a:t>
                      </a:r>
                      <a:r>
                        <a:rPr lang="en-US" sz="1800" b="1" baseline="0" dirty="0" smtClean="0"/>
                        <a:t> &gt; 46 °C</a:t>
                      </a:r>
                    </a:p>
                  </a:txBody>
                  <a:tcPr>
                    <a:solidFill>
                      <a:srgbClr val="E651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43100" y="0"/>
            <a:ext cx="5257800" cy="58477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Heat wave definitions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7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701867" y="4656"/>
            <a:ext cx="7530716" cy="46166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IN" sz="2400" b="1">
                <a:latin typeface="Times New Roman" pitchFamily="18" charset="0"/>
                <a:cs typeface="Times New Roman" pitchFamily="18" charset="0"/>
              </a:rPr>
              <a:t>Average</a:t>
            </a:r>
            <a:r>
              <a:rPr lang="en-I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Heat Wave days </a:t>
            </a:r>
            <a:r>
              <a:rPr lang="en-IN" sz="2400" b="1">
                <a:latin typeface="Times New Roman" pitchFamily="18" charset="0"/>
                <a:cs typeface="Times New Roman" pitchFamily="18" charset="0"/>
              </a:rPr>
              <a:t>during March-June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52400" y="624581"/>
            <a:ext cx="8859838" cy="5972771"/>
            <a:chOff x="152400" y="178792"/>
            <a:chExt cx="8859838" cy="5972771"/>
          </a:xfrm>
        </p:grpSpPr>
        <p:pic>
          <p:nvPicPr>
            <p:cNvPr id="1024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478160"/>
              <a:ext cx="2001838" cy="259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9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478160"/>
              <a:ext cx="2001838" cy="259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0" y="478160"/>
              <a:ext cx="2001838" cy="259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0400" y="478160"/>
              <a:ext cx="2001838" cy="259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3" name="Picture 1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800" y="3570288"/>
              <a:ext cx="1993900" cy="2581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4" name="Picture 1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1263" y="3581400"/>
              <a:ext cx="1985962" cy="2570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6" name="Picture 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4088" y="3581400"/>
              <a:ext cx="1984375" cy="2570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4" name="TextBox 3"/>
            <p:cNvSpPr txBox="1">
              <a:spLocks noChangeArrowheads="1"/>
            </p:cNvSpPr>
            <p:nvPr/>
          </p:nvSpPr>
          <p:spPr bwMode="auto">
            <a:xfrm>
              <a:off x="644525" y="178792"/>
              <a:ext cx="1184275" cy="36988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IN" b="1">
                  <a:latin typeface="Times New Roman" pitchFamily="18" charset="0"/>
                  <a:cs typeface="Times New Roman" pitchFamily="18" charset="0"/>
                </a:rPr>
                <a:t>1951-1960</a:t>
              </a:r>
            </a:p>
          </p:txBody>
        </p:sp>
        <p:sp>
          <p:nvSpPr>
            <p:cNvPr id="10245" name="TextBox 5"/>
            <p:cNvSpPr txBox="1">
              <a:spLocks noChangeArrowheads="1"/>
            </p:cNvSpPr>
            <p:nvPr/>
          </p:nvSpPr>
          <p:spPr bwMode="auto">
            <a:xfrm>
              <a:off x="2895600" y="178792"/>
              <a:ext cx="1184275" cy="36988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IN" b="1">
                  <a:latin typeface="Times New Roman" pitchFamily="18" charset="0"/>
                  <a:cs typeface="Times New Roman" pitchFamily="18" charset="0"/>
                </a:rPr>
                <a:t>1961-1970</a:t>
              </a:r>
            </a:p>
          </p:txBody>
        </p:sp>
        <p:sp>
          <p:nvSpPr>
            <p:cNvPr id="10246" name="TextBox 6"/>
            <p:cNvSpPr txBox="1">
              <a:spLocks noChangeArrowheads="1"/>
            </p:cNvSpPr>
            <p:nvPr/>
          </p:nvSpPr>
          <p:spPr bwMode="auto">
            <a:xfrm>
              <a:off x="5181600" y="178792"/>
              <a:ext cx="1184275" cy="36988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IN" b="1">
                  <a:latin typeface="Times New Roman" pitchFamily="18" charset="0"/>
                  <a:cs typeface="Times New Roman" pitchFamily="18" charset="0"/>
                </a:rPr>
                <a:t>1971-1980</a:t>
              </a:r>
            </a:p>
          </p:txBody>
        </p:sp>
        <p:sp>
          <p:nvSpPr>
            <p:cNvPr id="10247" name="TextBox 9"/>
            <p:cNvSpPr txBox="1">
              <a:spLocks noChangeArrowheads="1"/>
            </p:cNvSpPr>
            <p:nvPr/>
          </p:nvSpPr>
          <p:spPr bwMode="auto">
            <a:xfrm>
              <a:off x="2901950" y="3275137"/>
              <a:ext cx="1184275" cy="36988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IN" b="1">
                  <a:latin typeface="Times New Roman" pitchFamily="18" charset="0"/>
                  <a:cs typeface="Times New Roman" pitchFamily="18" charset="0"/>
                </a:rPr>
                <a:t>2001-2010</a:t>
              </a:r>
            </a:p>
          </p:txBody>
        </p:sp>
        <p:sp>
          <p:nvSpPr>
            <p:cNvPr id="10248" name="TextBox 7"/>
            <p:cNvSpPr txBox="1">
              <a:spLocks noChangeArrowheads="1"/>
            </p:cNvSpPr>
            <p:nvPr/>
          </p:nvSpPr>
          <p:spPr bwMode="auto">
            <a:xfrm>
              <a:off x="7383463" y="178793"/>
              <a:ext cx="1184275" cy="36988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IN" b="1">
                  <a:latin typeface="Times New Roman" pitchFamily="18" charset="0"/>
                  <a:cs typeface="Times New Roman" pitchFamily="18" charset="0"/>
                </a:rPr>
                <a:t>1981-1990</a:t>
              </a:r>
            </a:p>
          </p:txBody>
        </p:sp>
        <p:sp>
          <p:nvSpPr>
            <p:cNvPr id="10250" name="TextBox 8"/>
            <p:cNvSpPr txBox="1">
              <a:spLocks noChangeArrowheads="1"/>
            </p:cNvSpPr>
            <p:nvPr/>
          </p:nvSpPr>
          <p:spPr bwMode="auto">
            <a:xfrm>
              <a:off x="550863" y="3275136"/>
              <a:ext cx="1184275" cy="36988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IN" b="1">
                  <a:latin typeface="Times New Roman" pitchFamily="18" charset="0"/>
                  <a:cs typeface="Times New Roman" pitchFamily="18" charset="0"/>
                </a:rPr>
                <a:t>1991-2000</a:t>
              </a:r>
            </a:p>
          </p:txBody>
        </p:sp>
        <p:sp>
          <p:nvSpPr>
            <p:cNvPr id="10255" name="TextBox 9"/>
            <p:cNvSpPr txBox="1">
              <a:spLocks noChangeArrowheads="1"/>
            </p:cNvSpPr>
            <p:nvPr/>
          </p:nvSpPr>
          <p:spPr bwMode="auto">
            <a:xfrm>
              <a:off x="5216525" y="3275136"/>
              <a:ext cx="1171575" cy="36988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IN" b="1">
                  <a:latin typeface="Times New Roman" pitchFamily="18" charset="0"/>
                  <a:cs typeface="Times New Roman" pitchFamily="18" charset="0"/>
                </a:rPr>
                <a:t>2011-2017</a:t>
              </a:r>
            </a:p>
          </p:txBody>
        </p:sp>
      </p:grpSp>
      <p:pic>
        <p:nvPicPr>
          <p:cNvPr id="10257" name="Picture 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2" t="89690" r="5572" b="3488"/>
          <a:stretch/>
        </p:blipFill>
        <p:spPr bwMode="auto">
          <a:xfrm>
            <a:off x="467544" y="6255146"/>
            <a:ext cx="5867400" cy="602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 rot="19732371">
            <a:off x="5412410" y="5056975"/>
            <a:ext cx="879996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Oval 18"/>
          <p:cNvSpPr/>
          <p:nvPr/>
        </p:nvSpPr>
        <p:spPr>
          <a:xfrm rot="15783330">
            <a:off x="5166777" y="5723920"/>
            <a:ext cx="732264" cy="3960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TextBox 20"/>
          <p:cNvSpPr txBox="1"/>
          <p:nvPr/>
        </p:nvSpPr>
        <p:spPr>
          <a:xfrm>
            <a:off x="6901879" y="4194954"/>
            <a:ext cx="2206625" cy="2031325"/>
          </a:xfrm>
          <a:prstGeom prst="rect">
            <a:avLst/>
          </a:prstGeom>
          <a:noFill/>
          <a:ln>
            <a:solidFill>
              <a:srgbClr val="34269A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A large region of southern parts and east coast regions are mostly affected by HWs in recent decades (no. of HW days also increasing)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82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81000"/>
            <a:ext cx="200183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81000"/>
            <a:ext cx="200183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81000"/>
            <a:ext cx="200183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7064375" y="3763963"/>
            <a:ext cx="1900238" cy="157003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IN" sz="2400" b="1">
                <a:latin typeface="Times New Roman" pitchFamily="18" charset="0"/>
                <a:cs typeface="Times New Roman" pitchFamily="18" charset="0"/>
              </a:rPr>
              <a:t>Average</a:t>
            </a:r>
            <a:r>
              <a:rPr lang="en-I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Heat Wave days </a:t>
            </a:r>
            <a:r>
              <a:rPr lang="en-IN" sz="2400" b="1">
                <a:latin typeface="Times New Roman" pitchFamily="18" charset="0"/>
                <a:cs typeface="Times New Roman" pitchFamily="18" charset="0"/>
              </a:rPr>
              <a:t>during March</a:t>
            </a:r>
          </a:p>
        </p:txBody>
      </p:sp>
      <p:pic>
        <p:nvPicPr>
          <p:cNvPr id="17411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"/>
            <a:ext cx="200183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644525" y="34776"/>
            <a:ext cx="1184275" cy="369888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IN" b="1">
                <a:latin typeface="Times New Roman" pitchFamily="18" charset="0"/>
                <a:cs typeface="Times New Roman" pitchFamily="18" charset="0"/>
              </a:rPr>
              <a:t>1951-1960</a:t>
            </a:r>
          </a:p>
        </p:txBody>
      </p:sp>
      <p:sp>
        <p:nvSpPr>
          <p:cNvPr id="17414" name="TextBox 6"/>
          <p:cNvSpPr txBox="1">
            <a:spLocks noChangeArrowheads="1"/>
          </p:cNvSpPr>
          <p:nvPr/>
        </p:nvSpPr>
        <p:spPr bwMode="auto">
          <a:xfrm>
            <a:off x="5181600" y="34776"/>
            <a:ext cx="1184275" cy="369888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IN" b="1">
                <a:latin typeface="Times New Roman" pitchFamily="18" charset="0"/>
                <a:cs typeface="Times New Roman" pitchFamily="18" charset="0"/>
              </a:rPr>
              <a:t>1971-1980</a:t>
            </a:r>
          </a:p>
        </p:txBody>
      </p:sp>
      <p:sp>
        <p:nvSpPr>
          <p:cNvPr id="17415" name="TextBox 9"/>
          <p:cNvSpPr txBox="1">
            <a:spLocks noChangeArrowheads="1"/>
          </p:cNvSpPr>
          <p:nvPr/>
        </p:nvSpPr>
        <p:spPr bwMode="auto">
          <a:xfrm>
            <a:off x="2901950" y="3211513"/>
            <a:ext cx="1184275" cy="369887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IN" b="1">
                <a:latin typeface="Times New Roman" pitchFamily="18" charset="0"/>
                <a:cs typeface="Times New Roman" pitchFamily="18" charset="0"/>
              </a:rPr>
              <a:t>2001-2010</a:t>
            </a:r>
          </a:p>
        </p:txBody>
      </p:sp>
      <p:sp>
        <p:nvSpPr>
          <p:cNvPr id="17413" name="TextBox 5"/>
          <p:cNvSpPr txBox="1">
            <a:spLocks noChangeArrowheads="1"/>
          </p:cNvSpPr>
          <p:nvPr/>
        </p:nvSpPr>
        <p:spPr bwMode="auto">
          <a:xfrm>
            <a:off x="2895600" y="34776"/>
            <a:ext cx="1184275" cy="369888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IN" b="1">
                <a:latin typeface="Times New Roman" pitchFamily="18" charset="0"/>
                <a:cs typeface="Times New Roman" pitchFamily="18" charset="0"/>
              </a:rPr>
              <a:t>1961-1970</a:t>
            </a:r>
          </a:p>
        </p:txBody>
      </p:sp>
      <p:sp>
        <p:nvSpPr>
          <p:cNvPr id="17416" name="TextBox 7"/>
          <p:cNvSpPr txBox="1">
            <a:spLocks noChangeArrowheads="1"/>
          </p:cNvSpPr>
          <p:nvPr/>
        </p:nvSpPr>
        <p:spPr bwMode="auto">
          <a:xfrm>
            <a:off x="7383463" y="44624"/>
            <a:ext cx="1184275" cy="369887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IN" b="1" dirty="0">
                <a:latin typeface="Times New Roman" pitchFamily="18" charset="0"/>
                <a:cs typeface="Times New Roman" pitchFamily="18" charset="0"/>
              </a:rPr>
              <a:t>1981-1990</a:t>
            </a:r>
          </a:p>
        </p:txBody>
      </p:sp>
      <p:sp>
        <p:nvSpPr>
          <p:cNvPr id="17418" name="TextBox 8"/>
          <p:cNvSpPr txBox="1">
            <a:spLocks noChangeArrowheads="1"/>
          </p:cNvSpPr>
          <p:nvPr/>
        </p:nvSpPr>
        <p:spPr bwMode="auto">
          <a:xfrm>
            <a:off x="550863" y="3200400"/>
            <a:ext cx="1184275" cy="369888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IN" b="1">
                <a:latin typeface="Times New Roman" pitchFamily="18" charset="0"/>
                <a:cs typeface="Times New Roman" pitchFamily="18" charset="0"/>
              </a:rPr>
              <a:t>1991-2000</a:t>
            </a:r>
          </a:p>
        </p:txBody>
      </p:sp>
      <p:pic>
        <p:nvPicPr>
          <p:cNvPr id="17421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3570288"/>
            <a:ext cx="199390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263" y="3581400"/>
            <a:ext cx="1985962" cy="257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3" name="TextBox 9"/>
          <p:cNvSpPr txBox="1">
            <a:spLocks noChangeArrowheads="1"/>
          </p:cNvSpPr>
          <p:nvPr/>
        </p:nvSpPr>
        <p:spPr bwMode="auto">
          <a:xfrm>
            <a:off x="5216525" y="3200400"/>
            <a:ext cx="1171575" cy="369888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IN" b="1">
                <a:latin typeface="Times New Roman" pitchFamily="18" charset="0"/>
                <a:cs typeface="Times New Roman" pitchFamily="18" charset="0"/>
              </a:rPr>
              <a:t>2011-2017</a:t>
            </a:r>
          </a:p>
        </p:txBody>
      </p:sp>
      <p:pic>
        <p:nvPicPr>
          <p:cNvPr id="17424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088" y="3581400"/>
            <a:ext cx="1984375" cy="257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5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99" b="2974"/>
          <a:stretch>
            <a:fillRect/>
          </a:stretch>
        </p:blipFill>
        <p:spPr bwMode="auto">
          <a:xfrm>
            <a:off x="1143000" y="6151563"/>
            <a:ext cx="6470650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110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"/>
            <a:ext cx="200183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81000"/>
            <a:ext cx="200183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81000"/>
            <a:ext cx="200183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81000"/>
            <a:ext cx="200183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3570288"/>
            <a:ext cx="199390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8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263" y="3581400"/>
            <a:ext cx="1985962" cy="257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0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088" y="3581400"/>
            <a:ext cx="1984375" cy="257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7064375" y="3763963"/>
            <a:ext cx="1900238" cy="157003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IN" sz="2400" b="1">
                <a:latin typeface="Times New Roman" pitchFamily="18" charset="0"/>
                <a:cs typeface="Times New Roman" pitchFamily="18" charset="0"/>
              </a:rPr>
              <a:t>Average</a:t>
            </a:r>
            <a:r>
              <a:rPr lang="en-I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Heat Wave days </a:t>
            </a:r>
            <a:r>
              <a:rPr lang="en-IN" sz="2400" b="1">
                <a:latin typeface="Times New Roman" pitchFamily="18" charset="0"/>
                <a:cs typeface="Times New Roman" pitchFamily="18" charset="0"/>
              </a:rPr>
              <a:t>during April</a:t>
            </a:r>
          </a:p>
        </p:txBody>
      </p:sp>
      <p:sp>
        <p:nvSpPr>
          <p:cNvPr id="21508" name="TextBox 3"/>
          <p:cNvSpPr txBox="1">
            <a:spLocks noChangeArrowheads="1"/>
          </p:cNvSpPr>
          <p:nvPr/>
        </p:nvSpPr>
        <p:spPr bwMode="auto">
          <a:xfrm>
            <a:off x="644525" y="34776"/>
            <a:ext cx="1184275" cy="369888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IN" b="1">
                <a:latin typeface="Times New Roman" pitchFamily="18" charset="0"/>
                <a:cs typeface="Times New Roman" pitchFamily="18" charset="0"/>
              </a:rPr>
              <a:t>1951-1960</a:t>
            </a:r>
          </a:p>
        </p:txBody>
      </p:sp>
      <p:sp>
        <p:nvSpPr>
          <p:cNvPr id="21509" name="TextBox 5"/>
          <p:cNvSpPr txBox="1">
            <a:spLocks noChangeArrowheads="1"/>
          </p:cNvSpPr>
          <p:nvPr/>
        </p:nvSpPr>
        <p:spPr bwMode="auto">
          <a:xfrm>
            <a:off x="2895600" y="34776"/>
            <a:ext cx="1184275" cy="369888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IN" b="1">
                <a:latin typeface="Times New Roman" pitchFamily="18" charset="0"/>
                <a:cs typeface="Times New Roman" pitchFamily="18" charset="0"/>
              </a:rPr>
              <a:t>1961-1970</a:t>
            </a:r>
          </a:p>
        </p:txBody>
      </p:sp>
      <p:sp>
        <p:nvSpPr>
          <p:cNvPr id="21510" name="TextBox 6"/>
          <p:cNvSpPr txBox="1">
            <a:spLocks noChangeArrowheads="1"/>
          </p:cNvSpPr>
          <p:nvPr/>
        </p:nvSpPr>
        <p:spPr bwMode="auto">
          <a:xfrm>
            <a:off x="5181600" y="34776"/>
            <a:ext cx="1184275" cy="369888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IN" b="1">
                <a:latin typeface="Times New Roman" pitchFamily="18" charset="0"/>
                <a:cs typeface="Times New Roman" pitchFamily="18" charset="0"/>
              </a:rPr>
              <a:t>1971-1980</a:t>
            </a:r>
          </a:p>
        </p:txBody>
      </p:sp>
      <p:sp>
        <p:nvSpPr>
          <p:cNvPr id="21511" name="TextBox 9"/>
          <p:cNvSpPr txBox="1">
            <a:spLocks noChangeArrowheads="1"/>
          </p:cNvSpPr>
          <p:nvPr/>
        </p:nvSpPr>
        <p:spPr bwMode="auto">
          <a:xfrm>
            <a:off x="2901950" y="3275137"/>
            <a:ext cx="1184275" cy="369887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IN" b="1">
                <a:latin typeface="Times New Roman" pitchFamily="18" charset="0"/>
                <a:cs typeface="Times New Roman" pitchFamily="18" charset="0"/>
              </a:rPr>
              <a:t>2001-2010</a:t>
            </a:r>
          </a:p>
        </p:txBody>
      </p:sp>
      <p:sp>
        <p:nvSpPr>
          <p:cNvPr id="21512" name="TextBox 7"/>
          <p:cNvSpPr txBox="1">
            <a:spLocks noChangeArrowheads="1"/>
          </p:cNvSpPr>
          <p:nvPr/>
        </p:nvSpPr>
        <p:spPr bwMode="auto">
          <a:xfrm>
            <a:off x="7383463" y="44624"/>
            <a:ext cx="1184275" cy="369887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IN" b="1">
                <a:latin typeface="Times New Roman" pitchFamily="18" charset="0"/>
                <a:cs typeface="Times New Roman" pitchFamily="18" charset="0"/>
              </a:rPr>
              <a:t>1981-1990</a:t>
            </a:r>
          </a:p>
        </p:txBody>
      </p:sp>
      <p:sp>
        <p:nvSpPr>
          <p:cNvPr id="21514" name="TextBox 8"/>
          <p:cNvSpPr txBox="1">
            <a:spLocks noChangeArrowheads="1"/>
          </p:cNvSpPr>
          <p:nvPr/>
        </p:nvSpPr>
        <p:spPr bwMode="auto">
          <a:xfrm>
            <a:off x="550863" y="3275136"/>
            <a:ext cx="1184275" cy="369888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IN" b="1" dirty="0">
                <a:latin typeface="Times New Roman" pitchFamily="18" charset="0"/>
                <a:cs typeface="Times New Roman" pitchFamily="18" charset="0"/>
              </a:rPr>
              <a:t>1991-2000</a:t>
            </a:r>
          </a:p>
        </p:txBody>
      </p:sp>
      <p:sp>
        <p:nvSpPr>
          <p:cNvPr id="21519" name="TextBox 9"/>
          <p:cNvSpPr txBox="1">
            <a:spLocks noChangeArrowheads="1"/>
          </p:cNvSpPr>
          <p:nvPr/>
        </p:nvSpPr>
        <p:spPr bwMode="auto">
          <a:xfrm>
            <a:off x="5216525" y="3275136"/>
            <a:ext cx="1171575" cy="369888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IN" b="1">
                <a:latin typeface="Times New Roman" pitchFamily="18" charset="0"/>
                <a:cs typeface="Times New Roman" pitchFamily="18" charset="0"/>
              </a:rPr>
              <a:t>2011-2017</a:t>
            </a:r>
          </a:p>
        </p:txBody>
      </p:sp>
      <p:pic>
        <p:nvPicPr>
          <p:cNvPr id="21521" name="Picture 1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99" b="3301"/>
          <a:stretch/>
        </p:blipFill>
        <p:spPr bwMode="auto">
          <a:xfrm>
            <a:off x="85888" y="6151563"/>
            <a:ext cx="7582456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949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"/>
            <a:ext cx="200183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81000"/>
            <a:ext cx="200183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81000"/>
            <a:ext cx="200183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0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81000"/>
            <a:ext cx="200183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1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3570288"/>
            <a:ext cx="199390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2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263" y="3581400"/>
            <a:ext cx="1985962" cy="257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4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088" y="3581400"/>
            <a:ext cx="1984375" cy="257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TextBox 1"/>
          <p:cNvSpPr txBox="1">
            <a:spLocks noChangeArrowheads="1"/>
          </p:cNvSpPr>
          <p:nvPr/>
        </p:nvSpPr>
        <p:spPr bwMode="auto">
          <a:xfrm>
            <a:off x="7064375" y="3763963"/>
            <a:ext cx="1900238" cy="157003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IN" sz="2400" b="1">
                <a:latin typeface="Times New Roman" pitchFamily="18" charset="0"/>
                <a:cs typeface="Times New Roman" pitchFamily="18" charset="0"/>
              </a:rPr>
              <a:t>Average</a:t>
            </a:r>
            <a:r>
              <a:rPr lang="en-I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Heat Wave days </a:t>
            </a:r>
            <a:r>
              <a:rPr lang="en-IN" sz="2400" b="1">
                <a:latin typeface="Times New Roman" pitchFamily="18" charset="0"/>
                <a:cs typeface="Times New Roman" pitchFamily="18" charset="0"/>
              </a:rPr>
              <a:t>during May</a:t>
            </a:r>
          </a:p>
        </p:txBody>
      </p:sp>
      <p:sp>
        <p:nvSpPr>
          <p:cNvPr id="27652" name="TextBox 3"/>
          <p:cNvSpPr txBox="1">
            <a:spLocks noChangeArrowheads="1"/>
          </p:cNvSpPr>
          <p:nvPr/>
        </p:nvSpPr>
        <p:spPr bwMode="auto">
          <a:xfrm>
            <a:off x="644525" y="34776"/>
            <a:ext cx="1184275" cy="369888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IN" b="1" dirty="0">
                <a:latin typeface="Times New Roman" pitchFamily="18" charset="0"/>
                <a:cs typeface="Times New Roman" pitchFamily="18" charset="0"/>
              </a:rPr>
              <a:t>1951-1960</a:t>
            </a:r>
          </a:p>
        </p:txBody>
      </p:sp>
      <p:sp>
        <p:nvSpPr>
          <p:cNvPr id="27653" name="TextBox 5"/>
          <p:cNvSpPr txBox="1">
            <a:spLocks noChangeArrowheads="1"/>
          </p:cNvSpPr>
          <p:nvPr/>
        </p:nvSpPr>
        <p:spPr bwMode="auto">
          <a:xfrm>
            <a:off x="2895600" y="34776"/>
            <a:ext cx="1184275" cy="369888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IN" b="1">
                <a:latin typeface="Times New Roman" pitchFamily="18" charset="0"/>
                <a:cs typeface="Times New Roman" pitchFamily="18" charset="0"/>
              </a:rPr>
              <a:t>1961-1970</a:t>
            </a:r>
          </a:p>
        </p:txBody>
      </p:sp>
      <p:sp>
        <p:nvSpPr>
          <p:cNvPr id="27654" name="TextBox 6"/>
          <p:cNvSpPr txBox="1">
            <a:spLocks noChangeArrowheads="1"/>
          </p:cNvSpPr>
          <p:nvPr/>
        </p:nvSpPr>
        <p:spPr bwMode="auto">
          <a:xfrm>
            <a:off x="5181600" y="34776"/>
            <a:ext cx="1184275" cy="369888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IN" b="1">
                <a:latin typeface="Times New Roman" pitchFamily="18" charset="0"/>
                <a:cs typeface="Times New Roman" pitchFamily="18" charset="0"/>
              </a:rPr>
              <a:t>1971-1980</a:t>
            </a:r>
          </a:p>
        </p:txBody>
      </p:sp>
      <p:sp>
        <p:nvSpPr>
          <p:cNvPr id="27655" name="TextBox 9"/>
          <p:cNvSpPr txBox="1">
            <a:spLocks noChangeArrowheads="1"/>
          </p:cNvSpPr>
          <p:nvPr/>
        </p:nvSpPr>
        <p:spPr bwMode="auto">
          <a:xfrm>
            <a:off x="2901950" y="3275137"/>
            <a:ext cx="1184275" cy="369887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IN" b="1">
                <a:latin typeface="Times New Roman" pitchFamily="18" charset="0"/>
                <a:cs typeface="Times New Roman" pitchFamily="18" charset="0"/>
              </a:rPr>
              <a:t>2001-2010</a:t>
            </a:r>
          </a:p>
        </p:txBody>
      </p:sp>
      <p:sp>
        <p:nvSpPr>
          <p:cNvPr id="27656" name="TextBox 7"/>
          <p:cNvSpPr txBox="1">
            <a:spLocks noChangeArrowheads="1"/>
          </p:cNvSpPr>
          <p:nvPr/>
        </p:nvSpPr>
        <p:spPr bwMode="auto">
          <a:xfrm>
            <a:off x="7383463" y="44624"/>
            <a:ext cx="1184275" cy="369887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IN" b="1">
                <a:latin typeface="Times New Roman" pitchFamily="18" charset="0"/>
                <a:cs typeface="Times New Roman" pitchFamily="18" charset="0"/>
              </a:rPr>
              <a:t>1981-1990</a:t>
            </a:r>
          </a:p>
        </p:txBody>
      </p:sp>
      <p:sp>
        <p:nvSpPr>
          <p:cNvPr id="27658" name="TextBox 8"/>
          <p:cNvSpPr txBox="1">
            <a:spLocks noChangeArrowheads="1"/>
          </p:cNvSpPr>
          <p:nvPr/>
        </p:nvSpPr>
        <p:spPr bwMode="auto">
          <a:xfrm>
            <a:off x="550863" y="3275136"/>
            <a:ext cx="1184275" cy="369888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IN" b="1">
                <a:latin typeface="Times New Roman" pitchFamily="18" charset="0"/>
                <a:cs typeface="Times New Roman" pitchFamily="18" charset="0"/>
              </a:rPr>
              <a:t>1991-2000</a:t>
            </a:r>
          </a:p>
        </p:txBody>
      </p:sp>
      <p:sp>
        <p:nvSpPr>
          <p:cNvPr id="27663" name="TextBox 9"/>
          <p:cNvSpPr txBox="1">
            <a:spLocks noChangeArrowheads="1"/>
          </p:cNvSpPr>
          <p:nvPr/>
        </p:nvSpPr>
        <p:spPr bwMode="auto">
          <a:xfrm>
            <a:off x="5216525" y="3275136"/>
            <a:ext cx="1171575" cy="369888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IN" b="1">
                <a:latin typeface="Times New Roman" pitchFamily="18" charset="0"/>
                <a:cs typeface="Times New Roman" pitchFamily="18" charset="0"/>
              </a:rPr>
              <a:t>2011-2017</a:t>
            </a:r>
          </a:p>
        </p:txBody>
      </p:sp>
      <p:pic>
        <p:nvPicPr>
          <p:cNvPr id="27665" name="Picture 1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1" t="89499" r="6562" b="2974"/>
          <a:stretch/>
        </p:blipFill>
        <p:spPr bwMode="auto">
          <a:xfrm>
            <a:off x="1075721" y="6151562"/>
            <a:ext cx="611335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790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"/>
            <a:ext cx="200183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81000"/>
            <a:ext cx="200183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9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81000"/>
            <a:ext cx="200183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0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81000"/>
            <a:ext cx="200183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1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3570288"/>
            <a:ext cx="199390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2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263" y="3581400"/>
            <a:ext cx="1985962" cy="257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4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088" y="3581400"/>
            <a:ext cx="1984375" cy="257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0" name="TextBox 1"/>
          <p:cNvSpPr txBox="1">
            <a:spLocks noChangeArrowheads="1"/>
          </p:cNvSpPr>
          <p:nvPr/>
        </p:nvSpPr>
        <p:spPr bwMode="auto">
          <a:xfrm>
            <a:off x="7064375" y="3763963"/>
            <a:ext cx="1900238" cy="157003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IN" sz="2400" b="1">
                <a:latin typeface="Times New Roman" pitchFamily="18" charset="0"/>
                <a:cs typeface="Times New Roman" pitchFamily="18" charset="0"/>
              </a:rPr>
              <a:t>Average</a:t>
            </a:r>
            <a:r>
              <a:rPr lang="en-I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Heat Wave days </a:t>
            </a:r>
            <a:r>
              <a:rPr lang="en-IN" sz="2400" b="1">
                <a:latin typeface="Times New Roman" pitchFamily="18" charset="0"/>
                <a:cs typeface="Times New Roman" pitchFamily="18" charset="0"/>
              </a:rPr>
              <a:t>during June</a:t>
            </a:r>
          </a:p>
        </p:txBody>
      </p:sp>
      <p:sp>
        <p:nvSpPr>
          <p:cNvPr id="32772" name="TextBox 3"/>
          <p:cNvSpPr txBox="1">
            <a:spLocks noChangeArrowheads="1"/>
          </p:cNvSpPr>
          <p:nvPr/>
        </p:nvSpPr>
        <p:spPr bwMode="auto">
          <a:xfrm>
            <a:off x="644525" y="34776"/>
            <a:ext cx="1184275" cy="369888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IN" b="1">
                <a:latin typeface="Times New Roman" pitchFamily="18" charset="0"/>
                <a:cs typeface="Times New Roman" pitchFamily="18" charset="0"/>
              </a:rPr>
              <a:t>1951-1960</a:t>
            </a:r>
          </a:p>
        </p:txBody>
      </p:sp>
      <p:sp>
        <p:nvSpPr>
          <p:cNvPr id="32773" name="TextBox 5"/>
          <p:cNvSpPr txBox="1">
            <a:spLocks noChangeArrowheads="1"/>
          </p:cNvSpPr>
          <p:nvPr/>
        </p:nvSpPr>
        <p:spPr bwMode="auto">
          <a:xfrm>
            <a:off x="2895600" y="34776"/>
            <a:ext cx="1184275" cy="369888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IN" b="1">
                <a:latin typeface="Times New Roman" pitchFamily="18" charset="0"/>
                <a:cs typeface="Times New Roman" pitchFamily="18" charset="0"/>
              </a:rPr>
              <a:t>1961-1970</a:t>
            </a:r>
          </a:p>
        </p:txBody>
      </p:sp>
      <p:sp>
        <p:nvSpPr>
          <p:cNvPr id="32774" name="TextBox 6"/>
          <p:cNvSpPr txBox="1">
            <a:spLocks noChangeArrowheads="1"/>
          </p:cNvSpPr>
          <p:nvPr/>
        </p:nvSpPr>
        <p:spPr bwMode="auto">
          <a:xfrm>
            <a:off x="5181600" y="34776"/>
            <a:ext cx="1184275" cy="369888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IN" b="1">
                <a:latin typeface="Times New Roman" pitchFamily="18" charset="0"/>
                <a:cs typeface="Times New Roman" pitchFamily="18" charset="0"/>
              </a:rPr>
              <a:t>1971-1980</a:t>
            </a:r>
          </a:p>
        </p:txBody>
      </p:sp>
      <p:sp>
        <p:nvSpPr>
          <p:cNvPr id="32775" name="TextBox 9"/>
          <p:cNvSpPr txBox="1">
            <a:spLocks noChangeArrowheads="1"/>
          </p:cNvSpPr>
          <p:nvPr/>
        </p:nvSpPr>
        <p:spPr bwMode="auto">
          <a:xfrm>
            <a:off x="2901950" y="3211513"/>
            <a:ext cx="1184275" cy="369887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IN" b="1">
                <a:latin typeface="Times New Roman" pitchFamily="18" charset="0"/>
                <a:cs typeface="Times New Roman" pitchFamily="18" charset="0"/>
              </a:rPr>
              <a:t>2001-2010</a:t>
            </a:r>
          </a:p>
        </p:txBody>
      </p:sp>
      <p:sp>
        <p:nvSpPr>
          <p:cNvPr id="32776" name="TextBox 7"/>
          <p:cNvSpPr txBox="1">
            <a:spLocks noChangeArrowheads="1"/>
          </p:cNvSpPr>
          <p:nvPr/>
        </p:nvSpPr>
        <p:spPr bwMode="auto">
          <a:xfrm>
            <a:off x="7383463" y="44624"/>
            <a:ext cx="1184275" cy="369887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IN" b="1">
                <a:latin typeface="Times New Roman" pitchFamily="18" charset="0"/>
                <a:cs typeface="Times New Roman" pitchFamily="18" charset="0"/>
              </a:rPr>
              <a:t>1981-1990</a:t>
            </a:r>
          </a:p>
        </p:txBody>
      </p:sp>
      <p:sp>
        <p:nvSpPr>
          <p:cNvPr id="32778" name="TextBox 8"/>
          <p:cNvSpPr txBox="1">
            <a:spLocks noChangeArrowheads="1"/>
          </p:cNvSpPr>
          <p:nvPr/>
        </p:nvSpPr>
        <p:spPr bwMode="auto">
          <a:xfrm>
            <a:off x="550863" y="3200400"/>
            <a:ext cx="1184275" cy="369888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IN" b="1">
                <a:latin typeface="Times New Roman" pitchFamily="18" charset="0"/>
                <a:cs typeface="Times New Roman" pitchFamily="18" charset="0"/>
              </a:rPr>
              <a:t>1991-2000</a:t>
            </a:r>
          </a:p>
        </p:txBody>
      </p:sp>
      <p:sp>
        <p:nvSpPr>
          <p:cNvPr id="32783" name="TextBox 9"/>
          <p:cNvSpPr txBox="1">
            <a:spLocks noChangeArrowheads="1"/>
          </p:cNvSpPr>
          <p:nvPr/>
        </p:nvSpPr>
        <p:spPr bwMode="auto">
          <a:xfrm>
            <a:off x="5216525" y="3200400"/>
            <a:ext cx="1171575" cy="369888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IN" b="1">
                <a:latin typeface="Times New Roman" pitchFamily="18" charset="0"/>
                <a:cs typeface="Times New Roman" pitchFamily="18" charset="0"/>
              </a:rPr>
              <a:t>2011-2017</a:t>
            </a:r>
          </a:p>
        </p:txBody>
      </p:sp>
      <p:pic>
        <p:nvPicPr>
          <p:cNvPr id="32785" name="Picture 1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1" t="89499" r="6562" b="3245"/>
          <a:stretch/>
        </p:blipFill>
        <p:spPr bwMode="auto">
          <a:xfrm>
            <a:off x="607766" y="6124872"/>
            <a:ext cx="6581310" cy="733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785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2286000"/>
            <a:ext cx="7010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00"/>
                </a:solidFill>
              </a:rPr>
              <a:t>Example -1 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0" y="3409890"/>
            <a:ext cx="8991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IN" sz="2000" dirty="0">
                <a:solidFill>
                  <a:srgbClr val="3366FF"/>
                </a:solidFill>
              </a:rPr>
              <a:t>Real-time </a:t>
            </a:r>
            <a:r>
              <a:rPr lang="en-IN" sz="2000" dirty="0" smtClean="0">
                <a:solidFill>
                  <a:srgbClr val="3366FF"/>
                </a:solidFill>
              </a:rPr>
              <a:t>forecast made on 16</a:t>
            </a:r>
            <a:r>
              <a:rPr lang="en-IN" sz="2000" baseline="30000" dirty="0" smtClean="0">
                <a:solidFill>
                  <a:srgbClr val="3366FF"/>
                </a:solidFill>
              </a:rPr>
              <a:t>th</a:t>
            </a:r>
            <a:r>
              <a:rPr lang="en-IN" sz="2000" dirty="0" smtClean="0">
                <a:solidFill>
                  <a:srgbClr val="3366FF"/>
                </a:solidFill>
              </a:rPr>
              <a:t> May</a:t>
            </a:r>
            <a:r>
              <a:rPr lang="en-US" sz="2000" dirty="0" smtClean="0">
                <a:solidFill>
                  <a:srgbClr val="3366FF"/>
                </a:solidFill>
              </a:rPr>
              <a:t> </a:t>
            </a:r>
            <a:r>
              <a:rPr lang="en-IN" sz="2000" dirty="0" smtClean="0">
                <a:solidFill>
                  <a:srgbClr val="3366FF"/>
                </a:solidFill>
              </a:rPr>
              <a:t>2018 </a:t>
            </a:r>
            <a:endParaRPr lang="en-IN" sz="2000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9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BBG</Template>
  <TotalTime>31762</TotalTime>
  <Words>641</Words>
  <Application>Microsoft Office PowerPoint</Application>
  <PresentationFormat>On-screen Show (4:3)</PresentationFormat>
  <Paragraphs>141</Paragraphs>
  <Slides>23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MS PGothic</vt:lpstr>
      <vt:lpstr>Arial</vt:lpstr>
      <vt:lpstr>Bookman Old Style</vt:lpstr>
      <vt:lpstr>Calibri</vt:lpstr>
      <vt:lpstr>Times New Roman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Susmitha</dc:creator>
  <cp:lastModifiedBy>Sahai</cp:lastModifiedBy>
  <cp:revision>1857</cp:revision>
  <dcterms:created xsi:type="dcterms:W3CDTF">2013-04-04T06:48:37Z</dcterms:created>
  <dcterms:modified xsi:type="dcterms:W3CDTF">2020-02-13T14:52:13Z</dcterms:modified>
</cp:coreProperties>
</file>