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charts/colors8.xml" ContentType="application/vnd.ms-office.chartcolorstyle+xml"/>
  <Override PartName="/ppt/charts/style2.xml" ContentType="application/vnd.ms-office.chartstyl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charts/colors6.xml" ContentType="application/vnd.ms-office.chartcolor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charts/colors4.xml" ContentType="application/vnd.ms-office.chartcolorstyl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harts/colors2.xml" ContentType="application/vnd.ms-office.chartcolorstyl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harts/chart9.xml" ContentType="application/vnd.openxmlformats-officedocument.drawingml.chart+xml"/>
  <Override PartName="/ppt/charts/chart7.xml" ContentType="application/vnd.openxmlformats-officedocument.drawingml.chart+xml"/>
  <Override PartName="/ppt/charts/style9.xml" ContentType="application/vnd.ms-office.chartstyle+xml"/>
  <Override PartName="/ppt/charts/style7.xml" ContentType="application/vnd.ms-office.chartstyle+xml"/>
  <Override PartName="/ppt/charts/chart3.xml" ContentType="application/vnd.openxmlformats-officedocument.drawingml.chart+xml"/>
  <Override PartName="/ppt/charts/chart5.xml" ContentType="application/vnd.openxmlformats-officedocument.drawingml.chart+xml"/>
  <Override PartName="/ppt/charts/style5.xml" ContentType="application/vnd.ms-office.chartstyl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charts/style4.xml" ContentType="application/vnd.ms-office.chartstyle+xml"/>
  <Override PartName="/ppt/charts/style3.xml" ContentType="application/vnd.ms-office.chartstyl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charts/colors9.xml" ContentType="application/vnd.ms-office.chartcolorstyle+xml"/>
  <Override PartName="/ppt/charts/style1.xml" ContentType="application/vnd.ms-office.chart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charts/colors7.xml" ContentType="application/vnd.ms-office.chartcolor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charts/colors5.xml" ContentType="application/vnd.ms-office.chartcolor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charts/colors3.xml" ContentType="application/vnd.ms-office.chartcolorstyle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charts/chart8.xml" ContentType="application/vnd.openxmlformats-officedocument.drawingml.chart+xml"/>
  <Override PartName="/ppt/charts/colors1.xml" ContentType="application/vnd.ms-office.chartcolorstyle+xml"/>
  <Override PartName="/ppt/slideLayouts/slideLayout10.xml" ContentType="application/vnd.openxmlformats-officedocument.presentationml.slideLayout+xml"/>
  <Default Extension="gif" ContentType="image/gif"/>
  <Override PartName="/ppt/charts/chart6.xml" ContentType="application/vnd.openxmlformats-officedocument.drawingml.chart+xml"/>
  <Override PartName="/ppt/charts/style8.xml" ContentType="application/vnd.ms-office.chartstyle+xml"/>
  <Override PartName="/ppt/charts/chart4.xml" ContentType="application/vnd.openxmlformats-officedocument.drawingml.chart+xml"/>
  <Override PartName="/ppt/charts/style6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56" r:id="rId2"/>
    <p:sldId id="319" r:id="rId3"/>
    <p:sldId id="321" r:id="rId4"/>
    <p:sldId id="322" r:id="rId5"/>
    <p:sldId id="257" r:id="rId6"/>
    <p:sldId id="265" r:id="rId7"/>
    <p:sldId id="277" r:id="rId8"/>
    <p:sldId id="278" r:id="rId9"/>
    <p:sldId id="331" r:id="rId10"/>
    <p:sldId id="259" r:id="rId11"/>
    <p:sldId id="320" r:id="rId12"/>
    <p:sldId id="303" r:id="rId13"/>
    <p:sldId id="317" r:id="rId14"/>
    <p:sldId id="325" r:id="rId15"/>
    <p:sldId id="326" r:id="rId16"/>
    <p:sldId id="327" r:id="rId17"/>
    <p:sldId id="323" r:id="rId18"/>
    <p:sldId id="324" r:id="rId19"/>
    <p:sldId id="329" r:id="rId20"/>
    <p:sldId id="279" r:id="rId21"/>
    <p:sldId id="300" r:id="rId22"/>
    <p:sldId id="283" r:id="rId23"/>
    <p:sldId id="284" r:id="rId24"/>
    <p:sldId id="285" r:id="rId25"/>
    <p:sldId id="332" r:id="rId26"/>
    <p:sldId id="335" r:id="rId27"/>
    <p:sldId id="337" r:id="rId28"/>
    <p:sldId id="334" r:id="rId29"/>
    <p:sldId id="333" r:id="rId30"/>
    <p:sldId id="330" r:id="rId31"/>
    <p:sldId id="318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14AA4"/>
    <a:srgbClr val="31A853"/>
    <a:srgbClr val="FABF8F"/>
    <a:srgbClr val="FFFFFF"/>
    <a:srgbClr val="C4D79B"/>
    <a:srgbClr val="CCFF66"/>
    <a:srgbClr val="FF0000"/>
    <a:srgbClr val="B1A0C7"/>
    <a:srgbClr val="B8CCE4"/>
    <a:srgbClr val="FFFF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34559" autoAdjust="0"/>
    <p:restoredTop sz="86355" autoAdjust="0"/>
  </p:normalViewPr>
  <p:slideViewPr>
    <p:cSldViewPr snapToGrid="0" showGuides="1">
      <p:cViewPr varScale="1">
        <p:scale>
          <a:sx n="76" d="100"/>
          <a:sy n="76" d="100"/>
        </p:scale>
        <p:origin x="-533" y="-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472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5112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oleObject" Target="file:///F:\Mohit\Heat_stress\Rajkot\Decadal%20Frequency%20of%20Heat%20Wave%20Condition%20in%20Rajkot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oleObject" Target="file:///A:\AWsnIMD\rajkot%20aws%20IMD.xlsx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Style" Target="style3.xml"/><Relationship Id="rId2" Type="http://schemas.microsoft.com/office/2011/relationships/chartColorStyle" Target="colors3.xml"/><Relationship Id="rId1" Type="http://schemas.openxmlformats.org/officeDocument/2006/relationships/oleObject" Target="file:///A:\AWsnIMD\rajkot%20aws%20IMD.xlsx" TargetMode="External"/></Relationships>
</file>

<file path=ppt/charts/_rels/chart4.xml.rels><?xml version="1.0" encoding="UTF-8" standalone="yes"?>
<Relationships xmlns="http://schemas.openxmlformats.org/package/2006/relationships"><Relationship Id="rId3" Type="http://schemas.microsoft.com/office/2011/relationships/chartStyle" Target="style4.xml"/><Relationship Id="rId2" Type="http://schemas.microsoft.com/office/2011/relationships/chartColorStyle" Target="colors4.xml"/><Relationship Id="rId1" Type="http://schemas.openxmlformats.org/officeDocument/2006/relationships/oleObject" Target="file:///A:\AWsnIMD\rajkot%20aws%20IMD.xlsx" TargetMode="External"/></Relationships>
</file>

<file path=ppt/charts/_rels/chart5.xml.rels><?xml version="1.0" encoding="UTF-8" standalone="yes"?>
<Relationships xmlns="http://schemas.openxmlformats.org/package/2006/relationships"><Relationship Id="rId3" Type="http://schemas.microsoft.com/office/2011/relationships/chartStyle" Target="style5.xml"/><Relationship Id="rId2" Type="http://schemas.microsoft.com/office/2011/relationships/chartColorStyle" Target="colors5.xml"/><Relationship Id="rId1" Type="http://schemas.openxmlformats.org/officeDocument/2006/relationships/oleObject" Target="file:///A:\AWsnIMD\rajkot%20aws%20IMD.xlsx" TargetMode="External"/></Relationships>
</file>

<file path=ppt/charts/_rels/chart6.xml.rels><?xml version="1.0" encoding="UTF-8" standalone="yes"?>
<Relationships xmlns="http://schemas.openxmlformats.org/package/2006/relationships"><Relationship Id="rId3" Type="http://schemas.microsoft.com/office/2011/relationships/chartStyle" Target="style6.xml"/><Relationship Id="rId2" Type="http://schemas.microsoft.com/office/2011/relationships/chartColorStyle" Target="colors6.xml"/><Relationship Id="rId1" Type="http://schemas.openxmlformats.org/officeDocument/2006/relationships/oleObject" Target="file:///A:\AWsnIMD\rajkot%20aws%20IMD.xlsx" TargetMode="External"/></Relationships>
</file>

<file path=ppt/charts/_rels/chart7.xml.rels><?xml version="1.0" encoding="UTF-8" standalone="yes"?>
<Relationships xmlns="http://schemas.openxmlformats.org/package/2006/relationships"><Relationship Id="rId3" Type="http://schemas.microsoft.com/office/2011/relationships/chartStyle" Target="style7.xml"/><Relationship Id="rId2" Type="http://schemas.microsoft.com/office/2011/relationships/chartColorStyle" Target="colors7.xml"/><Relationship Id="rId1" Type="http://schemas.openxmlformats.org/officeDocument/2006/relationships/oleObject" Target="file:///A:\AWsnIMD\rajkot%20aws%20IMD.xlsx" TargetMode="External"/></Relationships>
</file>

<file path=ppt/charts/_rels/chart8.xml.rels><?xml version="1.0" encoding="UTF-8" standalone="yes"?>
<Relationships xmlns="http://schemas.openxmlformats.org/package/2006/relationships"><Relationship Id="rId3" Type="http://schemas.microsoft.com/office/2011/relationships/chartStyle" Target="style8.xml"/><Relationship Id="rId2" Type="http://schemas.microsoft.com/office/2011/relationships/chartColorStyle" Target="colors8.xml"/><Relationship Id="rId1" Type="http://schemas.openxmlformats.org/officeDocument/2006/relationships/oleObject" Target="file:///A:\AWsnIMD\rajkot%20aws%20IMD.xlsx" TargetMode="External"/></Relationships>
</file>

<file path=ppt/charts/_rels/chart9.xml.rels><?xml version="1.0" encoding="UTF-8" standalone="yes"?>
<Relationships xmlns="http://schemas.openxmlformats.org/package/2006/relationships"><Relationship Id="rId3" Type="http://schemas.microsoft.com/office/2011/relationships/chartStyle" Target="style9.xml"/><Relationship Id="rId2" Type="http://schemas.microsoft.com/office/2011/relationships/chartColorStyle" Target="colors9.xml"/><Relationship Id="rId1" Type="http://schemas.openxmlformats.org/officeDocument/2006/relationships/oleObject" Target="file:///A:\AWsnIMD\rajkot%20aws%20IMD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IN"/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IN"/>
              <a:t>Decadal</a:t>
            </a:r>
            <a:r>
              <a:rPr lang="en-IN" baseline="0"/>
              <a:t> Frequency of MHW and SHW in Rajkot</a:t>
            </a:r>
            <a:endParaRPr lang="en-IN"/>
          </a:p>
        </c:rich>
      </c:tx>
      <c:layout/>
      <c:spPr>
        <a:noFill/>
        <a:ln>
          <a:noFill/>
        </a:ln>
        <a:effectLst/>
      </c:spPr>
    </c:title>
    <c:plotArea>
      <c:layout/>
      <c:barChart>
        <c:barDir val="col"/>
        <c:grouping val="clustered"/>
        <c:ser>
          <c:idx val="0"/>
          <c:order val="0"/>
          <c:tx>
            <c:strRef>
              <c:f>Sheet2!$H$9</c:f>
              <c:strCache>
                <c:ptCount val="1"/>
                <c:pt idx="0">
                  <c:v>Moderate Heat Wave (MHW)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Sheet2!$I$8:$L$8</c:f>
              <c:strCache>
                <c:ptCount val="4"/>
                <c:pt idx="0">
                  <c:v>1971-1980</c:v>
                </c:pt>
                <c:pt idx="1">
                  <c:v>1981-1990</c:v>
                </c:pt>
                <c:pt idx="2">
                  <c:v>1991-2000</c:v>
                </c:pt>
                <c:pt idx="3">
                  <c:v>2001-2010</c:v>
                </c:pt>
              </c:strCache>
            </c:strRef>
          </c:cat>
          <c:val>
            <c:numRef>
              <c:f>Sheet2!$I$9:$L$9</c:f>
              <c:numCache>
                <c:formatCode>General</c:formatCode>
                <c:ptCount val="4"/>
                <c:pt idx="0">
                  <c:v>5</c:v>
                </c:pt>
                <c:pt idx="1">
                  <c:v>2</c:v>
                </c:pt>
                <c:pt idx="2">
                  <c:v>21</c:v>
                </c:pt>
                <c:pt idx="3">
                  <c:v>33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5FC-4FCB-8236-8330AE04C120}"/>
            </c:ext>
          </c:extLst>
        </c:ser>
        <c:ser>
          <c:idx val="1"/>
          <c:order val="1"/>
          <c:tx>
            <c:strRef>
              <c:f>Sheet2!$H$10</c:f>
              <c:strCache>
                <c:ptCount val="1"/>
                <c:pt idx="0">
                  <c:v>Severe Heat Wave (SHW)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Sheet2!$I$8:$L$8</c:f>
              <c:strCache>
                <c:ptCount val="4"/>
                <c:pt idx="0">
                  <c:v>1971-1980</c:v>
                </c:pt>
                <c:pt idx="1">
                  <c:v>1981-1990</c:v>
                </c:pt>
                <c:pt idx="2">
                  <c:v>1991-2000</c:v>
                </c:pt>
                <c:pt idx="3">
                  <c:v>2001-2010</c:v>
                </c:pt>
              </c:strCache>
            </c:strRef>
          </c:cat>
          <c:val>
            <c:numRef>
              <c:f>Sheet2!$I$10:$L$10</c:f>
              <c:numCache>
                <c:formatCode>General</c:formatCode>
                <c:ptCount val="4"/>
                <c:pt idx="0">
                  <c:v>1</c:v>
                </c:pt>
                <c:pt idx="1">
                  <c:v>0</c:v>
                </c:pt>
                <c:pt idx="2">
                  <c:v>1</c:v>
                </c:pt>
                <c:pt idx="3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A5FC-4FCB-8236-8330AE04C120}"/>
            </c:ext>
          </c:extLst>
        </c:ser>
        <c:dLbls>
          <c:showVal val="1"/>
        </c:dLbls>
        <c:gapWidth val="219"/>
        <c:overlap val="-27"/>
        <c:axId val="65246720"/>
        <c:axId val="65248640"/>
      </c:barChart>
      <c:catAx>
        <c:axId val="65246720"/>
        <c:scaling>
          <c:orientation val="minMax"/>
        </c:scaling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IN"/>
                  <a:t>Period</a:t>
                </a:r>
              </a:p>
            </c:rich>
          </c:tx>
          <c:layout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5248640"/>
        <c:crosses val="autoZero"/>
        <c:auto val="1"/>
        <c:lblAlgn val="ctr"/>
        <c:lblOffset val="100"/>
      </c:catAx>
      <c:valAx>
        <c:axId val="65248640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IN"/>
                  <a:t>Frequency</a:t>
                </a:r>
              </a:p>
            </c:rich>
          </c:tx>
          <c:layout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52467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</c:chart>
  <c:spPr>
    <a:noFill/>
    <a:ln>
      <a:solidFill>
        <a:schemeClr val="tx1"/>
      </a:solidFill>
    </a:ln>
    <a:effectLst/>
  </c:spPr>
  <c:txPr>
    <a:bodyPr/>
    <a:lstStyle/>
    <a:p>
      <a:pPr>
        <a:defRPr/>
      </a:pPr>
      <a:endParaRPr lang="en-US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IN"/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IN" sz="1400"/>
              <a:t>IMD vs AWS TMax for January 2018 - Rajkot</a:t>
            </a:r>
          </a:p>
        </c:rich>
      </c:tx>
      <c:layout/>
      <c:spPr>
        <a:noFill/>
        <a:ln>
          <a:noFill/>
        </a:ln>
        <a:effectLst/>
      </c:spPr>
    </c:title>
    <c:plotArea>
      <c:layout/>
      <c:lineChart>
        <c:grouping val="standard"/>
        <c:ser>
          <c:idx val="0"/>
          <c:order val="0"/>
          <c:tx>
            <c:strRef>
              <c:f>Sheet2!$B$1</c:f>
              <c:strCache>
                <c:ptCount val="1"/>
                <c:pt idx="0">
                  <c:v>January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strRef>
              <c:f>Sheet2!$A$2:$A$21</c:f>
              <c:strCache>
                <c:ptCount val="20"/>
                <c:pt idx="0">
                  <c:v>RMC OFFICE East Zone</c:v>
                </c:pt>
                <c:pt idx="1">
                  <c:v>Atika</c:v>
                </c:pt>
                <c:pt idx="2">
                  <c:v>Jaddus</c:v>
                </c:pt>
                <c:pt idx="3">
                  <c:v>Madhapar Chowk</c:v>
                </c:pt>
                <c:pt idx="4">
                  <c:v>Aji Dam</c:v>
                </c:pt>
                <c:pt idx="5">
                  <c:v>Morbi Road</c:v>
                </c:pt>
                <c:pt idx="6">
                  <c:v>Devpara</c:v>
                </c:pt>
                <c:pt idx="7">
                  <c:v>Railway Station</c:v>
                </c:pt>
                <c:pt idx="8">
                  <c:v>Jilla Panchayat</c:v>
                </c:pt>
                <c:pt idx="9">
                  <c:v>Hospital Chowk</c:v>
                </c:pt>
                <c:pt idx="10">
                  <c:v>Gondal Chowk</c:v>
                </c:pt>
                <c:pt idx="11">
                  <c:v>Greenland Chowk</c:v>
                </c:pt>
                <c:pt idx="12">
                  <c:v>Kothariya</c:v>
                </c:pt>
                <c:pt idx="13">
                  <c:v>Delux</c:v>
                </c:pt>
                <c:pt idx="14">
                  <c:v>Race Course</c:v>
                </c:pt>
                <c:pt idx="15">
                  <c:v>Trikonbag</c:v>
                </c:pt>
                <c:pt idx="16">
                  <c:v>Mahila College</c:v>
                </c:pt>
                <c:pt idx="17">
                  <c:v>Nana Mauva Circle</c:v>
                </c:pt>
                <c:pt idx="18">
                  <c:v>Sorathiyawadi</c:v>
                </c:pt>
                <c:pt idx="19">
                  <c:v>PradyumanPark</c:v>
                </c:pt>
              </c:strCache>
            </c:strRef>
          </c:cat>
          <c:val>
            <c:numRef>
              <c:f>Sheet2!$B$2:$B$21</c:f>
              <c:numCache>
                <c:formatCode>0.0</c:formatCode>
                <c:ptCount val="20"/>
                <c:pt idx="0">
                  <c:v>29.465357142857133</c:v>
                </c:pt>
                <c:pt idx="1">
                  <c:v>29.589677419354832</c:v>
                </c:pt>
                <c:pt idx="2">
                  <c:v>30.25</c:v>
                </c:pt>
                <c:pt idx="3">
                  <c:v>30.745161290322578</c:v>
                </c:pt>
                <c:pt idx="4">
                  <c:v>30.878709677419355</c:v>
                </c:pt>
                <c:pt idx="5">
                  <c:v>31.161000000000001</c:v>
                </c:pt>
                <c:pt idx="6">
                  <c:v>31.299677419354829</c:v>
                </c:pt>
                <c:pt idx="7">
                  <c:v>31.713750000000001</c:v>
                </c:pt>
                <c:pt idx="8">
                  <c:v>31.735161290322598</c:v>
                </c:pt>
                <c:pt idx="9">
                  <c:v>31.764193548387105</c:v>
                </c:pt>
                <c:pt idx="10">
                  <c:v>31.857096774193547</c:v>
                </c:pt>
                <c:pt idx="11">
                  <c:v>31.898928571428574</c:v>
                </c:pt>
                <c:pt idx="12">
                  <c:v>32.049310344827589</c:v>
                </c:pt>
                <c:pt idx="13">
                  <c:v>32.638064516129042</c:v>
                </c:pt>
                <c:pt idx="14">
                  <c:v>32.661290322580655</c:v>
                </c:pt>
                <c:pt idx="15">
                  <c:v>32.697000000000003</c:v>
                </c:pt>
                <c:pt idx="16">
                  <c:v>32.699032258064513</c:v>
                </c:pt>
                <c:pt idx="17">
                  <c:v>33.149032258064516</c:v>
                </c:pt>
                <c:pt idx="18">
                  <c:v>33.300000000000011</c:v>
                </c:pt>
                <c:pt idx="19">
                  <c:v>34.101818181818174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574-4969-9E15-7B7670D362CA}"/>
            </c:ext>
          </c:extLst>
        </c:ser>
        <c:ser>
          <c:idx val="1"/>
          <c:order val="1"/>
          <c:tx>
            <c:strRef>
              <c:f>Sheet2!$C$1</c:f>
              <c:strCache>
                <c:ptCount val="1"/>
                <c:pt idx="0">
                  <c:v>IMD January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strRef>
              <c:f>Sheet2!$A$2:$A$21</c:f>
              <c:strCache>
                <c:ptCount val="20"/>
                <c:pt idx="0">
                  <c:v>RMC OFFICE East Zone</c:v>
                </c:pt>
                <c:pt idx="1">
                  <c:v>Atika</c:v>
                </c:pt>
                <c:pt idx="2">
                  <c:v>Jaddus</c:v>
                </c:pt>
                <c:pt idx="3">
                  <c:v>Madhapar Chowk</c:v>
                </c:pt>
                <c:pt idx="4">
                  <c:v>Aji Dam</c:v>
                </c:pt>
                <c:pt idx="5">
                  <c:v>Morbi Road</c:v>
                </c:pt>
                <c:pt idx="6">
                  <c:v>Devpara</c:v>
                </c:pt>
                <c:pt idx="7">
                  <c:v>Railway Station</c:v>
                </c:pt>
                <c:pt idx="8">
                  <c:v>Jilla Panchayat</c:v>
                </c:pt>
                <c:pt idx="9">
                  <c:v>Hospital Chowk</c:v>
                </c:pt>
                <c:pt idx="10">
                  <c:v>Gondal Chowk</c:v>
                </c:pt>
                <c:pt idx="11">
                  <c:v>Greenland Chowk</c:v>
                </c:pt>
                <c:pt idx="12">
                  <c:v>Kothariya</c:v>
                </c:pt>
                <c:pt idx="13">
                  <c:v>Delux</c:v>
                </c:pt>
                <c:pt idx="14">
                  <c:v>Race Course</c:v>
                </c:pt>
                <c:pt idx="15">
                  <c:v>Trikonbag</c:v>
                </c:pt>
                <c:pt idx="16">
                  <c:v>Mahila College</c:v>
                </c:pt>
                <c:pt idx="17">
                  <c:v>Nana Mauva Circle</c:v>
                </c:pt>
                <c:pt idx="18">
                  <c:v>Sorathiyawadi</c:v>
                </c:pt>
                <c:pt idx="19">
                  <c:v>PradyumanPark</c:v>
                </c:pt>
              </c:strCache>
            </c:strRef>
          </c:cat>
          <c:val>
            <c:numRef>
              <c:f>Sheet2!$C$2:$C$21</c:f>
              <c:numCache>
                <c:formatCode>General</c:formatCode>
                <c:ptCount val="20"/>
                <c:pt idx="0">
                  <c:v>30.130000000000003</c:v>
                </c:pt>
                <c:pt idx="1">
                  <c:v>30.130000000000003</c:v>
                </c:pt>
                <c:pt idx="2">
                  <c:v>30.130000000000003</c:v>
                </c:pt>
                <c:pt idx="3">
                  <c:v>30.130000000000003</c:v>
                </c:pt>
                <c:pt idx="4">
                  <c:v>30.130000000000003</c:v>
                </c:pt>
                <c:pt idx="5">
                  <c:v>30.130000000000003</c:v>
                </c:pt>
                <c:pt idx="6">
                  <c:v>30.130000000000003</c:v>
                </c:pt>
                <c:pt idx="7">
                  <c:v>30.130000000000003</c:v>
                </c:pt>
                <c:pt idx="8">
                  <c:v>30.130000000000003</c:v>
                </c:pt>
                <c:pt idx="9">
                  <c:v>30.130000000000003</c:v>
                </c:pt>
                <c:pt idx="10">
                  <c:v>30.130000000000003</c:v>
                </c:pt>
                <c:pt idx="11">
                  <c:v>30.130000000000003</c:v>
                </c:pt>
                <c:pt idx="12">
                  <c:v>30.130000000000003</c:v>
                </c:pt>
                <c:pt idx="13">
                  <c:v>30.130000000000003</c:v>
                </c:pt>
                <c:pt idx="14">
                  <c:v>30.130000000000003</c:v>
                </c:pt>
                <c:pt idx="15">
                  <c:v>30.130000000000003</c:v>
                </c:pt>
                <c:pt idx="16">
                  <c:v>30.130000000000003</c:v>
                </c:pt>
                <c:pt idx="17">
                  <c:v>30.130000000000003</c:v>
                </c:pt>
                <c:pt idx="18">
                  <c:v>30.130000000000003</c:v>
                </c:pt>
                <c:pt idx="19">
                  <c:v>30.130000000000003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4574-4969-9E15-7B7670D362CA}"/>
            </c:ext>
          </c:extLst>
        </c:ser>
        <c:dLbls>
          <c:showVal val="1"/>
        </c:dLbls>
        <c:marker val="1"/>
        <c:axId val="42026496"/>
        <c:axId val="42028032"/>
      </c:lineChart>
      <c:catAx>
        <c:axId val="42026496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028032"/>
        <c:crosses val="autoZero"/>
        <c:auto val="1"/>
        <c:lblAlgn val="ctr"/>
        <c:lblOffset val="100"/>
      </c:catAx>
      <c:valAx>
        <c:axId val="42028032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0264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IN"/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IN" sz="1400" b="0" i="0" baseline="0" dirty="0" smtClean="0">
                <a:effectLst/>
              </a:rPr>
              <a:t>IMD vs AWS </a:t>
            </a:r>
            <a:r>
              <a:rPr lang="en-IN" sz="1400" b="0" i="0" baseline="0" dirty="0" err="1" smtClean="0">
                <a:effectLst/>
              </a:rPr>
              <a:t>TMax</a:t>
            </a:r>
            <a:r>
              <a:rPr lang="en-IN" sz="1400" b="0" i="0" baseline="0" dirty="0" smtClean="0">
                <a:effectLst/>
              </a:rPr>
              <a:t> for February 2018 - Rajkot</a:t>
            </a:r>
            <a:endParaRPr lang="en-IN" sz="1400" dirty="0">
              <a:effectLst/>
            </a:endParaRPr>
          </a:p>
        </c:rich>
      </c:tx>
      <c:layout/>
      <c:spPr>
        <a:noFill/>
        <a:ln>
          <a:noFill/>
        </a:ln>
        <a:effectLst/>
      </c:spPr>
    </c:title>
    <c:plotArea>
      <c:layout/>
      <c:lineChart>
        <c:grouping val="standard"/>
        <c:ser>
          <c:idx val="0"/>
          <c:order val="0"/>
          <c:tx>
            <c:strRef>
              <c:f>Sheet2!$E$1</c:f>
              <c:strCache>
                <c:ptCount val="1"/>
                <c:pt idx="0">
                  <c:v>February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Sheet2!$D$2:$D$21</c:f>
              <c:strCache>
                <c:ptCount val="20"/>
                <c:pt idx="0">
                  <c:v>Atika</c:v>
                </c:pt>
                <c:pt idx="1">
                  <c:v>RMC OFFICE East Zone</c:v>
                </c:pt>
                <c:pt idx="2">
                  <c:v>Jaddus</c:v>
                </c:pt>
                <c:pt idx="3">
                  <c:v>Madhapar Chowk</c:v>
                </c:pt>
                <c:pt idx="4">
                  <c:v>Aji Dam</c:v>
                </c:pt>
                <c:pt idx="5">
                  <c:v>Railway Station</c:v>
                </c:pt>
                <c:pt idx="6">
                  <c:v>Morbi Road</c:v>
                </c:pt>
                <c:pt idx="7">
                  <c:v>Hospital Chowk</c:v>
                </c:pt>
                <c:pt idx="8">
                  <c:v>Devpara</c:v>
                </c:pt>
                <c:pt idx="9">
                  <c:v>Jilla Panchayat</c:v>
                </c:pt>
                <c:pt idx="10">
                  <c:v>Kothariya</c:v>
                </c:pt>
                <c:pt idx="11">
                  <c:v>Greenland Chowk</c:v>
                </c:pt>
                <c:pt idx="12">
                  <c:v>Gondal Chowk</c:v>
                </c:pt>
                <c:pt idx="13">
                  <c:v>Delux</c:v>
                </c:pt>
                <c:pt idx="14">
                  <c:v>Mahila College</c:v>
                </c:pt>
                <c:pt idx="15">
                  <c:v>Nana Mauva Circle</c:v>
                </c:pt>
                <c:pt idx="16">
                  <c:v>Trikonbag</c:v>
                </c:pt>
                <c:pt idx="17">
                  <c:v>Sorathiyawadi</c:v>
                </c:pt>
                <c:pt idx="18">
                  <c:v>PradyumanPark</c:v>
                </c:pt>
                <c:pt idx="19">
                  <c:v>Race Course</c:v>
                </c:pt>
              </c:strCache>
            </c:strRef>
          </c:cat>
          <c:val>
            <c:numRef>
              <c:f>Sheet2!$E$2:$E$21</c:f>
              <c:numCache>
                <c:formatCode>0.0</c:formatCode>
                <c:ptCount val="20"/>
                <c:pt idx="0">
                  <c:v>32.13818181818182</c:v>
                </c:pt>
                <c:pt idx="1">
                  <c:v>32.306785714285716</c:v>
                </c:pt>
                <c:pt idx="2">
                  <c:v>32.592857142857149</c:v>
                </c:pt>
                <c:pt idx="3">
                  <c:v>32.949642857142848</c:v>
                </c:pt>
                <c:pt idx="4">
                  <c:v>33.129642857142855</c:v>
                </c:pt>
                <c:pt idx="5">
                  <c:v>33.264642857142853</c:v>
                </c:pt>
                <c:pt idx="6">
                  <c:v>33.369230769230775</c:v>
                </c:pt>
                <c:pt idx="7">
                  <c:v>33.688928571428562</c:v>
                </c:pt>
                <c:pt idx="8">
                  <c:v>33.769285714285722</c:v>
                </c:pt>
                <c:pt idx="9">
                  <c:v>33.888214285714277</c:v>
                </c:pt>
                <c:pt idx="10">
                  <c:v>34.138928571428572</c:v>
                </c:pt>
                <c:pt idx="11">
                  <c:v>34.550714285714271</c:v>
                </c:pt>
                <c:pt idx="12">
                  <c:v>34.65</c:v>
                </c:pt>
                <c:pt idx="13">
                  <c:v>34.83</c:v>
                </c:pt>
                <c:pt idx="14">
                  <c:v>34.92321428571428</c:v>
                </c:pt>
                <c:pt idx="15">
                  <c:v>35.077499999999993</c:v>
                </c:pt>
                <c:pt idx="16">
                  <c:v>35.292857142857159</c:v>
                </c:pt>
                <c:pt idx="17">
                  <c:v>35.485714285714273</c:v>
                </c:pt>
                <c:pt idx="18">
                  <c:v>35.578928571428577</c:v>
                </c:pt>
                <c:pt idx="19">
                  <c:v>38.025000000000006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C71-41D3-9EC7-43A62C6795E8}"/>
            </c:ext>
          </c:extLst>
        </c:ser>
        <c:ser>
          <c:idx val="1"/>
          <c:order val="1"/>
          <c:tx>
            <c:strRef>
              <c:f>Sheet2!$F$1</c:f>
              <c:strCache>
                <c:ptCount val="1"/>
                <c:pt idx="0">
                  <c:v>IMD February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Sheet2!$D$2:$D$21</c:f>
              <c:strCache>
                <c:ptCount val="20"/>
                <c:pt idx="0">
                  <c:v>Atika</c:v>
                </c:pt>
                <c:pt idx="1">
                  <c:v>RMC OFFICE East Zone</c:v>
                </c:pt>
                <c:pt idx="2">
                  <c:v>Jaddus</c:v>
                </c:pt>
                <c:pt idx="3">
                  <c:v>Madhapar Chowk</c:v>
                </c:pt>
                <c:pt idx="4">
                  <c:v>Aji Dam</c:v>
                </c:pt>
                <c:pt idx="5">
                  <c:v>Railway Station</c:v>
                </c:pt>
                <c:pt idx="6">
                  <c:v>Morbi Road</c:v>
                </c:pt>
                <c:pt idx="7">
                  <c:v>Hospital Chowk</c:v>
                </c:pt>
                <c:pt idx="8">
                  <c:v>Devpara</c:v>
                </c:pt>
                <c:pt idx="9">
                  <c:v>Jilla Panchayat</c:v>
                </c:pt>
                <c:pt idx="10">
                  <c:v>Kothariya</c:v>
                </c:pt>
                <c:pt idx="11">
                  <c:v>Greenland Chowk</c:v>
                </c:pt>
                <c:pt idx="12">
                  <c:v>Gondal Chowk</c:v>
                </c:pt>
                <c:pt idx="13">
                  <c:v>Delux</c:v>
                </c:pt>
                <c:pt idx="14">
                  <c:v>Mahila College</c:v>
                </c:pt>
                <c:pt idx="15">
                  <c:v>Nana Mauva Circle</c:v>
                </c:pt>
                <c:pt idx="16">
                  <c:v>Trikonbag</c:v>
                </c:pt>
                <c:pt idx="17">
                  <c:v>Sorathiyawadi</c:v>
                </c:pt>
                <c:pt idx="18">
                  <c:v>PradyumanPark</c:v>
                </c:pt>
                <c:pt idx="19">
                  <c:v>Race Course</c:v>
                </c:pt>
              </c:strCache>
            </c:strRef>
          </c:cat>
          <c:val>
            <c:numRef>
              <c:f>Sheet2!$F$2:$F$21</c:f>
              <c:numCache>
                <c:formatCode>General</c:formatCode>
                <c:ptCount val="20"/>
                <c:pt idx="0">
                  <c:v>32.75</c:v>
                </c:pt>
                <c:pt idx="1">
                  <c:v>32.75</c:v>
                </c:pt>
                <c:pt idx="2">
                  <c:v>32.75</c:v>
                </c:pt>
                <c:pt idx="3">
                  <c:v>32.75</c:v>
                </c:pt>
                <c:pt idx="4">
                  <c:v>32.75</c:v>
                </c:pt>
                <c:pt idx="5">
                  <c:v>32.75</c:v>
                </c:pt>
                <c:pt idx="6">
                  <c:v>32.75</c:v>
                </c:pt>
                <c:pt idx="7">
                  <c:v>32.75</c:v>
                </c:pt>
                <c:pt idx="8">
                  <c:v>32.75</c:v>
                </c:pt>
                <c:pt idx="9">
                  <c:v>32.75</c:v>
                </c:pt>
                <c:pt idx="10">
                  <c:v>32.75</c:v>
                </c:pt>
                <c:pt idx="11">
                  <c:v>32.75</c:v>
                </c:pt>
                <c:pt idx="12">
                  <c:v>32.75</c:v>
                </c:pt>
                <c:pt idx="13">
                  <c:v>32.75</c:v>
                </c:pt>
                <c:pt idx="14">
                  <c:v>32.75</c:v>
                </c:pt>
                <c:pt idx="15">
                  <c:v>32.75</c:v>
                </c:pt>
                <c:pt idx="16">
                  <c:v>32.75</c:v>
                </c:pt>
                <c:pt idx="17">
                  <c:v>32.75</c:v>
                </c:pt>
                <c:pt idx="18">
                  <c:v>32.75</c:v>
                </c:pt>
                <c:pt idx="19">
                  <c:v>32.75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1C71-41D3-9EC7-43A62C6795E8}"/>
            </c:ext>
          </c:extLst>
        </c:ser>
        <c:dLbls/>
        <c:marker val="1"/>
        <c:axId val="100941824"/>
        <c:axId val="100943360"/>
      </c:lineChart>
      <c:catAx>
        <c:axId val="100941824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0943360"/>
        <c:crosses val="autoZero"/>
        <c:auto val="1"/>
        <c:lblAlgn val="ctr"/>
        <c:lblOffset val="100"/>
      </c:catAx>
      <c:valAx>
        <c:axId val="100943360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09418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IN"/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IN" sz="1400" b="0" i="0" baseline="0" dirty="0" smtClean="0">
                <a:effectLst/>
              </a:rPr>
              <a:t>IMD vs AWS </a:t>
            </a:r>
            <a:r>
              <a:rPr lang="en-IN" sz="1400" b="0" i="0" baseline="0" dirty="0" err="1" smtClean="0">
                <a:effectLst/>
              </a:rPr>
              <a:t>TMax</a:t>
            </a:r>
            <a:r>
              <a:rPr lang="en-IN" sz="1400" b="0" i="0" baseline="0" dirty="0" smtClean="0">
                <a:effectLst/>
              </a:rPr>
              <a:t> for March 2018 - Rajkot</a:t>
            </a:r>
            <a:endParaRPr lang="en-IN" sz="1400" dirty="0">
              <a:effectLst/>
            </a:endParaRPr>
          </a:p>
        </c:rich>
      </c:tx>
      <c:layout/>
      <c:spPr>
        <a:noFill/>
        <a:ln>
          <a:noFill/>
        </a:ln>
        <a:effectLst/>
      </c:spPr>
    </c:title>
    <c:plotArea>
      <c:layout/>
      <c:lineChart>
        <c:grouping val="standard"/>
        <c:ser>
          <c:idx val="0"/>
          <c:order val="0"/>
          <c:tx>
            <c:strRef>
              <c:f>Sheet2!$H$1</c:f>
              <c:strCache>
                <c:ptCount val="1"/>
                <c:pt idx="0">
                  <c:v>March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Sheet2!$G$2:$G$21</c:f>
              <c:strCache>
                <c:ptCount val="20"/>
                <c:pt idx="0">
                  <c:v>Atika</c:v>
                </c:pt>
                <c:pt idx="1">
                  <c:v>Aji Dam</c:v>
                </c:pt>
                <c:pt idx="2">
                  <c:v>Jaddus</c:v>
                </c:pt>
                <c:pt idx="3">
                  <c:v>Madhapar Chowk</c:v>
                </c:pt>
                <c:pt idx="4">
                  <c:v>Railway Station</c:v>
                </c:pt>
                <c:pt idx="5">
                  <c:v>Hospital Chowk</c:v>
                </c:pt>
                <c:pt idx="6">
                  <c:v>Morbi Road</c:v>
                </c:pt>
                <c:pt idx="7">
                  <c:v>Kothariya</c:v>
                </c:pt>
                <c:pt idx="8">
                  <c:v>RMC OFFICE East Zone</c:v>
                </c:pt>
                <c:pt idx="9">
                  <c:v>Jilla Panchayat</c:v>
                </c:pt>
                <c:pt idx="10">
                  <c:v>Race Course</c:v>
                </c:pt>
                <c:pt idx="11">
                  <c:v>Devpara</c:v>
                </c:pt>
                <c:pt idx="12">
                  <c:v>Delux</c:v>
                </c:pt>
                <c:pt idx="13">
                  <c:v>Greenland Chowk</c:v>
                </c:pt>
                <c:pt idx="14">
                  <c:v>Gondal Chowk</c:v>
                </c:pt>
                <c:pt idx="15">
                  <c:v>Nana Mauva Circle</c:v>
                </c:pt>
                <c:pt idx="16">
                  <c:v>Mahila College</c:v>
                </c:pt>
                <c:pt idx="17">
                  <c:v>Sorathiyawadi</c:v>
                </c:pt>
                <c:pt idx="18">
                  <c:v>PradyumanPark</c:v>
                </c:pt>
                <c:pt idx="19">
                  <c:v>Trikonbag</c:v>
                </c:pt>
              </c:strCache>
            </c:strRef>
          </c:cat>
          <c:val>
            <c:numRef>
              <c:f>Sheet2!$H$2:$H$21</c:f>
              <c:numCache>
                <c:formatCode>0.0</c:formatCode>
                <c:ptCount val="20"/>
                <c:pt idx="0">
                  <c:v>36.513000000000005</c:v>
                </c:pt>
                <c:pt idx="1">
                  <c:v>36.766451612903204</c:v>
                </c:pt>
                <c:pt idx="2">
                  <c:v>36.809999999999995</c:v>
                </c:pt>
                <c:pt idx="3">
                  <c:v>37.0741935483871</c:v>
                </c:pt>
                <c:pt idx="4">
                  <c:v>37.166896551724129</c:v>
                </c:pt>
                <c:pt idx="5">
                  <c:v>37.584642857142846</c:v>
                </c:pt>
                <c:pt idx="6">
                  <c:v>37.817999999999998</c:v>
                </c:pt>
                <c:pt idx="7">
                  <c:v>37.941428571428553</c:v>
                </c:pt>
                <c:pt idx="8">
                  <c:v>37.953870967741928</c:v>
                </c:pt>
                <c:pt idx="9">
                  <c:v>38.110645161290307</c:v>
                </c:pt>
                <c:pt idx="10">
                  <c:v>38.283000000000001</c:v>
                </c:pt>
                <c:pt idx="11">
                  <c:v>38.351612903225806</c:v>
                </c:pt>
                <c:pt idx="12">
                  <c:v>38.685483870967751</c:v>
                </c:pt>
                <c:pt idx="13">
                  <c:v>38.855161290322563</c:v>
                </c:pt>
                <c:pt idx="14">
                  <c:v>39.000000000000007</c:v>
                </c:pt>
                <c:pt idx="15">
                  <c:v>39.243103448275868</c:v>
                </c:pt>
                <c:pt idx="16">
                  <c:v>39.298064516129038</c:v>
                </c:pt>
                <c:pt idx="17">
                  <c:v>39.462000000000003</c:v>
                </c:pt>
                <c:pt idx="18">
                  <c:v>39.977419354838716</c:v>
                </c:pt>
                <c:pt idx="19">
                  <c:v>40.035483870967752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7B1-422C-9631-F7F09F0FC1E4}"/>
            </c:ext>
          </c:extLst>
        </c:ser>
        <c:ser>
          <c:idx val="1"/>
          <c:order val="1"/>
          <c:tx>
            <c:strRef>
              <c:f>Sheet2!$I$1</c:f>
              <c:strCache>
                <c:ptCount val="1"/>
                <c:pt idx="0">
                  <c:v>IMD March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Sheet2!$G$2:$G$21</c:f>
              <c:strCache>
                <c:ptCount val="20"/>
                <c:pt idx="0">
                  <c:v>Atika</c:v>
                </c:pt>
                <c:pt idx="1">
                  <c:v>Aji Dam</c:v>
                </c:pt>
                <c:pt idx="2">
                  <c:v>Jaddus</c:v>
                </c:pt>
                <c:pt idx="3">
                  <c:v>Madhapar Chowk</c:v>
                </c:pt>
                <c:pt idx="4">
                  <c:v>Railway Station</c:v>
                </c:pt>
                <c:pt idx="5">
                  <c:v>Hospital Chowk</c:v>
                </c:pt>
                <c:pt idx="6">
                  <c:v>Morbi Road</c:v>
                </c:pt>
                <c:pt idx="7">
                  <c:v>Kothariya</c:v>
                </c:pt>
                <c:pt idx="8">
                  <c:v>RMC OFFICE East Zone</c:v>
                </c:pt>
                <c:pt idx="9">
                  <c:v>Jilla Panchayat</c:v>
                </c:pt>
                <c:pt idx="10">
                  <c:v>Race Course</c:v>
                </c:pt>
                <c:pt idx="11">
                  <c:v>Devpara</c:v>
                </c:pt>
                <c:pt idx="12">
                  <c:v>Delux</c:v>
                </c:pt>
                <c:pt idx="13">
                  <c:v>Greenland Chowk</c:v>
                </c:pt>
                <c:pt idx="14">
                  <c:v>Gondal Chowk</c:v>
                </c:pt>
                <c:pt idx="15">
                  <c:v>Nana Mauva Circle</c:v>
                </c:pt>
                <c:pt idx="16">
                  <c:v>Mahila College</c:v>
                </c:pt>
                <c:pt idx="17">
                  <c:v>Sorathiyawadi</c:v>
                </c:pt>
                <c:pt idx="18">
                  <c:v>PradyumanPark</c:v>
                </c:pt>
                <c:pt idx="19">
                  <c:v>Trikonbag</c:v>
                </c:pt>
              </c:strCache>
            </c:strRef>
          </c:cat>
          <c:val>
            <c:numRef>
              <c:f>Sheet2!$I$2:$I$21</c:f>
              <c:numCache>
                <c:formatCode>0.0</c:formatCode>
                <c:ptCount val="20"/>
                <c:pt idx="0">
                  <c:v>36.160000000000004</c:v>
                </c:pt>
                <c:pt idx="1">
                  <c:v>36.160000000000004</c:v>
                </c:pt>
                <c:pt idx="2">
                  <c:v>36.160000000000004</c:v>
                </c:pt>
                <c:pt idx="3">
                  <c:v>36.160000000000004</c:v>
                </c:pt>
                <c:pt idx="4">
                  <c:v>36.160000000000004</c:v>
                </c:pt>
                <c:pt idx="5">
                  <c:v>36.160000000000004</c:v>
                </c:pt>
                <c:pt idx="6">
                  <c:v>36.160000000000004</c:v>
                </c:pt>
                <c:pt idx="7">
                  <c:v>36.160000000000004</c:v>
                </c:pt>
                <c:pt idx="8">
                  <c:v>36.160000000000004</c:v>
                </c:pt>
                <c:pt idx="9">
                  <c:v>36.160000000000004</c:v>
                </c:pt>
                <c:pt idx="10">
                  <c:v>36.160000000000004</c:v>
                </c:pt>
                <c:pt idx="11">
                  <c:v>36.160000000000004</c:v>
                </c:pt>
                <c:pt idx="12">
                  <c:v>36.160000000000004</c:v>
                </c:pt>
                <c:pt idx="13">
                  <c:v>36.160000000000004</c:v>
                </c:pt>
                <c:pt idx="14">
                  <c:v>36.160000000000004</c:v>
                </c:pt>
                <c:pt idx="15">
                  <c:v>36.160000000000004</c:v>
                </c:pt>
                <c:pt idx="16">
                  <c:v>36.160000000000004</c:v>
                </c:pt>
                <c:pt idx="17">
                  <c:v>36.160000000000004</c:v>
                </c:pt>
                <c:pt idx="18">
                  <c:v>36.160000000000004</c:v>
                </c:pt>
                <c:pt idx="19">
                  <c:v>36.160000000000004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97B1-422C-9631-F7F09F0FC1E4}"/>
            </c:ext>
          </c:extLst>
        </c:ser>
        <c:dLbls/>
        <c:marker val="1"/>
        <c:axId val="100980992"/>
        <c:axId val="100995072"/>
      </c:lineChart>
      <c:catAx>
        <c:axId val="100980992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0995072"/>
        <c:crosses val="autoZero"/>
        <c:auto val="1"/>
        <c:lblAlgn val="ctr"/>
        <c:lblOffset val="100"/>
      </c:catAx>
      <c:valAx>
        <c:axId val="100995072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09809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IN"/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IN" sz="1400" b="0" i="0" baseline="0" dirty="0" smtClean="0">
                <a:effectLst/>
              </a:rPr>
              <a:t>IMD vs AWS </a:t>
            </a:r>
            <a:r>
              <a:rPr lang="en-IN" sz="1400" b="0" i="0" baseline="0" dirty="0" err="1" smtClean="0">
                <a:effectLst/>
              </a:rPr>
              <a:t>TMax</a:t>
            </a:r>
            <a:r>
              <a:rPr lang="en-IN" sz="1400" b="0" i="0" baseline="0" dirty="0" smtClean="0">
                <a:effectLst/>
              </a:rPr>
              <a:t> for April 2018 - Rajkot</a:t>
            </a:r>
            <a:endParaRPr lang="en-IN" sz="1400" dirty="0">
              <a:effectLst/>
            </a:endParaRPr>
          </a:p>
        </c:rich>
      </c:tx>
      <c:layout/>
      <c:spPr>
        <a:noFill/>
        <a:ln>
          <a:noFill/>
        </a:ln>
        <a:effectLst/>
      </c:spPr>
    </c:title>
    <c:plotArea>
      <c:layout/>
      <c:lineChart>
        <c:grouping val="standard"/>
        <c:ser>
          <c:idx val="0"/>
          <c:order val="0"/>
          <c:tx>
            <c:strRef>
              <c:f>Sheet2!$K$1</c:f>
              <c:strCache>
                <c:ptCount val="1"/>
                <c:pt idx="0">
                  <c:v>April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Sheet2!$J$2:$J$21</c:f>
              <c:strCache>
                <c:ptCount val="20"/>
                <c:pt idx="0">
                  <c:v>Madhapar Chowk</c:v>
                </c:pt>
                <c:pt idx="1">
                  <c:v>Railway Station</c:v>
                </c:pt>
                <c:pt idx="2">
                  <c:v>Aji Dam</c:v>
                </c:pt>
                <c:pt idx="3">
                  <c:v>Gondal Chowk</c:v>
                </c:pt>
                <c:pt idx="4">
                  <c:v>Atika</c:v>
                </c:pt>
                <c:pt idx="5">
                  <c:v>Jaddus</c:v>
                </c:pt>
                <c:pt idx="6">
                  <c:v>Race Course</c:v>
                </c:pt>
                <c:pt idx="7">
                  <c:v>Hospital Chowk</c:v>
                </c:pt>
                <c:pt idx="8">
                  <c:v>Morbi Road</c:v>
                </c:pt>
                <c:pt idx="9">
                  <c:v>Kothariya</c:v>
                </c:pt>
                <c:pt idx="10">
                  <c:v>Jilla Panchayat</c:v>
                </c:pt>
                <c:pt idx="11">
                  <c:v>Delux</c:v>
                </c:pt>
                <c:pt idx="12">
                  <c:v>Devpara</c:v>
                </c:pt>
                <c:pt idx="13">
                  <c:v>RMC OFFICE East Zone</c:v>
                </c:pt>
                <c:pt idx="14">
                  <c:v>Mahila College</c:v>
                </c:pt>
                <c:pt idx="15">
                  <c:v>Nana Mauva Circle</c:v>
                </c:pt>
                <c:pt idx="16">
                  <c:v>Sorathiyawadi</c:v>
                </c:pt>
                <c:pt idx="17">
                  <c:v>Greenland Chowk</c:v>
                </c:pt>
                <c:pt idx="18">
                  <c:v>PradyumanPark</c:v>
                </c:pt>
                <c:pt idx="19">
                  <c:v>Trikonbag</c:v>
                </c:pt>
              </c:strCache>
            </c:strRef>
          </c:cat>
          <c:val>
            <c:numRef>
              <c:f>Sheet2!$K$2:$K$21</c:f>
              <c:numCache>
                <c:formatCode>0.0</c:formatCode>
                <c:ptCount val="20"/>
                <c:pt idx="0">
                  <c:v>40.038000000000004</c:v>
                </c:pt>
                <c:pt idx="1">
                  <c:v>40.050000000000004</c:v>
                </c:pt>
                <c:pt idx="2">
                  <c:v>40.173000000000009</c:v>
                </c:pt>
                <c:pt idx="3">
                  <c:v>40.187368421052625</c:v>
                </c:pt>
                <c:pt idx="4">
                  <c:v>40.254000000000005</c:v>
                </c:pt>
                <c:pt idx="5">
                  <c:v>40.379999999999995</c:v>
                </c:pt>
                <c:pt idx="6">
                  <c:v>40.818000000000005</c:v>
                </c:pt>
                <c:pt idx="7">
                  <c:v>41.163000000000011</c:v>
                </c:pt>
                <c:pt idx="8">
                  <c:v>41.247</c:v>
                </c:pt>
                <c:pt idx="9">
                  <c:v>41.49</c:v>
                </c:pt>
                <c:pt idx="10">
                  <c:v>41.518800000000006</c:v>
                </c:pt>
                <c:pt idx="11">
                  <c:v>41.70900000000001</c:v>
                </c:pt>
                <c:pt idx="12">
                  <c:v>41.972999999999999</c:v>
                </c:pt>
                <c:pt idx="13">
                  <c:v>42.014482758620687</c:v>
                </c:pt>
                <c:pt idx="14">
                  <c:v>42.117000000000004</c:v>
                </c:pt>
                <c:pt idx="15">
                  <c:v>42.312000000000005</c:v>
                </c:pt>
                <c:pt idx="16">
                  <c:v>42.462000000000003</c:v>
                </c:pt>
                <c:pt idx="17">
                  <c:v>42.523000000000003</c:v>
                </c:pt>
                <c:pt idx="18">
                  <c:v>42.74733333333333</c:v>
                </c:pt>
                <c:pt idx="19">
                  <c:v>43.20600000000001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819C-4AF0-99F5-5FEAC2CAC6B2}"/>
            </c:ext>
          </c:extLst>
        </c:ser>
        <c:ser>
          <c:idx val="1"/>
          <c:order val="1"/>
          <c:tx>
            <c:strRef>
              <c:f>Sheet2!$L$1</c:f>
              <c:strCache>
                <c:ptCount val="1"/>
                <c:pt idx="0">
                  <c:v>IMD April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Sheet2!$J$2:$J$21</c:f>
              <c:strCache>
                <c:ptCount val="20"/>
                <c:pt idx="0">
                  <c:v>Madhapar Chowk</c:v>
                </c:pt>
                <c:pt idx="1">
                  <c:v>Railway Station</c:v>
                </c:pt>
                <c:pt idx="2">
                  <c:v>Aji Dam</c:v>
                </c:pt>
                <c:pt idx="3">
                  <c:v>Gondal Chowk</c:v>
                </c:pt>
                <c:pt idx="4">
                  <c:v>Atika</c:v>
                </c:pt>
                <c:pt idx="5">
                  <c:v>Jaddus</c:v>
                </c:pt>
                <c:pt idx="6">
                  <c:v>Race Course</c:v>
                </c:pt>
                <c:pt idx="7">
                  <c:v>Hospital Chowk</c:v>
                </c:pt>
                <c:pt idx="8">
                  <c:v>Morbi Road</c:v>
                </c:pt>
                <c:pt idx="9">
                  <c:v>Kothariya</c:v>
                </c:pt>
                <c:pt idx="10">
                  <c:v>Jilla Panchayat</c:v>
                </c:pt>
                <c:pt idx="11">
                  <c:v>Delux</c:v>
                </c:pt>
                <c:pt idx="12">
                  <c:v>Devpara</c:v>
                </c:pt>
                <c:pt idx="13">
                  <c:v>RMC OFFICE East Zone</c:v>
                </c:pt>
                <c:pt idx="14">
                  <c:v>Mahila College</c:v>
                </c:pt>
                <c:pt idx="15">
                  <c:v>Nana Mauva Circle</c:v>
                </c:pt>
                <c:pt idx="16">
                  <c:v>Sorathiyawadi</c:v>
                </c:pt>
                <c:pt idx="17">
                  <c:v>Greenland Chowk</c:v>
                </c:pt>
                <c:pt idx="18">
                  <c:v>PradyumanPark</c:v>
                </c:pt>
                <c:pt idx="19">
                  <c:v>Trikonbag</c:v>
                </c:pt>
              </c:strCache>
            </c:strRef>
          </c:cat>
          <c:val>
            <c:numRef>
              <c:f>Sheet2!$L$2:$L$21</c:f>
              <c:numCache>
                <c:formatCode>0.0</c:formatCode>
                <c:ptCount val="20"/>
                <c:pt idx="0">
                  <c:v>39.6</c:v>
                </c:pt>
                <c:pt idx="1">
                  <c:v>39.6</c:v>
                </c:pt>
                <c:pt idx="2">
                  <c:v>39.6</c:v>
                </c:pt>
                <c:pt idx="3">
                  <c:v>39.6</c:v>
                </c:pt>
                <c:pt idx="4">
                  <c:v>39.6</c:v>
                </c:pt>
                <c:pt idx="5">
                  <c:v>39.6</c:v>
                </c:pt>
                <c:pt idx="6">
                  <c:v>39.6</c:v>
                </c:pt>
                <c:pt idx="7">
                  <c:v>39.6</c:v>
                </c:pt>
                <c:pt idx="8">
                  <c:v>39.6</c:v>
                </c:pt>
                <c:pt idx="9">
                  <c:v>39.6</c:v>
                </c:pt>
                <c:pt idx="10">
                  <c:v>39.6</c:v>
                </c:pt>
                <c:pt idx="11">
                  <c:v>39.6</c:v>
                </c:pt>
                <c:pt idx="12">
                  <c:v>39.6</c:v>
                </c:pt>
                <c:pt idx="13">
                  <c:v>39.6</c:v>
                </c:pt>
                <c:pt idx="14">
                  <c:v>39.6</c:v>
                </c:pt>
                <c:pt idx="15">
                  <c:v>39.6</c:v>
                </c:pt>
                <c:pt idx="16">
                  <c:v>39.6</c:v>
                </c:pt>
                <c:pt idx="17">
                  <c:v>39.6</c:v>
                </c:pt>
                <c:pt idx="18">
                  <c:v>39.6</c:v>
                </c:pt>
                <c:pt idx="19">
                  <c:v>39.6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819C-4AF0-99F5-5FEAC2CAC6B2}"/>
            </c:ext>
          </c:extLst>
        </c:ser>
        <c:dLbls/>
        <c:marker val="1"/>
        <c:axId val="101028608"/>
        <c:axId val="101030144"/>
      </c:lineChart>
      <c:catAx>
        <c:axId val="101028608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1030144"/>
        <c:crosses val="autoZero"/>
        <c:auto val="1"/>
        <c:lblAlgn val="ctr"/>
        <c:lblOffset val="100"/>
      </c:catAx>
      <c:valAx>
        <c:axId val="101030144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10286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IN"/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IN" sz="1400" b="0" i="0" baseline="0" dirty="0" smtClean="0">
                <a:effectLst/>
              </a:rPr>
              <a:t>IMD vs AWS </a:t>
            </a:r>
            <a:r>
              <a:rPr lang="en-IN" sz="1400" b="0" i="0" baseline="0" dirty="0" err="1" smtClean="0">
                <a:effectLst/>
              </a:rPr>
              <a:t>TMax</a:t>
            </a:r>
            <a:r>
              <a:rPr lang="en-IN" sz="1400" b="0" i="0" baseline="0" dirty="0" smtClean="0">
                <a:effectLst/>
              </a:rPr>
              <a:t> for May 2018 - Rajkot</a:t>
            </a:r>
            <a:endParaRPr lang="en-IN" sz="1400" dirty="0">
              <a:effectLst/>
            </a:endParaRPr>
          </a:p>
        </c:rich>
      </c:tx>
      <c:layout/>
      <c:spPr>
        <a:noFill/>
        <a:ln>
          <a:noFill/>
        </a:ln>
        <a:effectLst/>
      </c:spPr>
    </c:title>
    <c:plotArea>
      <c:layout/>
      <c:lineChart>
        <c:grouping val="standard"/>
        <c:ser>
          <c:idx val="0"/>
          <c:order val="0"/>
          <c:tx>
            <c:strRef>
              <c:f>Sheet2!$N$1</c:f>
              <c:strCache>
                <c:ptCount val="1"/>
                <c:pt idx="0">
                  <c:v>May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Sheet2!$M$2:$M$21</c:f>
              <c:strCache>
                <c:ptCount val="20"/>
                <c:pt idx="0">
                  <c:v>Race Course</c:v>
                </c:pt>
                <c:pt idx="1">
                  <c:v>Madhapar Chowk</c:v>
                </c:pt>
                <c:pt idx="2">
                  <c:v>Aji Dam</c:v>
                </c:pt>
                <c:pt idx="3">
                  <c:v>Atika</c:v>
                </c:pt>
                <c:pt idx="4">
                  <c:v>Gondal Chowk</c:v>
                </c:pt>
                <c:pt idx="5">
                  <c:v>Delux</c:v>
                </c:pt>
                <c:pt idx="6">
                  <c:v>Jaddus</c:v>
                </c:pt>
                <c:pt idx="7">
                  <c:v>PradyumanPark</c:v>
                </c:pt>
                <c:pt idx="8">
                  <c:v>Kothariya</c:v>
                </c:pt>
                <c:pt idx="9">
                  <c:v>Hospital Chowk</c:v>
                </c:pt>
                <c:pt idx="10">
                  <c:v>Jilla Panchayat</c:v>
                </c:pt>
                <c:pt idx="11">
                  <c:v>Nana Mauva Circle</c:v>
                </c:pt>
                <c:pt idx="12">
                  <c:v>Morbi Road</c:v>
                </c:pt>
                <c:pt idx="13">
                  <c:v>Mahila College</c:v>
                </c:pt>
                <c:pt idx="14">
                  <c:v>Devpara</c:v>
                </c:pt>
                <c:pt idx="15">
                  <c:v>Railway Station</c:v>
                </c:pt>
                <c:pt idx="16">
                  <c:v>Sorathiyawadi</c:v>
                </c:pt>
                <c:pt idx="17">
                  <c:v>RMC OFFICE East Zone</c:v>
                </c:pt>
                <c:pt idx="18">
                  <c:v>Greenland Chowk</c:v>
                </c:pt>
                <c:pt idx="19">
                  <c:v>Trikonbag</c:v>
                </c:pt>
              </c:strCache>
            </c:strRef>
          </c:cat>
          <c:val>
            <c:numRef>
              <c:f>Sheet2!$N$2:$N$21</c:f>
              <c:numCache>
                <c:formatCode>0.0</c:formatCode>
                <c:ptCount val="20"/>
                <c:pt idx="0">
                  <c:v>40.735161290322573</c:v>
                </c:pt>
                <c:pt idx="1">
                  <c:v>41.428800000000003</c:v>
                </c:pt>
                <c:pt idx="2">
                  <c:v>41.652580645161279</c:v>
                </c:pt>
                <c:pt idx="3">
                  <c:v>41.699032258064527</c:v>
                </c:pt>
                <c:pt idx="4">
                  <c:v>41.884137931034473</c:v>
                </c:pt>
                <c:pt idx="5">
                  <c:v>41.911071428571411</c:v>
                </c:pt>
                <c:pt idx="6">
                  <c:v>41.918275862068967</c:v>
                </c:pt>
                <c:pt idx="7">
                  <c:v>42.178064516129041</c:v>
                </c:pt>
                <c:pt idx="8">
                  <c:v>42.276774193548384</c:v>
                </c:pt>
                <c:pt idx="9">
                  <c:v>42.29129032258065</c:v>
                </c:pt>
                <c:pt idx="10">
                  <c:v>42.618461538461531</c:v>
                </c:pt>
                <c:pt idx="11">
                  <c:v>42.869032258064529</c:v>
                </c:pt>
                <c:pt idx="12">
                  <c:v>42.988064516129036</c:v>
                </c:pt>
                <c:pt idx="13">
                  <c:v>43.01709677419354</c:v>
                </c:pt>
                <c:pt idx="14">
                  <c:v>43.16806451612905</c:v>
                </c:pt>
                <c:pt idx="15">
                  <c:v>43.212857142857153</c:v>
                </c:pt>
                <c:pt idx="16">
                  <c:v>43.333548387096762</c:v>
                </c:pt>
                <c:pt idx="17">
                  <c:v>43.910999999999987</c:v>
                </c:pt>
                <c:pt idx="18">
                  <c:v>43.927</c:v>
                </c:pt>
                <c:pt idx="19">
                  <c:v>44.327999999999989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5675-4901-8AEA-0A9CFE47C5EA}"/>
            </c:ext>
          </c:extLst>
        </c:ser>
        <c:ser>
          <c:idx val="1"/>
          <c:order val="1"/>
          <c:tx>
            <c:strRef>
              <c:f>Sheet2!$O$1</c:f>
              <c:strCache>
                <c:ptCount val="1"/>
                <c:pt idx="0">
                  <c:v>IMD May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Sheet2!$M$2:$M$21</c:f>
              <c:strCache>
                <c:ptCount val="20"/>
                <c:pt idx="0">
                  <c:v>Race Course</c:v>
                </c:pt>
                <c:pt idx="1">
                  <c:v>Madhapar Chowk</c:v>
                </c:pt>
                <c:pt idx="2">
                  <c:v>Aji Dam</c:v>
                </c:pt>
                <c:pt idx="3">
                  <c:v>Atika</c:v>
                </c:pt>
                <c:pt idx="4">
                  <c:v>Gondal Chowk</c:v>
                </c:pt>
                <c:pt idx="5">
                  <c:v>Delux</c:v>
                </c:pt>
                <c:pt idx="6">
                  <c:v>Jaddus</c:v>
                </c:pt>
                <c:pt idx="7">
                  <c:v>PradyumanPark</c:v>
                </c:pt>
                <c:pt idx="8">
                  <c:v>Kothariya</c:v>
                </c:pt>
                <c:pt idx="9">
                  <c:v>Hospital Chowk</c:v>
                </c:pt>
                <c:pt idx="10">
                  <c:v>Jilla Panchayat</c:v>
                </c:pt>
                <c:pt idx="11">
                  <c:v>Nana Mauva Circle</c:v>
                </c:pt>
                <c:pt idx="12">
                  <c:v>Morbi Road</c:v>
                </c:pt>
                <c:pt idx="13">
                  <c:v>Mahila College</c:v>
                </c:pt>
                <c:pt idx="14">
                  <c:v>Devpara</c:v>
                </c:pt>
                <c:pt idx="15">
                  <c:v>Railway Station</c:v>
                </c:pt>
                <c:pt idx="16">
                  <c:v>Sorathiyawadi</c:v>
                </c:pt>
                <c:pt idx="17">
                  <c:v>RMC OFFICE East Zone</c:v>
                </c:pt>
                <c:pt idx="18">
                  <c:v>Greenland Chowk</c:v>
                </c:pt>
                <c:pt idx="19">
                  <c:v>Trikonbag</c:v>
                </c:pt>
              </c:strCache>
            </c:strRef>
          </c:cat>
          <c:val>
            <c:numRef>
              <c:f>Sheet2!$O$2:$O$21</c:f>
              <c:numCache>
                <c:formatCode>0.0</c:formatCode>
                <c:ptCount val="20"/>
                <c:pt idx="0">
                  <c:v>41.379999999999995</c:v>
                </c:pt>
                <c:pt idx="1">
                  <c:v>41.379999999999995</c:v>
                </c:pt>
                <c:pt idx="2">
                  <c:v>41.379999999999995</c:v>
                </c:pt>
                <c:pt idx="3">
                  <c:v>41.379999999999995</c:v>
                </c:pt>
                <c:pt idx="4">
                  <c:v>41.379999999999995</c:v>
                </c:pt>
                <c:pt idx="5">
                  <c:v>41.379999999999995</c:v>
                </c:pt>
                <c:pt idx="6">
                  <c:v>41.379999999999995</c:v>
                </c:pt>
                <c:pt idx="7">
                  <c:v>41.379999999999995</c:v>
                </c:pt>
                <c:pt idx="8">
                  <c:v>41.379999999999995</c:v>
                </c:pt>
                <c:pt idx="9">
                  <c:v>41.379999999999995</c:v>
                </c:pt>
                <c:pt idx="10">
                  <c:v>41.379999999999995</c:v>
                </c:pt>
                <c:pt idx="11">
                  <c:v>41.379999999999995</c:v>
                </c:pt>
                <c:pt idx="12">
                  <c:v>41.379999999999995</c:v>
                </c:pt>
                <c:pt idx="13">
                  <c:v>41.379999999999995</c:v>
                </c:pt>
                <c:pt idx="14">
                  <c:v>41.379999999999995</c:v>
                </c:pt>
                <c:pt idx="15">
                  <c:v>41.379999999999995</c:v>
                </c:pt>
                <c:pt idx="16">
                  <c:v>41.379999999999995</c:v>
                </c:pt>
                <c:pt idx="17">
                  <c:v>41.379999999999995</c:v>
                </c:pt>
                <c:pt idx="18">
                  <c:v>41.379999999999995</c:v>
                </c:pt>
                <c:pt idx="19">
                  <c:v>41.379999999999995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5675-4901-8AEA-0A9CFE47C5EA}"/>
            </c:ext>
          </c:extLst>
        </c:ser>
        <c:dLbls/>
        <c:marker val="1"/>
        <c:axId val="101101952"/>
        <c:axId val="101103488"/>
      </c:lineChart>
      <c:catAx>
        <c:axId val="101101952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1103488"/>
        <c:crosses val="autoZero"/>
        <c:auto val="1"/>
        <c:lblAlgn val="ctr"/>
        <c:lblOffset val="100"/>
      </c:catAx>
      <c:valAx>
        <c:axId val="101103488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11019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IN"/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IN" sz="1400" b="0" i="0" baseline="0" dirty="0" smtClean="0">
                <a:effectLst/>
              </a:rPr>
              <a:t>IMD vs AWS </a:t>
            </a:r>
            <a:r>
              <a:rPr lang="en-IN" sz="1400" b="0" i="0" baseline="0" dirty="0" err="1" smtClean="0">
                <a:effectLst/>
              </a:rPr>
              <a:t>TMax</a:t>
            </a:r>
            <a:r>
              <a:rPr lang="en-IN" sz="1400" b="0" i="0" baseline="0" dirty="0" smtClean="0">
                <a:effectLst/>
              </a:rPr>
              <a:t> for June 2018 - Rajkot</a:t>
            </a:r>
            <a:endParaRPr lang="en-IN" sz="1400" dirty="0">
              <a:effectLst/>
            </a:endParaRPr>
          </a:p>
        </c:rich>
      </c:tx>
      <c:layout/>
      <c:spPr>
        <a:noFill/>
        <a:ln>
          <a:noFill/>
        </a:ln>
        <a:effectLst/>
      </c:spPr>
    </c:title>
    <c:plotArea>
      <c:layout/>
      <c:lineChart>
        <c:grouping val="standard"/>
        <c:ser>
          <c:idx val="0"/>
          <c:order val="0"/>
          <c:tx>
            <c:strRef>
              <c:f>Sheet2!$Q$1</c:f>
              <c:strCache>
                <c:ptCount val="1"/>
                <c:pt idx="0">
                  <c:v>June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Sheet2!$P$2:$P$21</c:f>
              <c:strCache>
                <c:ptCount val="20"/>
                <c:pt idx="0">
                  <c:v>Race Course</c:v>
                </c:pt>
                <c:pt idx="1">
                  <c:v>Gondal Chowk</c:v>
                </c:pt>
                <c:pt idx="2">
                  <c:v>Aji Dam</c:v>
                </c:pt>
                <c:pt idx="3">
                  <c:v>Madhapar Chowk</c:v>
                </c:pt>
                <c:pt idx="4">
                  <c:v>Atika</c:v>
                </c:pt>
                <c:pt idx="5">
                  <c:v>PradyumanPark</c:v>
                </c:pt>
                <c:pt idx="6">
                  <c:v>Jaddus</c:v>
                </c:pt>
                <c:pt idx="7">
                  <c:v>Nana Mauva Circle</c:v>
                </c:pt>
                <c:pt idx="8">
                  <c:v>Morbi Road</c:v>
                </c:pt>
                <c:pt idx="9">
                  <c:v>Kothariya</c:v>
                </c:pt>
                <c:pt idx="10">
                  <c:v>Mahila College</c:v>
                </c:pt>
                <c:pt idx="11">
                  <c:v>Hospital Chowk</c:v>
                </c:pt>
                <c:pt idx="12">
                  <c:v>Delux</c:v>
                </c:pt>
                <c:pt idx="13">
                  <c:v>Jilla Panchayat</c:v>
                </c:pt>
                <c:pt idx="14">
                  <c:v>Devpara</c:v>
                </c:pt>
                <c:pt idx="15">
                  <c:v>Sorathiyawadi</c:v>
                </c:pt>
                <c:pt idx="16">
                  <c:v>Railway Station</c:v>
                </c:pt>
                <c:pt idx="17">
                  <c:v>Greenland Chowk</c:v>
                </c:pt>
                <c:pt idx="18">
                  <c:v>RMC OFFICE East Zone</c:v>
                </c:pt>
                <c:pt idx="19">
                  <c:v>Trikonbag</c:v>
                </c:pt>
              </c:strCache>
            </c:strRef>
          </c:cat>
          <c:val>
            <c:numRef>
              <c:f>Sheet2!$Q$2:$Q$21</c:f>
              <c:numCache>
                <c:formatCode>0.0</c:formatCode>
                <c:ptCount val="20"/>
                <c:pt idx="0">
                  <c:v>37.948846153846141</c:v>
                </c:pt>
                <c:pt idx="1">
                  <c:v>37.980000000000004</c:v>
                </c:pt>
                <c:pt idx="2">
                  <c:v>38.274827586206889</c:v>
                </c:pt>
                <c:pt idx="3">
                  <c:v>38.305862068965503</c:v>
                </c:pt>
                <c:pt idx="4">
                  <c:v>38.516999999999989</c:v>
                </c:pt>
                <c:pt idx="5">
                  <c:v>38.532666666666664</c:v>
                </c:pt>
                <c:pt idx="6">
                  <c:v>38.721000000000011</c:v>
                </c:pt>
                <c:pt idx="7">
                  <c:v>39.018000000000001</c:v>
                </c:pt>
                <c:pt idx="8">
                  <c:v>39.108000000000018</c:v>
                </c:pt>
                <c:pt idx="9">
                  <c:v>39.283448275862071</c:v>
                </c:pt>
                <c:pt idx="10">
                  <c:v>39.297000000000011</c:v>
                </c:pt>
                <c:pt idx="11">
                  <c:v>39.417000000000002</c:v>
                </c:pt>
                <c:pt idx="12">
                  <c:v>39.47896551724137</c:v>
                </c:pt>
                <c:pt idx="13">
                  <c:v>39.866250000000001</c:v>
                </c:pt>
                <c:pt idx="14">
                  <c:v>39.903000000000006</c:v>
                </c:pt>
                <c:pt idx="15">
                  <c:v>40.056000000000004</c:v>
                </c:pt>
                <c:pt idx="16">
                  <c:v>40.815000000000005</c:v>
                </c:pt>
                <c:pt idx="17">
                  <c:v>41.279655172413804</c:v>
                </c:pt>
                <c:pt idx="18">
                  <c:v>41.643000000000001</c:v>
                </c:pt>
                <c:pt idx="19">
                  <c:v>41.70900000000001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AA0-4935-A784-8E19870F1A4B}"/>
            </c:ext>
          </c:extLst>
        </c:ser>
        <c:ser>
          <c:idx val="1"/>
          <c:order val="1"/>
          <c:tx>
            <c:strRef>
              <c:f>Sheet2!$R$1</c:f>
              <c:strCache>
                <c:ptCount val="1"/>
                <c:pt idx="0">
                  <c:v>IMD June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Sheet2!$P$2:$P$21</c:f>
              <c:strCache>
                <c:ptCount val="20"/>
                <c:pt idx="0">
                  <c:v>Race Course</c:v>
                </c:pt>
                <c:pt idx="1">
                  <c:v>Gondal Chowk</c:v>
                </c:pt>
                <c:pt idx="2">
                  <c:v>Aji Dam</c:v>
                </c:pt>
                <c:pt idx="3">
                  <c:v>Madhapar Chowk</c:v>
                </c:pt>
                <c:pt idx="4">
                  <c:v>Atika</c:v>
                </c:pt>
                <c:pt idx="5">
                  <c:v>PradyumanPark</c:v>
                </c:pt>
                <c:pt idx="6">
                  <c:v>Jaddus</c:v>
                </c:pt>
                <c:pt idx="7">
                  <c:v>Nana Mauva Circle</c:v>
                </c:pt>
                <c:pt idx="8">
                  <c:v>Morbi Road</c:v>
                </c:pt>
                <c:pt idx="9">
                  <c:v>Kothariya</c:v>
                </c:pt>
                <c:pt idx="10">
                  <c:v>Mahila College</c:v>
                </c:pt>
                <c:pt idx="11">
                  <c:v>Hospital Chowk</c:v>
                </c:pt>
                <c:pt idx="12">
                  <c:v>Delux</c:v>
                </c:pt>
                <c:pt idx="13">
                  <c:v>Jilla Panchayat</c:v>
                </c:pt>
                <c:pt idx="14">
                  <c:v>Devpara</c:v>
                </c:pt>
                <c:pt idx="15">
                  <c:v>Sorathiyawadi</c:v>
                </c:pt>
                <c:pt idx="16">
                  <c:v>Railway Station</c:v>
                </c:pt>
                <c:pt idx="17">
                  <c:v>Greenland Chowk</c:v>
                </c:pt>
                <c:pt idx="18">
                  <c:v>RMC OFFICE East Zone</c:v>
                </c:pt>
                <c:pt idx="19">
                  <c:v>Trikonbag</c:v>
                </c:pt>
              </c:strCache>
            </c:strRef>
          </c:cat>
          <c:val>
            <c:numRef>
              <c:f>Sheet2!$R$2:$R$21</c:f>
              <c:numCache>
                <c:formatCode>0.0</c:formatCode>
                <c:ptCount val="20"/>
                <c:pt idx="0">
                  <c:v>38.160000000000004</c:v>
                </c:pt>
                <c:pt idx="1">
                  <c:v>38.160000000000004</c:v>
                </c:pt>
                <c:pt idx="2">
                  <c:v>38.160000000000004</c:v>
                </c:pt>
                <c:pt idx="3">
                  <c:v>38.160000000000004</c:v>
                </c:pt>
                <c:pt idx="4">
                  <c:v>38.160000000000004</c:v>
                </c:pt>
                <c:pt idx="5">
                  <c:v>38.160000000000004</c:v>
                </c:pt>
                <c:pt idx="6">
                  <c:v>38.160000000000004</c:v>
                </c:pt>
                <c:pt idx="7">
                  <c:v>38.160000000000004</c:v>
                </c:pt>
                <c:pt idx="8">
                  <c:v>38.160000000000004</c:v>
                </c:pt>
                <c:pt idx="9">
                  <c:v>38.160000000000004</c:v>
                </c:pt>
                <c:pt idx="10">
                  <c:v>38.160000000000004</c:v>
                </c:pt>
                <c:pt idx="11">
                  <c:v>38.160000000000004</c:v>
                </c:pt>
                <c:pt idx="12">
                  <c:v>38.160000000000004</c:v>
                </c:pt>
                <c:pt idx="13">
                  <c:v>38.160000000000004</c:v>
                </c:pt>
                <c:pt idx="14">
                  <c:v>38.160000000000004</c:v>
                </c:pt>
                <c:pt idx="15">
                  <c:v>38.160000000000004</c:v>
                </c:pt>
                <c:pt idx="16">
                  <c:v>38.160000000000004</c:v>
                </c:pt>
                <c:pt idx="17">
                  <c:v>38.160000000000004</c:v>
                </c:pt>
                <c:pt idx="18">
                  <c:v>38.160000000000004</c:v>
                </c:pt>
                <c:pt idx="19">
                  <c:v>38.160000000000004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2AA0-4935-A784-8E19870F1A4B}"/>
            </c:ext>
          </c:extLst>
        </c:ser>
        <c:dLbls/>
        <c:marker val="1"/>
        <c:axId val="104622720"/>
        <c:axId val="104628608"/>
      </c:lineChart>
      <c:catAx>
        <c:axId val="104622720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4628608"/>
        <c:crosses val="autoZero"/>
        <c:auto val="1"/>
        <c:lblAlgn val="ctr"/>
        <c:lblOffset val="100"/>
      </c:catAx>
      <c:valAx>
        <c:axId val="104628608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46227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IN"/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IN" sz="1400" b="0" i="0" baseline="0" dirty="0" smtClean="0">
                <a:effectLst/>
              </a:rPr>
              <a:t>IMD vs AWS </a:t>
            </a:r>
            <a:r>
              <a:rPr lang="en-IN" sz="1400" b="0" i="0" baseline="0" dirty="0" err="1" smtClean="0">
                <a:effectLst/>
              </a:rPr>
              <a:t>TMax</a:t>
            </a:r>
            <a:r>
              <a:rPr lang="en-IN" sz="1400" b="0" i="0" baseline="0" dirty="0" smtClean="0">
                <a:effectLst/>
              </a:rPr>
              <a:t> for July 2018 - Rajkot</a:t>
            </a:r>
            <a:endParaRPr lang="en-IN" sz="1400" dirty="0">
              <a:effectLst/>
            </a:endParaRPr>
          </a:p>
        </c:rich>
      </c:tx>
      <c:layout/>
      <c:spPr>
        <a:noFill/>
        <a:ln>
          <a:noFill/>
        </a:ln>
        <a:effectLst/>
      </c:spPr>
    </c:title>
    <c:plotArea>
      <c:layout/>
      <c:lineChart>
        <c:grouping val="standard"/>
        <c:ser>
          <c:idx val="0"/>
          <c:order val="0"/>
          <c:tx>
            <c:strRef>
              <c:f>Sheet2!$T$1</c:f>
              <c:strCache>
                <c:ptCount val="1"/>
                <c:pt idx="0">
                  <c:v>July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Sheet2!$S$2:$S$21</c:f>
              <c:strCache>
                <c:ptCount val="20"/>
                <c:pt idx="0">
                  <c:v>PradyumanPark</c:v>
                </c:pt>
                <c:pt idx="1">
                  <c:v>Race Course</c:v>
                </c:pt>
                <c:pt idx="2">
                  <c:v>Gondal Chowk</c:v>
                </c:pt>
                <c:pt idx="3">
                  <c:v>Aji Dam</c:v>
                </c:pt>
                <c:pt idx="4">
                  <c:v>Jaddus</c:v>
                </c:pt>
                <c:pt idx="5">
                  <c:v>Madhapar Chowk</c:v>
                </c:pt>
                <c:pt idx="6">
                  <c:v>Morbi Road</c:v>
                </c:pt>
                <c:pt idx="7">
                  <c:v>Kothariya</c:v>
                </c:pt>
                <c:pt idx="8">
                  <c:v>Nana Mauva Circle</c:v>
                </c:pt>
                <c:pt idx="9">
                  <c:v>Jilla Panchayat</c:v>
                </c:pt>
                <c:pt idx="10">
                  <c:v>Mahila College</c:v>
                </c:pt>
                <c:pt idx="11">
                  <c:v>Delux</c:v>
                </c:pt>
                <c:pt idx="12">
                  <c:v>Hospital Chowk</c:v>
                </c:pt>
                <c:pt idx="13">
                  <c:v>Devpara</c:v>
                </c:pt>
                <c:pt idx="14">
                  <c:v>Sorathiyawadi</c:v>
                </c:pt>
                <c:pt idx="15">
                  <c:v>Greenland Chowk</c:v>
                </c:pt>
                <c:pt idx="16">
                  <c:v>RMC OFFICE East Zone</c:v>
                </c:pt>
                <c:pt idx="17">
                  <c:v>Trikonbag</c:v>
                </c:pt>
                <c:pt idx="18">
                  <c:v>Atika</c:v>
                </c:pt>
                <c:pt idx="19">
                  <c:v>Railway Station</c:v>
                </c:pt>
              </c:strCache>
            </c:strRef>
          </c:cat>
          <c:val>
            <c:numRef>
              <c:f>Sheet2!$T$2:$T$21</c:f>
              <c:numCache>
                <c:formatCode>0.0</c:formatCode>
                <c:ptCount val="20"/>
                <c:pt idx="0">
                  <c:v>31.50333333333332</c:v>
                </c:pt>
                <c:pt idx="1">
                  <c:v>31.533157894736842</c:v>
                </c:pt>
                <c:pt idx="2">
                  <c:v>31.709999999999994</c:v>
                </c:pt>
                <c:pt idx="3">
                  <c:v>32.083548387096776</c:v>
                </c:pt>
                <c:pt idx="4">
                  <c:v>32.298387096774199</c:v>
                </c:pt>
                <c:pt idx="5">
                  <c:v>32.342222222222226</c:v>
                </c:pt>
                <c:pt idx="6">
                  <c:v>32.725862068965519</c:v>
                </c:pt>
                <c:pt idx="7">
                  <c:v>32.838387096774191</c:v>
                </c:pt>
                <c:pt idx="8">
                  <c:v>32.855806451612878</c:v>
                </c:pt>
                <c:pt idx="9">
                  <c:v>32.955517241379304</c:v>
                </c:pt>
                <c:pt idx="10">
                  <c:v>33.067741935483873</c:v>
                </c:pt>
                <c:pt idx="11">
                  <c:v>33.375483870967749</c:v>
                </c:pt>
                <c:pt idx="12">
                  <c:v>33.387096774193544</c:v>
                </c:pt>
                <c:pt idx="13">
                  <c:v>33.540967741935475</c:v>
                </c:pt>
                <c:pt idx="14">
                  <c:v>33.711000000000006</c:v>
                </c:pt>
                <c:pt idx="15">
                  <c:v>34.64200000000001</c:v>
                </c:pt>
                <c:pt idx="16">
                  <c:v>34.662000000000006</c:v>
                </c:pt>
                <c:pt idx="17">
                  <c:v>35.036129032258067</c:v>
                </c:pt>
                <c:pt idx="18">
                  <c:v>35.383333333333326</c:v>
                </c:pt>
                <c:pt idx="19">
                  <c:v>37.440000000000005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B94-46B2-B19C-1FF5C9E022EC}"/>
            </c:ext>
          </c:extLst>
        </c:ser>
        <c:ser>
          <c:idx val="1"/>
          <c:order val="1"/>
          <c:tx>
            <c:strRef>
              <c:f>Sheet2!$U$1</c:f>
              <c:strCache>
                <c:ptCount val="1"/>
                <c:pt idx="0">
                  <c:v>IMD July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Sheet2!$S$2:$S$21</c:f>
              <c:strCache>
                <c:ptCount val="20"/>
                <c:pt idx="0">
                  <c:v>PradyumanPark</c:v>
                </c:pt>
                <c:pt idx="1">
                  <c:v>Race Course</c:v>
                </c:pt>
                <c:pt idx="2">
                  <c:v>Gondal Chowk</c:v>
                </c:pt>
                <c:pt idx="3">
                  <c:v>Aji Dam</c:v>
                </c:pt>
                <c:pt idx="4">
                  <c:v>Jaddus</c:v>
                </c:pt>
                <c:pt idx="5">
                  <c:v>Madhapar Chowk</c:v>
                </c:pt>
                <c:pt idx="6">
                  <c:v>Morbi Road</c:v>
                </c:pt>
                <c:pt idx="7">
                  <c:v>Kothariya</c:v>
                </c:pt>
                <c:pt idx="8">
                  <c:v>Nana Mauva Circle</c:v>
                </c:pt>
                <c:pt idx="9">
                  <c:v>Jilla Panchayat</c:v>
                </c:pt>
                <c:pt idx="10">
                  <c:v>Mahila College</c:v>
                </c:pt>
                <c:pt idx="11">
                  <c:v>Delux</c:v>
                </c:pt>
                <c:pt idx="12">
                  <c:v>Hospital Chowk</c:v>
                </c:pt>
                <c:pt idx="13">
                  <c:v>Devpara</c:v>
                </c:pt>
                <c:pt idx="14">
                  <c:v>Sorathiyawadi</c:v>
                </c:pt>
                <c:pt idx="15">
                  <c:v>Greenland Chowk</c:v>
                </c:pt>
                <c:pt idx="16">
                  <c:v>RMC OFFICE East Zone</c:v>
                </c:pt>
                <c:pt idx="17">
                  <c:v>Trikonbag</c:v>
                </c:pt>
                <c:pt idx="18">
                  <c:v>Atika</c:v>
                </c:pt>
                <c:pt idx="19">
                  <c:v>Railway Station</c:v>
                </c:pt>
              </c:strCache>
            </c:strRef>
          </c:cat>
          <c:val>
            <c:numRef>
              <c:f>Sheet2!$U$2:$U$21</c:f>
              <c:numCache>
                <c:formatCode>General</c:formatCode>
                <c:ptCount val="20"/>
                <c:pt idx="0">
                  <c:v>32.590000000000003</c:v>
                </c:pt>
                <c:pt idx="1">
                  <c:v>32.590000000000003</c:v>
                </c:pt>
                <c:pt idx="2">
                  <c:v>32.590000000000003</c:v>
                </c:pt>
                <c:pt idx="3">
                  <c:v>32.590000000000003</c:v>
                </c:pt>
                <c:pt idx="4">
                  <c:v>32.590000000000003</c:v>
                </c:pt>
                <c:pt idx="5">
                  <c:v>32.590000000000003</c:v>
                </c:pt>
                <c:pt idx="6">
                  <c:v>32.590000000000003</c:v>
                </c:pt>
                <c:pt idx="7">
                  <c:v>32.590000000000003</c:v>
                </c:pt>
                <c:pt idx="8">
                  <c:v>32.590000000000003</c:v>
                </c:pt>
                <c:pt idx="9">
                  <c:v>32.590000000000003</c:v>
                </c:pt>
                <c:pt idx="10">
                  <c:v>32.590000000000003</c:v>
                </c:pt>
                <c:pt idx="11">
                  <c:v>32.590000000000003</c:v>
                </c:pt>
                <c:pt idx="12">
                  <c:v>32.590000000000003</c:v>
                </c:pt>
                <c:pt idx="13">
                  <c:v>32.590000000000003</c:v>
                </c:pt>
                <c:pt idx="14">
                  <c:v>32.590000000000003</c:v>
                </c:pt>
                <c:pt idx="15">
                  <c:v>32.590000000000003</c:v>
                </c:pt>
                <c:pt idx="16">
                  <c:v>32.590000000000003</c:v>
                </c:pt>
                <c:pt idx="17">
                  <c:v>32.590000000000003</c:v>
                </c:pt>
                <c:pt idx="18">
                  <c:v>32.590000000000003</c:v>
                </c:pt>
                <c:pt idx="19">
                  <c:v>32.590000000000003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9B94-46B2-B19C-1FF5C9E022EC}"/>
            </c:ext>
          </c:extLst>
        </c:ser>
        <c:dLbls/>
        <c:marker val="1"/>
        <c:axId val="104674432"/>
        <c:axId val="104675968"/>
      </c:lineChart>
      <c:catAx>
        <c:axId val="104674432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4675968"/>
        <c:crosses val="autoZero"/>
        <c:auto val="1"/>
        <c:lblAlgn val="ctr"/>
        <c:lblOffset val="100"/>
      </c:catAx>
      <c:valAx>
        <c:axId val="104675968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46744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IN"/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IN" sz="1400" b="0" i="0" baseline="0" dirty="0" smtClean="0">
                <a:effectLst/>
              </a:rPr>
              <a:t>IMD vs AWS </a:t>
            </a:r>
            <a:r>
              <a:rPr lang="en-IN" sz="1400" b="0" i="0" baseline="0" dirty="0" err="1" smtClean="0">
                <a:effectLst/>
              </a:rPr>
              <a:t>TMax</a:t>
            </a:r>
            <a:r>
              <a:rPr lang="en-IN" sz="1400" b="0" i="0" baseline="0" dirty="0" smtClean="0">
                <a:effectLst/>
              </a:rPr>
              <a:t> for August 2018 - Rajkot</a:t>
            </a:r>
            <a:endParaRPr lang="en-IN" sz="1400" dirty="0">
              <a:effectLst/>
            </a:endParaRPr>
          </a:p>
        </c:rich>
      </c:tx>
      <c:layout/>
      <c:spPr>
        <a:noFill/>
        <a:ln>
          <a:noFill/>
        </a:ln>
        <a:effectLst/>
      </c:spPr>
    </c:title>
    <c:plotArea>
      <c:layout/>
      <c:lineChart>
        <c:grouping val="standard"/>
        <c:ser>
          <c:idx val="0"/>
          <c:order val="0"/>
          <c:tx>
            <c:strRef>
              <c:f>Sheet2!$W$1</c:f>
              <c:strCache>
                <c:ptCount val="1"/>
                <c:pt idx="0">
                  <c:v>August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Sheet2!$V$2:$V$20</c:f>
              <c:strCache>
                <c:ptCount val="19"/>
                <c:pt idx="0">
                  <c:v>Race Course</c:v>
                </c:pt>
                <c:pt idx="1">
                  <c:v>Aji Dam</c:v>
                </c:pt>
                <c:pt idx="2">
                  <c:v>Jaddus</c:v>
                </c:pt>
                <c:pt idx="3">
                  <c:v>Kothariya</c:v>
                </c:pt>
                <c:pt idx="4">
                  <c:v>Nana Mauva Circle</c:v>
                </c:pt>
                <c:pt idx="5">
                  <c:v>Morbi Road</c:v>
                </c:pt>
                <c:pt idx="6">
                  <c:v>PradyumanPark</c:v>
                </c:pt>
                <c:pt idx="7">
                  <c:v>Mahila College</c:v>
                </c:pt>
                <c:pt idx="8">
                  <c:v>Delux</c:v>
                </c:pt>
                <c:pt idx="9">
                  <c:v>Jilla Panchayat</c:v>
                </c:pt>
                <c:pt idx="10">
                  <c:v>Devpara</c:v>
                </c:pt>
                <c:pt idx="11">
                  <c:v>Hospital Chowk</c:v>
                </c:pt>
                <c:pt idx="12">
                  <c:v>Railway Station</c:v>
                </c:pt>
                <c:pt idx="13">
                  <c:v>RMC OFFICE East Zone</c:v>
                </c:pt>
                <c:pt idx="14">
                  <c:v>Greenland Chowk</c:v>
                </c:pt>
                <c:pt idx="15">
                  <c:v>Trikonbag</c:v>
                </c:pt>
                <c:pt idx="16">
                  <c:v>Madhapar Chowk</c:v>
                </c:pt>
                <c:pt idx="17">
                  <c:v>Sorathiyawadi</c:v>
                </c:pt>
                <c:pt idx="18">
                  <c:v>Atika</c:v>
                </c:pt>
              </c:strCache>
            </c:strRef>
          </c:cat>
          <c:val>
            <c:numRef>
              <c:f>Sheet2!$W$2:$W$20</c:f>
              <c:numCache>
                <c:formatCode>0.0</c:formatCode>
                <c:ptCount val="19"/>
                <c:pt idx="0">
                  <c:v>29.398235294117647</c:v>
                </c:pt>
                <c:pt idx="1">
                  <c:v>31.133333333333333</c:v>
                </c:pt>
                <c:pt idx="2">
                  <c:v>31.149310344827597</c:v>
                </c:pt>
                <c:pt idx="3">
                  <c:v>31.627241379310345</c:v>
                </c:pt>
                <c:pt idx="4">
                  <c:v>31.711034482758603</c:v>
                </c:pt>
                <c:pt idx="5">
                  <c:v>31.766896551724127</c:v>
                </c:pt>
                <c:pt idx="6">
                  <c:v>31.862222222222218</c:v>
                </c:pt>
                <c:pt idx="7">
                  <c:v>31.984137931034475</c:v>
                </c:pt>
                <c:pt idx="8">
                  <c:v>32.241724137931037</c:v>
                </c:pt>
                <c:pt idx="9">
                  <c:v>32.52428571428571</c:v>
                </c:pt>
                <c:pt idx="10">
                  <c:v>32.530344827586205</c:v>
                </c:pt>
                <c:pt idx="11">
                  <c:v>33.449999999999996</c:v>
                </c:pt>
                <c:pt idx="12">
                  <c:v>33.458275862068959</c:v>
                </c:pt>
                <c:pt idx="13">
                  <c:v>33.520344827586207</c:v>
                </c:pt>
                <c:pt idx="14">
                  <c:v>33.691724137931047</c:v>
                </c:pt>
                <c:pt idx="15">
                  <c:v>34.001379310344831</c:v>
                </c:pt>
                <c:pt idx="16">
                  <c:v>34.370000000000005</c:v>
                </c:pt>
                <c:pt idx="17">
                  <c:v>34.379999999999995</c:v>
                </c:pt>
                <c:pt idx="18">
                  <c:v>37.224782608695655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F048-4847-A015-93B4DC773496}"/>
            </c:ext>
          </c:extLst>
        </c:ser>
        <c:ser>
          <c:idx val="1"/>
          <c:order val="1"/>
          <c:tx>
            <c:strRef>
              <c:f>Sheet2!$X$1</c:f>
              <c:strCache>
                <c:ptCount val="1"/>
                <c:pt idx="0">
                  <c:v>IMD August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Sheet2!$V$2:$V$20</c:f>
              <c:strCache>
                <c:ptCount val="19"/>
                <c:pt idx="0">
                  <c:v>Race Course</c:v>
                </c:pt>
                <c:pt idx="1">
                  <c:v>Aji Dam</c:v>
                </c:pt>
                <c:pt idx="2">
                  <c:v>Jaddus</c:v>
                </c:pt>
                <c:pt idx="3">
                  <c:v>Kothariya</c:v>
                </c:pt>
                <c:pt idx="4">
                  <c:v>Nana Mauva Circle</c:v>
                </c:pt>
                <c:pt idx="5">
                  <c:v>Morbi Road</c:v>
                </c:pt>
                <c:pt idx="6">
                  <c:v>PradyumanPark</c:v>
                </c:pt>
                <c:pt idx="7">
                  <c:v>Mahila College</c:v>
                </c:pt>
                <c:pt idx="8">
                  <c:v>Delux</c:v>
                </c:pt>
                <c:pt idx="9">
                  <c:v>Jilla Panchayat</c:v>
                </c:pt>
                <c:pt idx="10">
                  <c:v>Devpara</c:v>
                </c:pt>
                <c:pt idx="11">
                  <c:v>Hospital Chowk</c:v>
                </c:pt>
                <c:pt idx="12">
                  <c:v>Railway Station</c:v>
                </c:pt>
                <c:pt idx="13">
                  <c:v>RMC OFFICE East Zone</c:v>
                </c:pt>
                <c:pt idx="14">
                  <c:v>Greenland Chowk</c:v>
                </c:pt>
                <c:pt idx="15">
                  <c:v>Trikonbag</c:v>
                </c:pt>
                <c:pt idx="16">
                  <c:v>Madhapar Chowk</c:v>
                </c:pt>
                <c:pt idx="17">
                  <c:v>Sorathiyawadi</c:v>
                </c:pt>
                <c:pt idx="18">
                  <c:v>Atika</c:v>
                </c:pt>
              </c:strCache>
            </c:strRef>
          </c:cat>
          <c:val>
            <c:numRef>
              <c:f>Sheet2!$X$2:$X$20</c:f>
              <c:numCache>
                <c:formatCode>General</c:formatCode>
                <c:ptCount val="19"/>
                <c:pt idx="0">
                  <c:v>31.36</c:v>
                </c:pt>
                <c:pt idx="1">
                  <c:v>31.36</c:v>
                </c:pt>
                <c:pt idx="2">
                  <c:v>31.36</c:v>
                </c:pt>
                <c:pt idx="3">
                  <c:v>31.36</c:v>
                </c:pt>
                <c:pt idx="4">
                  <c:v>31.36</c:v>
                </c:pt>
                <c:pt idx="5">
                  <c:v>31.36</c:v>
                </c:pt>
                <c:pt idx="6">
                  <c:v>31.36</c:v>
                </c:pt>
                <c:pt idx="7">
                  <c:v>31.36</c:v>
                </c:pt>
                <c:pt idx="8">
                  <c:v>31.36</c:v>
                </c:pt>
                <c:pt idx="9">
                  <c:v>31.36</c:v>
                </c:pt>
                <c:pt idx="10">
                  <c:v>31.36</c:v>
                </c:pt>
                <c:pt idx="11">
                  <c:v>31.36</c:v>
                </c:pt>
                <c:pt idx="12">
                  <c:v>31.36</c:v>
                </c:pt>
                <c:pt idx="13">
                  <c:v>31.36</c:v>
                </c:pt>
                <c:pt idx="14">
                  <c:v>31.36</c:v>
                </c:pt>
                <c:pt idx="15">
                  <c:v>31.36</c:v>
                </c:pt>
                <c:pt idx="16">
                  <c:v>31.36</c:v>
                </c:pt>
                <c:pt idx="17">
                  <c:v>31.36</c:v>
                </c:pt>
                <c:pt idx="18">
                  <c:v>31.36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F048-4847-A015-93B4DC773496}"/>
            </c:ext>
          </c:extLst>
        </c:ser>
        <c:dLbls/>
        <c:marker val="1"/>
        <c:axId val="104701312"/>
        <c:axId val="105002112"/>
      </c:lineChart>
      <c:catAx>
        <c:axId val="104701312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5002112"/>
        <c:crosses val="autoZero"/>
        <c:auto val="1"/>
        <c:lblAlgn val="ctr"/>
        <c:lblOffset val="100"/>
      </c:catAx>
      <c:valAx>
        <c:axId val="105002112"/>
        <c:scaling>
          <c:orientation val="minMax"/>
          <c:min val="25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47013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25C7AA-FECD-44F1-919B-B84CF59C7B7B}" type="datetimeFigureOut">
              <a:rPr lang="en-IN" smtClean="0"/>
              <a:pPr/>
              <a:t>14-02-2020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6590FF-2558-454B-BD01-2D7630F74EBC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8607121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D14D9-D766-4D26-8657-481D2925DC99}" type="datetimeFigureOut">
              <a:rPr lang="en-IN" smtClean="0"/>
              <a:pPr/>
              <a:t>14-02-2020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00201-E288-45DD-B8D0-5046BEA7BEA1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40789016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D14D9-D766-4D26-8657-481D2925DC99}" type="datetimeFigureOut">
              <a:rPr lang="en-IN" smtClean="0"/>
              <a:pPr/>
              <a:t>14-02-2020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00201-E288-45DD-B8D0-5046BEA7BEA1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31879483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D14D9-D766-4D26-8657-481D2925DC99}" type="datetimeFigureOut">
              <a:rPr lang="en-IN" smtClean="0"/>
              <a:pPr/>
              <a:t>14-02-2020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00201-E288-45DD-B8D0-5046BEA7BEA1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39214024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D14D9-D766-4D26-8657-481D2925DC99}" type="datetimeFigureOut">
              <a:rPr lang="en-IN" smtClean="0"/>
              <a:pPr/>
              <a:t>14-02-2020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00201-E288-45DD-B8D0-5046BEA7BEA1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15523556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D14D9-D766-4D26-8657-481D2925DC99}" type="datetimeFigureOut">
              <a:rPr lang="en-IN" smtClean="0"/>
              <a:pPr/>
              <a:t>14-02-2020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00201-E288-45DD-B8D0-5046BEA7BEA1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15149370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D14D9-D766-4D26-8657-481D2925DC99}" type="datetimeFigureOut">
              <a:rPr lang="en-IN" smtClean="0"/>
              <a:pPr/>
              <a:t>14-02-2020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00201-E288-45DD-B8D0-5046BEA7BEA1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1454031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D14D9-D766-4D26-8657-481D2925DC99}" type="datetimeFigureOut">
              <a:rPr lang="en-IN" smtClean="0"/>
              <a:pPr/>
              <a:t>14-02-2020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00201-E288-45DD-B8D0-5046BEA7BEA1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42606621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D14D9-D766-4D26-8657-481D2925DC99}" type="datetimeFigureOut">
              <a:rPr lang="en-IN" smtClean="0"/>
              <a:pPr/>
              <a:t>14-02-2020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00201-E288-45DD-B8D0-5046BEA7BEA1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2922188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D14D9-D766-4D26-8657-481D2925DC99}" type="datetimeFigureOut">
              <a:rPr lang="en-IN" smtClean="0"/>
              <a:pPr/>
              <a:t>14-02-2020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00201-E288-45DD-B8D0-5046BEA7BEA1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10620916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D14D9-D766-4D26-8657-481D2925DC99}" type="datetimeFigureOut">
              <a:rPr lang="en-IN" smtClean="0"/>
              <a:pPr/>
              <a:t>14-02-2020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00201-E288-45DD-B8D0-5046BEA7BEA1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19956440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D14D9-D766-4D26-8657-481D2925DC99}" type="datetimeFigureOut">
              <a:rPr lang="en-IN" smtClean="0"/>
              <a:pPr/>
              <a:t>14-02-2020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00201-E288-45DD-B8D0-5046BEA7BEA1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42902587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7D14D9-D766-4D26-8657-481D2925DC99}" type="datetimeFigureOut">
              <a:rPr lang="en-IN" smtClean="0"/>
              <a:pPr/>
              <a:t>14-02-2020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700201-E288-45DD-B8D0-5046BEA7BEA1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1723485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chart" Target="../charts/chart5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chart" Target="../charts/chart9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8.xml"/><Relationship Id="rId5" Type="http://schemas.openxmlformats.org/officeDocument/2006/relationships/chart" Target="../charts/chart7.xml"/><Relationship Id="rId4" Type="http://schemas.openxmlformats.org/officeDocument/2006/relationships/chart" Target="../charts/char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emf"/><Relationship Id="rId5" Type="http://schemas.openxmlformats.org/officeDocument/2006/relationships/image" Target="../media/image22.jpeg"/><Relationship Id="rId4" Type="http://schemas.openxmlformats.org/officeDocument/2006/relationships/image" Target="../media/image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emf"/><Relationship Id="rId5" Type="http://schemas.openxmlformats.org/officeDocument/2006/relationships/image" Target="../media/image25.jpeg"/><Relationship Id="rId4" Type="http://schemas.openxmlformats.org/officeDocument/2006/relationships/image" Target="../media/image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emf"/><Relationship Id="rId5" Type="http://schemas.openxmlformats.org/officeDocument/2006/relationships/image" Target="../media/image27.jpeg"/><Relationship Id="rId4" Type="http://schemas.openxmlformats.org/officeDocument/2006/relationships/image" Target="../media/image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555477"/>
            <a:ext cx="12192000" cy="2632104"/>
          </a:xfrm>
          <a:solidFill>
            <a:srgbClr val="FFC000"/>
          </a:solidFill>
        </p:spPr>
        <p:txBody>
          <a:bodyPr>
            <a:normAutofit/>
          </a:bodyPr>
          <a:lstStyle/>
          <a:p>
            <a:pPr algn="ctr"/>
            <a:r>
              <a:rPr lang="en-IN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Urban Heat Hotspots- </a:t>
            </a:r>
            <a:br>
              <a:rPr lang="en-IN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Case study of Rajkot City, India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3429000"/>
            <a:ext cx="12192000" cy="1655748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sz="3200" b="1" dirty="0" err="1" smtClean="0"/>
              <a:t>Ajit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Tyagi</a:t>
            </a:r>
            <a:r>
              <a:rPr lang="en-US" sz="3200" b="1" dirty="0" smtClean="0"/>
              <a:t>, </a:t>
            </a:r>
            <a:r>
              <a:rPr lang="en-US" sz="3200" b="1" dirty="0" err="1" smtClean="0"/>
              <a:t>Rohit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Magotra</a:t>
            </a:r>
            <a:r>
              <a:rPr lang="en-US" sz="3200" b="1" dirty="0" smtClean="0"/>
              <a:t>, Mohit Kumar, </a:t>
            </a:r>
            <a:r>
              <a:rPr lang="en-US" sz="3200" b="1" dirty="0" err="1" smtClean="0"/>
              <a:t>Ananya</a:t>
            </a:r>
            <a:r>
              <a:rPr lang="en-US" sz="3200" b="1" dirty="0" smtClean="0"/>
              <a:t> Bhatia, </a:t>
            </a:r>
            <a:r>
              <a:rPr lang="en-US" sz="3200" b="1" dirty="0" err="1" smtClean="0"/>
              <a:t>Yashi</a:t>
            </a:r>
            <a:r>
              <a:rPr lang="en-US" sz="3200" b="1" dirty="0" smtClean="0"/>
              <a:t> Sharma, and </a:t>
            </a:r>
            <a:r>
              <a:rPr lang="en-US" sz="3200" b="1" dirty="0" err="1" smtClean="0"/>
              <a:t>Moumita</a:t>
            </a:r>
            <a:r>
              <a:rPr lang="en-US" sz="3200" b="1" dirty="0" smtClean="0"/>
              <a:t> Shaw </a:t>
            </a:r>
          </a:p>
          <a:p>
            <a:pPr algn="ctr"/>
            <a:r>
              <a:rPr lang="en-US" sz="1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Integrated Research and Action for Development</a:t>
            </a:r>
            <a:endParaRPr lang="en-US" sz="1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166"/>
          <a:stretch/>
        </p:blipFill>
        <p:spPr>
          <a:xfrm>
            <a:off x="6631536" y="5768608"/>
            <a:ext cx="1734796" cy="4421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7941" y="5768608"/>
            <a:ext cx="3028060" cy="617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42293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435835"/>
          </a:xfrm>
          <a:solidFill>
            <a:srgbClr val="FFC000"/>
          </a:solidFill>
        </p:spPr>
        <p:txBody>
          <a:bodyPr>
            <a:normAutofit/>
          </a:bodyPr>
          <a:lstStyle/>
          <a:p>
            <a:pPr algn="l"/>
            <a:r>
              <a:rPr lang="en-I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Climatic Conditions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-145163" y="6592663"/>
            <a:ext cx="12337163" cy="308461"/>
            <a:chOff x="-145163" y="6592663"/>
            <a:chExt cx="12337163" cy="308461"/>
          </a:xfrm>
        </p:grpSpPr>
        <p:sp>
          <p:nvSpPr>
            <p:cNvPr id="4" name="Rectangle 3"/>
            <p:cNvSpPr/>
            <p:nvPr/>
          </p:nvSpPr>
          <p:spPr>
            <a:xfrm>
              <a:off x="0" y="6592663"/>
              <a:ext cx="12192000" cy="26533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613876" y="6592663"/>
              <a:ext cx="1512721" cy="308461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-145163" y="6613610"/>
              <a:ext cx="1127970" cy="241014"/>
            </a:xfrm>
            <a:prstGeom prst="rect">
              <a:avLst/>
            </a:prstGeom>
          </p:spPr>
        </p:pic>
      </p:grp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589657478"/>
              </p:ext>
            </p:extLst>
          </p:nvPr>
        </p:nvGraphicFramePr>
        <p:xfrm>
          <a:off x="296091" y="524825"/>
          <a:ext cx="11608526" cy="5850174"/>
        </p:xfrm>
        <a:graphic>
          <a:graphicData uri="http://schemas.openxmlformats.org/drawingml/2006/table">
            <a:tbl>
              <a:tblPr firstRow="1" firstCol="1" bandRow="1">
                <a:tableStyleId>{D27102A9-8310-4765-A935-A1911B00CA55}</a:tableStyleId>
              </a:tblPr>
              <a:tblGrid>
                <a:gridCol w="6146065">
                  <a:extLst>
                    <a:ext uri="{9D8B030D-6E8A-4147-A177-3AD203B41FA5}">
                      <a16:colId xmlns="" xmlns:a16="http://schemas.microsoft.com/office/drawing/2014/main" val="984928454"/>
                    </a:ext>
                  </a:extLst>
                </a:gridCol>
                <a:gridCol w="5462461">
                  <a:extLst>
                    <a:ext uri="{9D8B030D-6E8A-4147-A177-3AD203B41FA5}">
                      <a16:colId xmlns="" xmlns:a16="http://schemas.microsoft.com/office/drawing/2014/main" val="275280055"/>
                    </a:ext>
                  </a:extLst>
                </a:gridCol>
              </a:tblGrid>
              <a:tr h="406755">
                <a:tc gridSpan="2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chemeClr val="bg1"/>
                          </a:solidFill>
                        </a:rPr>
                        <a:t>Climate of the city is characterized by Hot and Dry in Summer, wet southwest monsoon season and mild winter with low humidity.</a:t>
                      </a:r>
                      <a:endParaRPr lang="en-IN" sz="16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36" marR="59336" marT="0" marB="0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430593192"/>
                  </a:ext>
                </a:extLst>
              </a:tr>
              <a:tr h="408337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b="0" dirty="0">
                          <a:effectLst/>
                        </a:rPr>
                        <a:t>Average annual </a:t>
                      </a:r>
                      <a:r>
                        <a:rPr lang="en-US" sz="1600" b="1" i="1" dirty="0">
                          <a:effectLst/>
                        </a:rPr>
                        <a:t>Maximum Temp</a:t>
                      </a:r>
                      <a:endParaRPr lang="en-IN" sz="1600" b="1" i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36" marR="59336" marT="0" marB="0"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600" b="1" dirty="0" smtClean="0"/>
                        <a:t>34.1 </a:t>
                      </a:r>
                      <a:r>
                        <a:rPr lang="en-US" sz="1600" b="1" dirty="0" smtClean="0">
                          <a:effectLst/>
                        </a:rPr>
                        <a:t>°C</a:t>
                      </a:r>
                      <a:endParaRPr lang="en-IN" sz="1600" b="1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36" marR="59336" marT="0" marB="0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481686900"/>
                  </a:ext>
                </a:extLst>
              </a:tr>
              <a:tr h="408337">
                <a:tc>
                  <a:txBody>
                    <a:bodyPr/>
                    <a:lstStyle/>
                    <a:p>
                      <a:pPr marL="0" algn="just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b="0" dirty="0">
                          <a:effectLst/>
                        </a:rPr>
                        <a:t>Average annual </a:t>
                      </a:r>
                      <a:r>
                        <a:rPr lang="en-US" sz="1600" b="1" i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Minimum Temp</a:t>
                      </a:r>
                      <a:endParaRPr lang="en-IN" sz="1600" b="1" i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9336" marR="59336" marT="0" marB="0"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IN" sz="1600" b="1" dirty="0" smtClean="0"/>
                        <a:t>20.9 </a:t>
                      </a:r>
                      <a:r>
                        <a:rPr lang="en-US" sz="1600" b="1" dirty="0" smtClean="0">
                          <a:effectLst/>
                        </a:rPr>
                        <a:t>°C</a:t>
                      </a:r>
                      <a:endParaRPr lang="en-IN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36" marR="59336" marT="0" marB="0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76298758"/>
                  </a:ext>
                </a:extLst>
              </a:tr>
              <a:tr h="408337">
                <a:tc>
                  <a:txBody>
                    <a:bodyPr/>
                    <a:lstStyle/>
                    <a:p>
                      <a:pPr marL="0" algn="just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b="0" dirty="0">
                          <a:effectLst/>
                        </a:rPr>
                        <a:t>Mean </a:t>
                      </a:r>
                      <a:r>
                        <a:rPr lang="en-US" sz="1600" b="1" i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Maximum</a:t>
                      </a:r>
                      <a:r>
                        <a:rPr lang="en-US" sz="1600" b="0" dirty="0">
                          <a:effectLst/>
                        </a:rPr>
                        <a:t> Temp. of </a:t>
                      </a:r>
                      <a:r>
                        <a:rPr lang="en-US" sz="1600" b="1" i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Hottest Month (May)</a:t>
                      </a:r>
                      <a:endParaRPr lang="en-IN" sz="1600" b="1" i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9336" marR="59336" marT="0" marB="0"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IN" sz="1600" b="1" dirty="0" smtClean="0"/>
                        <a:t>40.5 </a:t>
                      </a:r>
                      <a:r>
                        <a:rPr lang="en-US" sz="1600" b="1" dirty="0" smtClean="0">
                          <a:effectLst/>
                        </a:rPr>
                        <a:t>°</a:t>
                      </a:r>
                      <a:r>
                        <a:rPr lang="en-US" sz="1600" b="1" dirty="0">
                          <a:effectLst/>
                        </a:rPr>
                        <a:t>C</a:t>
                      </a:r>
                      <a:endParaRPr lang="en-IN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36" marR="59336" marT="0" marB="0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043875051"/>
                  </a:ext>
                </a:extLst>
              </a:tr>
              <a:tr h="408337">
                <a:tc>
                  <a:txBody>
                    <a:bodyPr/>
                    <a:lstStyle/>
                    <a:p>
                      <a:pPr marL="0" algn="just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b="0" dirty="0">
                          <a:effectLst/>
                        </a:rPr>
                        <a:t>Mean </a:t>
                      </a:r>
                      <a:r>
                        <a:rPr lang="en-US" sz="1600" b="1" i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Minimum</a:t>
                      </a:r>
                      <a:r>
                        <a:rPr lang="en-US" sz="1600" b="0" dirty="0">
                          <a:effectLst/>
                        </a:rPr>
                        <a:t> Temp. of </a:t>
                      </a:r>
                      <a:r>
                        <a:rPr lang="en-US" sz="1600" b="1" i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Hottest Month (May)</a:t>
                      </a:r>
                      <a:endParaRPr lang="en-IN" sz="1600" b="1" i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9336" marR="59336" marT="0" marB="0"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IN" sz="1600" b="1" dirty="0" smtClean="0"/>
                        <a:t>25.4</a:t>
                      </a:r>
                      <a:r>
                        <a:rPr lang="en-US" sz="1600" b="1" dirty="0" smtClean="0">
                          <a:effectLst/>
                        </a:rPr>
                        <a:t> </a:t>
                      </a:r>
                      <a:r>
                        <a:rPr lang="en-US" sz="1600" b="1" dirty="0">
                          <a:effectLst/>
                        </a:rPr>
                        <a:t>°C</a:t>
                      </a:r>
                      <a:endParaRPr lang="en-IN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36" marR="59336" marT="0" marB="0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858912851"/>
                  </a:ext>
                </a:extLst>
              </a:tr>
              <a:tr h="408337">
                <a:tc>
                  <a:txBody>
                    <a:bodyPr/>
                    <a:lstStyle/>
                    <a:p>
                      <a:pPr marL="0" algn="just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b="0" dirty="0">
                          <a:effectLst/>
                        </a:rPr>
                        <a:t>Mean </a:t>
                      </a:r>
                      <a:r>
                        <a:rPr lang="en-US" sz="1600" b="1" i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Maximum</a:t>
                      </a:r>
                      <a:r>
                        <a:rPr lang="en-US" sz="1600" b="0" dirty="0">
                          <a:effectLst/>
                        </a:rPr>
                        <a:t> Temp. of </a:t>
                      </a:r>
                      <a:r>
                        <a:rPr lang="en-US" sz="1600" b="1" i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Coldest </a:t>
                      </a:r>
                      <a:r>
                        <a:rPr lang="en-US" sz="1600" b="1" i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Month(Dec)</a:t>
                      </a:r>
                      <a:endParaRPr lang="en-IN" sz="1600" b="1" i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9336" marR="59336" marT="0" marB="0"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IN" sz="1600" b="1" dirty="0" smtClean="0"/>
                        <a:t>28.4</a:t>
                      </a:r>
                      <a:r>
                        <a:rPr lang="en-US" sz="1600" b="1" dirty="0" smtClean="0">
                          <a:effectLst/>
                        </a:rPr>
                        <a:t> </a:t>
                      </a:r>
                      <a:r>
                        <a:rPr lang="en-US" sz="1600" b="1" dirty="0">
                          <a:effectLst/>
                        </a:rPr>
                        <a:t>°C</a:t>
                      </a:r>
                      <a:endParaRPr lang="en-IN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36" marR="59336" marT="0" marB="0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557633258"/>
                  </a:ext>
                </a:extLst>
              </a:tr>
              <a:tr h="408337">
                <a:tc>
                  <a:txBody>
                    <a:bodyPr/>
                    <a:lstStyle/>
                    <a:p>
                      <a:pPr marL="0" algn="just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b="0" dirty="0">
                          <a:effectLst/>
                        </a:rPr>
                        <a:t>Mean </a:t>
                      </a:r>
                      <a:r>
                        <a:rPr lang="en-US" sz="1600" b="1" i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Minimum</a:t>
                      </a:r>
                      <a:r>
                        <a:rPr lang="en-US" sz="1600" b="0" dirty="0">
                          <a:effectLst/>
                        </a:rPr>
                        <a:t> Temp. of </a:t>
                      </a:r>
                      <a:r>
                        <a:rPr lang="en-US" sz="1600" b="1" i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Coldest </a:t>
                      </a:r>
                      <a:r>
                        <a:rPr lang="en-US" sz="1600" b="1" i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Month(Dec)</a:t>
                      </a:r>
                      <a:endParaRPr lang="en-IN" sz="1600" b="1" i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9336" marR="59336" marT="0" marB="0"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IN" sz="1600" b="1" dirty="0" smtClean="0"/>
                        <a:t>12.8</a:t>
                      </a:r>
                      <a:r>
                        <a:rPr lang="en-US" sz="1600" b="1" dirty="0" smtClean="0">
                          <a:effectLst/>
                        </a:rPr>
                        <a:t> </a:t>
                      </a:r>
                      <a:r>
                        <a:rPr lang="en-US" sz="1600" b="1" dirty="0">
                          <a:effectLst/>
                        </a:rPr>
                        <a:t>°C</a:t>
                      </a:r>
                      <a:endParaRPr lang="en-IN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36" marR="59336" marT="0" marB="0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844213476"/>
                  </a:ext>
                </a:extLst>
              </a:tr>
              <a:tr h="862220"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smtClean="0"/>
                        <a:t>Ever Recorded Maximum Temp. was 47.9</a:t>
                      </a:r>
                      <a:r>
                        <a:rPr lang="en-US" sz="1600" b="1" baseline="0" dirty="0" smtClean="0"/>
                        <a:t> </a:t>
                      </a:r>
                      <a:r>
                        <a:rPr lang="en-US" sz="1600" b="1" dirty="0" smtClean="0">
                          <a:effectLst/>
                        </a:rPr>
                        <a:t>°C</a:t>
                      </a:r>
                      <a:r>
                        <a:rPr lang="en-US" sz="1600" b="1" dirty="0" smtClean="0"/>
                        <a:t> on 13 May 1977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smtClean="0"/>
                        <a:t>Ever Recorded Minimum Temp. was -0.6 </a:t>
                      </a:r>
                      <a:r>
                        <a:rPr lang="en-US" sz="1600" b="1" dirty="0" smtClean="0">
                          <a:effectLst/>
                        </a:rPr>
                        <a:t>°C</a:t>
                      </a:r>
                      <a:r>
                        <a:rPr lang="en-US" sz="1600" b="1" dirty="0" smtClean="0"/>
                        <a:t> on 16 Jan 1935</a:t>
                      </a:r>
                      <a:endParaRPr lang="en-IN" sz="16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36" marR="59336" marT="0" marB="0"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  <a:alpha val="2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391870429"/>
                  </a:ext>
                </a:extLst>
              </a:tr>
              <a:tr h="408337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b="0" dirty="0">
                          <a:effectLst/>
                        </a:rPr>
                        <a:t>Average </a:t>
                      </a:r>
                      <a:r>
                        <a:rPr lang="en-US" sz="1600" b="1" i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annual Rainfall</a:t>
                      </a:r>
                      <a:endParaRPr lang="en-IN" sz="1600" b="1" i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9336" marR="59336" marT="0" marB="0"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IN" sz="1600" b="1" dirty="0" smtClean="0"/>
                        <a:t>66.7 cm</a:t>
                      </a:r>
                      <a:endParaRPr lang="en-IN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36" marR="59336" marT="0" marB="0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136775075"/>
                  </a:ext>
                </a:extLst>
              </a:tr>
              <a:tr h="408337">
                <a:tc>
                  <a:txBody>
                    <a:bodyPr/>
                    <a:lstStyle/>
                    <a:p>
                      <a:pPr marL="0" algn="just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b="0" dirty="0">
                          <a:effectLst/>
                        </a:rPr>
                        <a:t>Average </a:t>
                      </a:r>
                      <a:r>
                        <a:rPr lang="en-US" sz="1600" b="1" i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annual Rainy days</a:t>
                      </a:r>
                      <a:endParaRPr lang="en-IN" sz="1600" b="1" i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9336" marR="59336" marT="0" marB="0"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IN" sz="1600" b="1" dirty="0" smtClean="0"/>
                        <a:t>29</a:t>
                      </a:r>
                      <a:endParaRPr lang="en-IN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36" marR="59336" marT="0" marB="0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624943652"/>
                  </a:ext>
                </a:extLst>
              </a:tr>
              <a:tr h="452283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b="0" dirty="0">
                          <a:effectLst/>
                        </a:rPr>
                        <a:t>Mean </a:t>
                      </a:r>
                      <a:r>
                        <a:rPr lang="en-US" sz="1600" b="1" i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monthly highest rainfall </a:t>
                      </a:r>
                      <a:r>
                        <a:rPr lang="en-US" sz="1600" b="0" dirty="0">
                          <a:effectLst/>
                        </a:rPr>
                        <a:t>observed in </a:t>
                      </a:r>
                      <a:r>
                        <a:rPr lang="en-US" sz="1600" b="0" dirty="0" smtClean="0">
                          <a:effectLst/>
                        </a:rPr>
                        <a:t>July</a:t>
                      </a:r>
                      <a:endParaRPr lang="en-IN" sz="16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36" marR="59336" marT="0" marB="0"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IN" sz="1600" b="1" dirty="0" smtClean="0"/>
                        <a:t>23 cm</a:t>
                      </a:r>
                      <a:endParaRPr lang="en-IN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36" marR="59336" marT="0" marB="0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901688463"/>
                  </a:ext>
                </a:extLst>
              </a:tr>
              <a:tr h="86222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b="0" dirty="0" smtClean="0"/>
                        <a:t>Mean </a:t>
                      </a:r>
                      <a:r>
                        <a:rPr lang="en-US" sz="1600" b="1" i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monthly lowest rainfall </a:t>
                      </a:r>
                      <a:r>
                        <a:rPr lang="en-US" sz="1600" b="0" dirty="0" smtClean="0"/>
                        <a:t>observed in December, January &amp; March </a:t>
                      </a:r>
                      <a:endParaRPr lang="en-US" sz="1600" b="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36" marR="59336" marT="0" marB="0"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IN" sz="1600" b="1" dirty="0" smtClean="0"/>
                        <a:t>0.1 cm</a:t>
                      </a:r>
                      <a:endParaRPr lang="en-IN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36" marR="59336" marT="0" marB="0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="" xmlns:a16="http://schemas.microsoft.com/office/drawing/2014/main" val="3608288904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0900816" y="6377219"/>
            <a:ext cx="100380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Source: IMD Pune</a:t>
            </a:r>
            <a:endParaRPr lang="en-IN" sz="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59838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435835"/>
          </a:xfrm>
          <a:solidFill>
            <a:srgbClr val="FFC000"/>
          </a:solidFill>
        </p:spPr>
        <p:txBody>
          <a:bodyPr>
            <a:normAutofit/>
          </a:bodyPr>
          <a:lstStyle/>
          <a:p>
            <a:pPr algn="l"/>
            <a:r>
              <a:rPr lang="en-I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Past Temperature Trends- Rajkot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-145163" y="6592663"/>
            <a:ext cx="12337163" cy="308461"/>
            <a:chOff x="-145163" y="6592663"/>
            <a:chExt cx="12337163" cy="308461"/>
          </a:xfrm>
        </p:grpSpPr>
        <p:sp>
          <p:nvSpPr>
            <p:cNvPr id="4" name="Rectangle 3"/>
            <p:cNvSpPr/>
            <p:nvPr/>
          </p:nvSpPr>
          <p:spPr>
            <a:xfrm>
              <a:off x="0" y="6592663"/>
              <a:ext cx="12192000" cy="26533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613876" y="6592663"/>
              <a:ext cx="1512721" cy="308461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-145163" y="6613610"/>
              <a:ext cx="1127970" cy="241014"/>
            </a:xfrm>
            <a:prstGeom prst="rect">
              <a:avLst/>
            </a:prstGeom>
          </p:spPr>
        </p:pic>
      </p:grpSp>
      <p:sp>
        <p:nvSpPr>
          <p:cNvPr id="8" name="TextBox 7"/>
          <p:cNvSpPr txBox="1"/>
          <p:nvPr/>
        </p:nvSpPr>
        <p:spPr>
          <a:xfrm>
            <a:off x="10001604" y="5363772"/>
            <a:ext cx="2190396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050" dirty="0" smtClean="0"/>
              <a:t>Source: Sarkar J et al (2017) Future </a:t>
            </a:r>
            <a:r>
              <a:rPr lang="en-IN" sz="1050" dirty="0"/>
              <a:t>climate change scenario in hot semi-arid climate of Saurashtra, Gujarat by using statistical downscaling by LARS-WG model. MAUSAM, 68, 4 (October 2017), </a:t>
            </a:r>
            <a:r>
              <a:rPr lang="en-IN" sz="1050" dirty="0" smtClean="0"/>
              <a:t>589-596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0105" y="435835"/>
            <a:ext cx="8182099" cy="5989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15709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435835"/>
          </a:xfrm>
          <a:solidFill>
            <a:srgbClr val="FFC000"/>
          </a:solidFill>
        </p:spPr>
        <p:txBody>
          <a:bodyPr>
            <a:normAutofit/>
          </a:bodyPr>
          <a:lstStyle/>
          <a:p>
            <a:pPr algn="l"/>
            <a:r>
              <a:rPr lang="en-I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Past Temperature Trends- Rajkot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-145163" y="6592663"/>
            <a:ext cx="12337163" cy="308461"/>
            <a:chOff x="-145163" y="6592663"/>
            <a:chExt cx="12337163" cy="308461"/>
          </a:xfrm>
        </p:grpSpPr>
        <p:sp>
          <p:nvSpPr>
            <p:cNvPr id="4" name="Rectangle 3"/>
            <p:cNvSpPr/>
            <p:nvPr/>
          </p:nvSpPr>
          <p:spPr>
            <a:xfrm>
              <a:off x="0" y="6592663"/>
              <a:ext cx="12192000" cy="26533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613876" y="6592663"/>
              <a:ext cx="1512721" cy="308461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-145163" y="6613610"/>
              <a:ext cx="1127970" cy="241014"/>
            </a:xfrm>
            <a:prstGeom prst="rect">
              <a:avLst/>
            </a:prstGeom>
          </p:spPr>
        </p:pic>
      </p:grpSp>
      <p:sp>
        <p:nvSpPr>
          <p:cNvPr id="8" name="TextBox 7"/>
          <p:cNvSpPr txBox="1"/>
          <p:nvPr/>
        </p:nvSpPr>
        <p:spPr>
          <a:xfrm>
            <a:off x="4733925" y="5763199"/>
            <a:ext cx="150495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050" dirty="0" smtClean="0"/>
              <a:t>Source: Ray et al., 2009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58448" t="35444" r="4824" b="19161"/>
          <a:stretch/>
        </p:blipFill>
        <p:spPr>
          <a:xfrm>
            <a:off x="2219324" y="602897"/>
            <a:ext cx="7324726" cy="5092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35001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435835"/>
          </a:xfrm>
          <a:solidFill>
            <a:srgbClr val="FFC000"/>
          </a:solidFill>
        </p:spPr>
        <p:txBody>
          <a:bodyPr>
            <a:normAutofit/>
          </a:bodyPr>
          <a:lstStyle/>
          <a:p>
            <a:pPr algn="l"/>
            <a:r>
              <a:rPr lang="en-I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Past Temperature Trends- Rajkot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-145163" y="6592663"/>
            <a:ext cx="12337163" cy="308461"/>
            <a:chOff x="-145163" y="6592663"/>
            <a:chExt cx="12337163" cy="308461"/>
          </a:xfrm>
        </p:grpSpPr>
        <p:sp>
          <p:nvSpPr>
            <p:cNvPr id="4" name="Rectangle 3"/>
            <p:cNvSpPr/>
            <p:nvPr/>
          </p:nvSpPr>
          <p:spPr>
            <a:xfrm>
              <a:off x="0" y="6592663"/>
              <a:ext cx="12192000" cy="26533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613876" y="6592663"/>
              <a:ext cx="1512721" cy="308461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-145163" y="6613610"/>
              <a:ext cx="1127970" cy="241014"/>
            </a:xfrm>
            <a:prstGeom prst="rect">
              <a:avLst/>
            </a:prstGeom>
          </p:spPr>
        </p:pic>
      </p:grpSp>
      <p:sp>
        <p:nvSpPr>
          <p:cNvPr id="8" name="TextBox 7"/>
          <p:cNvSpPr txBox="1"/>
          <p:nvPr/>
        </p:nvSpPr>
        <p:spPr>
          <a:xfrm>
            <a:off x="4733925" y="5763199"/>
            <a:ext cx="150495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050" dirty="0" smtClean="0"/>
              <a:t>Source: Ray et al., 2012</a:t>
            </a:r>
          </a:p>
        </p:txBody>
      </p:sp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931843888"/>
              </p:ext>
            </p:extLst>
          </p:nvPr>
        </p:nvGraphicFramePr>
        <p:xfrm>
          <a:off x="1285875" y="1335233"/>
          <a:ext cx="9394676" cy="41762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xmlns="" val="1678685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Urban Heat Island : UHI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IN" sz="3200" dirty="0"/>
              <a:t> Urban and suburban areas experience elevated temperatures compared to their outlying rural surroundings; this difference in temperature is what constitutes an urban heat island. The annual mean air temperature of a city with one million or more people can be 1 to 3°C warmer than its surroundings, and on a clear, calm night, this temperature difference can be as much as 12°C.</a:t>
            </a:r>
          </a:p>
        </p:txBody>
      </p:sp>
    </p:spTree>
    <p:extLst>
      <p:ext uri="{BB962C8B-B14F-4D97-AF65-F5344CB8AC3E}">
        <p14:creationId xmlns:p14="http://schemas.microsoft.com/office/powerpoint/2010/main" xmlns="" val="1067097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435835"/>
          </a:xfrm>
          <a:solidFill>
            <a:srgbClr val="FFC000"/>
          </a:solidFill>
        </p:spPr>
        <p:txBody>
          <a:bodyPr>
            <a:normAutofit/>
          </a:bodyPr>
          <a:lstStyle/>
          <a:p>
            <a:pPr algn="l"/>
            <a:r>
              <a:rPr lang="en-I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Mapping Methodology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-145163" y="6592663"/>
            <a:ext cx="12337163" cy="308461"/>
            <a:chOff x="-145163" y="6592663"/>
            <a:chExt cx="12337163" cy="308461"/>
          </a:xfrm>
        </p:grpSpPr>
        <p:sp>
          <p:nvSpPr>
            <p:cNvPr id="4" name="Rectangle 3"/>
            <p:cNvSpPr/>
            <p:nvPr/>
          </p:nvSpPr>
          <p:spPr>
            <a:xfrm>
              <a:off x="0" y="6592663"/>
              <a:ext cx="12192000" cy="26533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613876" y="6592663"/>
              <a:ext cx="1512721" cy="308461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-145163" y="6613610"/>
              <a:ext cx="1127970" cy="241014"/>
            </a:xfrm>
            <a:prstGeom prst="rect">
              <a:avLst/>
            </a:prstGeom>
          </p:spPr>
        </p:pic>
      </p:grpSp>
      <p:pic>
        <p:nvPicPr>
          <p:cNvPr id="9" name="Picture 8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76945" y="665018"/>
            <a:ext cx="7398328" cy="588452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7279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435835"/>
          </a:xfrm>
          <a:solidFill>
            <a:srgbClr val="FFC000"/>
          </a:solidFill>
        </p:spPr>
        <p:txBody>
          <a:bodyPr>
            <a:normAutofit/>
          </a:bodyPr>
          <a:lstStyle/>
          <a:p>
            <a:pPr algn="l"/>
            <a:r>
              <a:rPr lang="en-I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Satellite details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-145163" y="6592663"/>
            <a:ext cx="12337163" cy="308461"/>
            <a:chOff x="-145163" y="6592663"/>
            <a:chExt cx="12337163" cy="308461"/>
          </a:xfrm>
        </p:grpSpPr>
        <p:sp>
          <p:nvSpPr>
            <p:cNvPr id="4" name="Rectangle 3"/>
            <p:cNvSpPr/>
            <p:nvPr/>
          </p:nvSpPr>
          <p:spPr>
            <a:xfrm>
              <a:off x="0" y="6592663"/>
              <a:ext cx="12192000" cy="26533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613876" y="6592663"/>
              <a:ext cx="1512721" cy="308461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-145163" y="6613610"/>
              <a:ext cx="1127970" cy="241014"/>
            </a:xfrm>
            <a:prstGeom prst="rect">
              <a:avLst/>
            </a:prstGeom>
          </p:spPr>
        </p:pic>
      </p:grpSp>
      <p:sp>
        <p:nvSpPr>
          <p:cNvPr id="9" name="Content Placeholder 2"/>
          <p:cNvSpPr txBox="1">
            <a:spLocks/>
          </p:cNvSpPr>
          <p:nvPr/>
        </p:nvSpPr>
        <p:spPr>
          <a:xfrm>
            <a:off x="240872" y="1173984"/>
            <a:ext cx="11690849" cy="519169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defRPr/>
            </a:pPr>
            <a:r>
              <a:rPr lang="en-US" smtClean="0">
                <a:latin typeface="Adobe Garamond Pro" pitchFamily="18" charset="0"/>
              </a:rPr>
              <a:t>Landsat 8 TIRS data employed</a:t>
            </a:r>
            <a:endParaRPr lang="en-US" dirty="0" smtClean="0">
              <a:latin typeface="Adobe Garamond Pro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6671" y="1721503"/>
            <a:ext cx="7987998" cy="4379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02483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Delhi UHI</a:t>
            </a:r>
            <a:endParaRPr lang="en-IN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dirty="0" smtClean="0"/>
              <a:t>  Thermal Map</a:t>
            </a:r>
            <a:endParaRPr lang="en-IN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88021" y="2420888"/>
            <a:ext cx="4040188" cy="3002842"/>
          </a:xfrm>
        </p:spPr>
      </p:pic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6096001" y="1738581"/>
            <a:ext cx="4041775" cy="639762"/>
          </a:xfrm>
        </p:spPr>
        <p:txBody>
          <a:bodyPr>
            <a:normAutofit fontScale="77500" lnSpcReduction="20000"/>
          </a:bodyPr>
          <a:lstStyle/>
          <a:p>
            <a:r>
              <a:rPr lang="en-IN" dirty="0" smtClean="0"/>
              <a:t>  Max Air Temperature </a:t>
            </a:r>
          </a:p>
          <a:p>
            <a:r>
              <a:rPr lang="en-IN" dirty="0" smtClean="0"/>
              <a:t>30 May 2019 : 48 degree C </a:t>
            </a:r>
            <a:endParaRPr lang="en-IN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86329" y="2447983"/>
            <a:ext cx="4041775" cy="3070194"/>
          </a:xfrm>
        </p:spPr>
      </p:pic>
    </p:spTree>
    <p:extLst>
      <p:ext uri="{BB962C8B-B14F-4D97-AF65-F5344CB8AC3E}">
        <p14:creationId xmlns:p14="http://schemas.microsoft.com/office/powerpoint/2010/main" xmlns="" val="2580275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Rajkot : UHI</a:t>
            </a:r>
            <a:endParaRPr lang="en-IN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dirty="0" smtClean="0"/>
              <a:t>        Thermal Map</a:t>
            </a:r>
            <a:endParaRPr lang="en-IN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68620" y="2174875"/>
            <a:ext cx="3065348" cy="3951288"/>
          </a:xfrm>
        </p:spPr>
      </p:pic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IN" dirty="0" smtClean="0"/>
              <a:t>   </a:t>
            </a:r>
            <a:r>
              <a:rPr lang="en-IN" dirty="0"/>
              <a:t> </a:t>
            </a:r>
            <a:r>
              <a:rPr lang="en-IN" dirty="0" smtClean="0"/>
              <a:t>Air Temperature</a:t>
            </a:r>
            <a:endParaRPr lang="en-IN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40955" y="2636912"/>
            <a:ext cx="4041775" cy="2735970"/>
          </a:xfrm>
        </p:spPr>
      </p:pic>
    </p:spTree>
    <p:extLst>
      <p:ext uri="{BB962C8B-B14F-4D97-AF65-F5344CB8AC3E}">
        <p14:creationId xmlns:p14="http://schemas.microsoft.com/office/powerpoint/2010/main" xmlns="" val="209372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838200" y="335145"/>
            <a:ext cx="10515600" cy="1325563"/>
          </a:xfrm>
        </p:spPr>
        <p:txBody>
          <a:bodyPr/>
          <a:lstStyle/>
          <a:p>
            <a:r>
              <a:rPr lang="en-US" dirty="0" smtClean="0"/>
              <a:t>     </a:t>
            </a:r>
            <a:r>
              <a:rPr lang="en-US" b="1" dirty="0" smtClean="0"/>
              <a:t>Existing Observation and Warning System</a:t>
            </a:r>
            <a:endParaRPr lang="en-US" b="1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endParaRPr lang="en-US" dirty="0"/>
          </a:p>
          <a:p>
            <a:r>
              <a:rPr lang="en-US" dirty="0" smtClean="0"/>
              <a:t>     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Single IMD Observatory</a:t>
            </a:r>
          </a:p>
          <a:p>
            <a:endParaRPr lang="en-US" sz="4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  All India Warning Criteria for Heat Wave  used to issue Area Warning</a:t>
            </a:r>
          </a:p>
          <a:p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 City specific Warning Thresholds are being worked out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181808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     Presentation…….  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 </a:t>
            </a:r>
            <a:r>
              <a:rPr lang="en-US" dirty="0" err="1" smtClean="0"/>
              <a:t>Urbanisation</a:t>
            </a:r>
            <a:r>
              <a:rPr lang="en-US" dirty="0" smtClean="0"/>
              <a:t> :  </a:t>
            </a:r>
          </a:p>
          <a:p>
            <a:endParaRPr lang="en-US" dirty="0"/>
          </a:p>
          <a:p>
            <a:r>
              <a:rPr lang="en-US" dirty="0" smtClean="0"/>
              <a:t>  Urban Heat Island</a:t>
            </a:r>
          </a:p>
          <a:p>
            <a:endParaRPr lang="en-US" dirty="0"/>
          </a:p>
          <a:p>
            <a:r>
              <a:rPr lang="en-US" dirty="0" smtClean="0"/>
              <a:t>  Existing Observation and Warning System</a:t>
            </a:r>
          </a:p>
          <a:p>
            <a:endParaRPr lang="en-US" dirty="0"/>
          </a:p>
          <a:p>
            <a:r>
              <a:rPr lang="en-US" dirty="0" smtClean="0"/>
              <a:t>  Need for Ward/Sub Ward Level Observations, </a:t>
            </a:r>
            <a:r>
              <a:rPr lang="en-US" dirty="0" err="1" smtClean="0"/>
              <a:t>Vulenrability</a:t>
            </a:r>
            <a:endParaRPr lang="en-US" dirty="0" smtClean="0"/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Warning and Response Mechanism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5619081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435835"/>
          </a:xfrm>
          <a:solidFill>
            <a:srgbClr val="FFC000"/>
          </a:solidFill>
        </p:spPr>
        <p:txBody>
          <a:bodyPr>
            <a:normAutofit/>
          </a:bodyPr>
          <a:lstStyle/>
          <a:p>
            <a:pPr algn="l"/>
            <a:r>
              <a:rPr lang="en-I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Observations – IMD Vs AWS 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-145163" y="6592663"/>
            <a:ext cx="12337163" cy="308461"/>
            <a:chOff x="-145163" y="6592663"/>
            <a:chExt cx="12337163" cy="308461"/>
          </a:xfrm>
        </p:grpSpPr>
        <p:sp>
          <p:nvSpPr>
            <p:cNvPr id="4" name="Rectangle 3"/>
            <p:cNvSpPr/>
            <p:nvPr/>
          </p:nvSpPr>
          <p:spPr>
            <a:xfrm>
              <a:off x="0" y="6592663"/>
              <a:ext cx="12192000" cy="26533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613876" y="6592663"/>
              <a:ext cx="1512721" cy="308461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-145163" y="6613610"/>
              <a:ext cx="1127970" cy="241014"/>
            </a:xfrm>
            <a:prstGeom prst="rect">
              <a:avLst/>
            </a:prstGeom>
          </p:spPr>
        </p:pic>
      </p:grpSp>
      <p:graphicFrame>
        <p:nvGraphicFramePr>
          <p:cNvPr id="19" name="Chart 1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792426981"/>
              </p:ext>
            </p:extLst>
          </p:nvPr>
        </p:nvGraphicFramePr>
        <p:xfrm>
          <a:off x="83126" y="483265"/>
          <a:ext cx="6012873" cy="29457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0" name="Chart 1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850660025"/>
              </p:ext>
            </p:extLst>
          </p:nvPr>
        </p:nvGraphicFramePr>
        <p:xfrm>
          <a:off x="6096000" y="383780"/>
          <a:ext cx="6030597" cy="30452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2" name="Chart 2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634362512"/>
              </p:ext>
            </p:extLst>
          </p:nvPr>
        </p:nvGraphicFramePr>
        <p:xfrm>
          <a:off x="83127" y="3745352"/>
          <a:ext cx="6012873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23" name="Chart 2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360424419"/>
              </p:ext>
            </p:extLst>
          </p:nvPr>
        </p:nvGraphicFramePr>
        <p:xfrm>
          <a:off x="6096000" y="3641240"/>
          <a:ext cx="6030598" cy="28473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26" name="Rectangle 25"/>
          <p:cNvSpPr/>
          <p:nvPr/>
        </p:nvSpPr>
        <p:spPr>
          <a:xfrm rot="2702932">
            <a:off x="4979517" y="2192609"/>
            <a:ext cx="603119" cy="139114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7" name="Rectangle 26"/>
          <p:cNvSpPr/>
          <p:nvPr/>
        </p:nvSpPr>
        <p:spPr>
          <a:xfrm rot="2702932">
            <a:off x="10992390" y="2175337"/>
            <a:ext cx="603119" cy="139114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8" name="Rectangle 27"/>
          <p:cNvSpPr/>
          <p:nvPr/>
        </p:nvSpPr>
        <p:spPr>
          <a:xfrm rot="2702932">
            <a:off x="4939356" y="5230471"/>
            <a:ext cx="603119" cy="139114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9" name="Rectangle 28"/>
          <p:cNvSpPr/>
          <p:nvPr/>
        </p:nvSpPr>
        <p:spPr>
          <a:xfrm rot="2702932">
            <a:off x="10975979" y="5236949"/>
            <a:ext cx="603119" cy="139114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3378526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435835"/>
          </a:xfrm>
          <a:solidFill>
            <a:srgbClr val="FFC000"/>
          </a:solidFill>
        </p:spPr>
        <p:txBody>
          <a:bodyPr>
            <a:normAutofit/>
          </a:bodyPr>
          <a:lstStyle/>
          <a:p>
            <a:pPr algn="l"/>
            <a:r>
              <a:rPr lang="en-I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Observations – IMD Vs AWS 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-145163" y="6592663"/>
            <a:ext cx="12337163" cy="308461"/>
            <a:chOff x="-145163" y="6592663"/>
            <a:chExt cx="12337163" cy="308461"/>
          </a:xfrm>
        </p:grpSpPr>
        <p:sp>
          <p:nvSpPr>
            <p:cNvPr id="4" name="Rectangle 3"/>
            <p:cNvSpPr/>
            <p:nvPr/>
          </p:nvSpPr>
          <p:spPr>
            <a:xfrm>
              <a:off x="0" y="6592663"/>
              <a:ext cx="12192000" cy="26533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613876" y="6592663"/>
              <a:ext cx="1512721" cy="308461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-145163" y="6613610"/>
              <a:ext cx="1127970" cy="241014"/>
            </a:xfrm>
            <a:prstGeom prst="rect">
              <a:avLst/>
            </a:prstGeom>
          </p:spPr>
        </p:pic>
      </p:grpSp>
      <p:graphicFrame>
        <p:nvGraphicFramePr>
          <p:cNvPr id="24" name="Chart 2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454347540"/>
              </p:ext>
            </p:extLst>
          </p:nvPr>
        </p:nvGraphicFramePr>
        <p:xfrm>
          <a:off x="127968" y="456782"/>
          <a:ext cx="5968031" cy="29722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5" name="Chart 2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362844757"/>
              </p:ext>
            </p:extLst>
          </p:nvPr>
        </p:nvGraphicFramePr>
        <p:xfrm>
          <a:off x="5965676" y="456782"/>
          <a:ext cx="6226324" cy="29722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3" name="Chart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583797374"/>
              </p:ext>
            </p:extLst>
          </p:nvPr>
        </p:nvGraphicFramePr>
        <p:xfrm>
          <a:off x="0" y="3428999"/>
          <a:ext cx="6095999" cy="31812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4" name="Chart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876540638"/>
              </p:ext>
            </p:extLst>
          </p:nvPr>
        </p:nvGraphicFramePr>
        <p:xfrm>
          <a:off x="6081060" y="3425621"/>
          <a:ext cx="6110940" cy="30420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27" name="Rectangle 26"/>
          <p:cNvSpPr/>
          <p:nvPr/>
        </p:nvSpPr>
        <p:spPr>
          <a:xfrm rot="2702932">
            <a:off x="11007299" y="2181816"/>
            <a:ext cx="603119" cy="139114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8" name="Rectangle 27"/>
          <p:cNvSpPr/>
          <p:nvPr/>
        </p:nvSpPr>
        <p:spPr>
          <a:xfrm rot="2702932">
            <a:off x="5084890" y="5225075"/>
            <a:ext cx="603119" cy="139114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9" name="Rectangle 28"/>
          <p:cNvSpPr/>
          <p:nvPr/>
        </p:nvSpPr>
        <p:spPr>
          <a:xfrm rot="2702932">
            <a:off x="10990888" y="5219678"/>
            <a:ext cx="603119" cy="139114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0" name="Rectangle 29"/>
          <p:cNvSpPr/>
          <p:nvPr/>
        </p:nvSpPr>
        <p:spPr>
          <a:xfrm rot="2702932">
            <a:off x="4925717" y="2130328"/>
            <a:ext cx="603119" cy="156051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776583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671" t="3828" r="4100" b="3235"/>
          <a:stretch/>
        </p:blipFill>
        <p:spPr>
          <a:xfrm>
            <a:off x="982807" y="1296213"/>
            <a:ext cx="4017477" cy="5296450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0" y="0"/>
            <a:ext cx="12192000" cy="435835"/>
          </a:xfrm>
          <a:prstGeom prst="rect">
            <a:avLst/>
          </a:prstGeom>
          <a:solidFill>
            <a:srgbClr val="FFC000"/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Comparison – LST vs AAT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-145163" y="6592663"/>
            <a:ext cx="12337163" cy="308461"/>
            <a:chOff x="-145163" y="6592663"/>
            <a:chExt cx="12337163" cy="308461"/>
          </a:xfrm>
        </p:grpSpPr>
        <p:sp>
          <p:nvSpPr>
            <p:cNvPr id="9" name="Rectangle 8"/>
            <p:cNvSpPr/>
            <p:nvPr/>
          </p:nvSpPr>
          <p:spPr>
            <a:xfrm>
              <a:off x="0" y="6592663"/>
              <a:ext cx="12192000" cy="26533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613876" y="6592663"/>
              <a:ext cx="1512721" cy="308461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-145163" y="6613610"/>
              <a:ext cx="1127970" cy="241014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80569" y="1219200"/>
            <a:ext cx="3817322" cy="539441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/>
          <a:srcRect t="15263"/>
          <a:stretch/>
        </p:blipFill>
        <p:spPr>
          <a:xfrm>
            <a:off x="9591312" y="4643252"/>
            <a:ext cx="2435400" cy="1338878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 flipH="1">
            <a:off x="1478422" y="2375731"/>
            <a:ext cx="170916" cy="4443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1352419" y="2006399"/>
            <a:ext cx="10340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 smtClean="0"/>
              <a:t>No Data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xmlns="" val="569313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328" t="3564" r="4443" b="3235"/>
          <a:stretch/>
        </p:blipFill>
        <p:spPr>
          <a:xfrm>
            <a:off x="863442" y="1212075"/>
            <a:ext cx="4083027" cy="5398158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12192000" cy="435835"/>
          </a:xfrm>
          <a:prstGeom prst="rect">
            <a:avLst/>
          </a:prstGeom>
          <a:solidFill>
            <a:srgbClr val="FFC000"/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Comparison – LST vs AAT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-145163" y="6592663"/>
            <a:ext cx="12337163" cy="308461"/>
            <a:chOff x="-145163" y="6592663"/>
            <a:chExt cx="12337163" cy="308461"/>
          </a:xfrm>
        </p:grpSpPr>
        <p:sp>
          <p:nvSpPr>
            <p:cNvPr id="6" name="Rectangle 5"/>
            <p:cNvSpPr/>
            <p:nvPr/>
          </p:nvSpPr>
          <p:spPr>
            <a:xfrm>
              <a:off x="0" y="6592663"/>
              <a:ext cx="12192000" cy="26533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613876" y="6592663"/>
              <a:ext cx="1512721" cy="308461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-145163" y="6613610"/>
              <a:ext cx="1127970" cy="241014"/>
            </a:xfrm>
            <a:prstGeom prst="rect">
              <a:avLst/>
            </a:prstGeom>
          </p:spPr>
        </p:pic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61701" y="1114544"/>
            <a:ext cx="3876558" cy="547811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/>
          <a:srcRect t="15263"/>
          <a:stretch/>
        </p:blipFill>
        <p:spPr>
          <a:xfrm>
            <a:off x="9591312" y="4643252"/>
            <a:ext cx="2435400" cy="1338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13430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328" t="3828" r="4101" b="3235"/>
          <a:stretch/>
        </p:blipFill>
        <p:spPr>
          <a:xfrm>
            <a:off x="415017" y="980732"/>
            <a:ext cx="4196529" cy="5511858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12192000" cy="435835"/>
          </a:xfrm>
          <a:prstGeom prst="rect">
            <a:avLst/>
          </a:prstGeom>
          <a:solidFill>
            <a:srgbClr val="FFC000"/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Comparison – LST vs AAT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-145163" y="6592663"/>
            <a:ext cx="12337163" cy="308461"/>
            <a:chOff x="-145163" y="6592663"/>
            <a:chExt cx="12337163" cy="308461"/>
          </a:xfrm>
        </p:grpSpPr>
        <p:sp>
          <p:nvSpPr>
            <p:cNvPr id="6" name="Rectangle 5"/>
            <p:cNvSpPr/>
            <p:nvPr/>
          </p:nvSpPr>
          <p:spPr>
            <a:xfrm>
              <a:off x="0" y="6592663"/>
              <a:ext cx="12192000" cy="26533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613876" y="6592663"/>
              <a:ext cx="1512721" cy="308461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-145163" y="6613610"/>
              <a:ext cx="1127970" cy="241014"/>
            </a:xfrm>
            <a:prstGeom prst="rect">
              <a:avLst/>
            </a:prstGeom>
          </p:spPr>
        </p:pic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81661" y="889252"/>
            <a:ext cx="4048418" cy="572098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/>
          <a:srcRect t="15263"/>
          <a:stretch/>
        </p:blipFill>
        <p:spPr>
          <a:xfrm>
            <a:off x="9305338" y="4638730"/>
            <a:ext cx="2435400" cy="1338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77985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435835"/>
          </a:xfrm>
          <a:solidFill>
            <a:srgbClr val="FFC000"/>
          </a:solidFill>
        </p:spPr>
        <p:txBody>
          <a:bodyPr>
            <a:normAutofit/>
          </a:bodyPr>
          <a:lstStyle/>
          <a:p>
            <a:pPr algn="l"/>
            <a:r>
              <a:rPr lang="en-I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Climate Change Projections- Rajkot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-145163" y="6592663"/>
            <a:ext cx="12337163" cy="308461"/>
            <a:chOff x="-145163" y="6592663"/>
            <a:chExt cx="12337163" cy="308461"/>
          </a:xfrm>
        </p:grpSpPr>
        <p:sp>
          <p:nvSpPr>
            <p:cNvPr id="4" name="Rectangle 3"/>
            <p:cNvSpPr/>
            <p:nvPr/>
          </p:nvSpPr>
          <p:spPr>
            <a:xfrm>
              <a:off x="0" y="6592663"/>
              <a:ext cx="12192000" cy="26533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613876" y="6592663"/>
              <a:ext cx="1512721" cy="308461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-145163" y="6613610"/>
              <a:ext cx="1127970" cy="241014"/>
            </a:xfrm>
            <a:prstGeom prst="rect">
              <a:avLst/>
            </a:prstGeom>
          </p:spPr>
        </p:pic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3174" y="416002"/>
            <a:ext cx="8820816" cy="617666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965502" y="4686879"/>
            <a:ext cx="2190396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050" dirty="0" smtClean="0"/>
              <a:t>Source: Sarkar J et al (2017) Future </a:t>
            </a:r>
            <a:r>
              <a:rPr lang="en-IN" sz="1050" dirty="0"/>
              <a:t>climate change scenario in hot semi-arid climate of Saurashtra, Gujarat by using statistical downscaling by LARS-WG model. MAUSAM, 68, 4 (October 2017), </a:t>
            </a:r>
            <a:r>
              <a:rPr lang="en-IN" sz="1050" dirty="0" smtClean="0"/>
              <a:t>589-596</a:t>
            </a:r>
          </a:p>
        </p:txBody>
      </p:sp>
    </p:spTree>
    <p:extLst>
      <p:ext uri="{BB962C8B-B14F-4D97-AF65-F5344CB8AC3E}">
        <p14:creationId xmlns:p14="http://schemas.microsoft.com/office/powerpoint/2010/main" xmlns="" val="3580418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Warning Signs</a:t>
            </a:r>
            <a:endParaRPr lang="en-IN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5413" y="1417638"/>
            <a:ext cx="10177131" cy="5251722"/>
          </a:xfrm>
        </p:spPr>
      </p:pic>
    </p:spTree>
    <p:extLst>
      <p:ext uri="{BB962C8B-B14F-4D97-AF65-F5344CB8AC3E}">
        <p14:creationId xmlns:p14="http://schemas.microsoft.com/office/powerpoint/2010/main" xmlns="" val="38585338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 </a:t>
            </a:r>
            <a:r>
              <a:rPr lang="en-IN" dirty="0" smtClean="0">
                <a:solidFill>
                  <a:srgbClr val="FF0000"/>
                </a:solidFill>
              </a:rPr>
              <a:t>Current State</a:t>
            </a:r>
            <a:endParaRPr lang="en-IN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IN" dirty="0"/>
              <a:t> </a:t>
            </a:r>
            <a:r>
              <a:rPr lang="en-IN" dirty="0" smtClean="0"/>
              <a:t>       </a:t>
            </a:r>
            <a:endParaRPr lang="en-IN" dirty="0" smtClean="0">
              <a:solidFill>
                <a:srgbClr val="FF0000"/>
              </a:solidFill>
            </a:endParaRPr>
          </a:p>
          <a:p>
            <a:r>
              <a:rPr lang="en-IN" dirty="0"/>
              <a:t> </a:t>
            </a:r>
            <a:r>
              <a:rPr lang="en-IN" dirty="0" smtClean="0"/>
              <a:t> </a:t>
            </a:r>
            <a:r>
              <a:rPr lang="en-IN" sz="3600" b="0" dirty="0" smtClean="0"/>
              <a:t>GHG Emissions have risen 1.5% per year over last decade, hitting an all time high of 55.3 </a:t>
            </a:r>
            <a:r>
              <a:rPr lang="en-IN" sz="3600" b="0" dirty="0" err="1" smtClean="0"/>
              <a:t>giga</a:t>
            </a:r>
            <a:r>
              <a:rPr lang="en-IN" sz="3600" b="0" dirty="0" smtClean="0"/>
              <a:t> tonnes in 2018.</a:t>
            </a:r>
          </a:p>
          <a:p>
            <a:r>
              <a:rPr lang="en-IN" sz="3600" b="0" dirty="0" smtClean="0"/>
              <a:t>Unless GHG emissions fell by 7.6% each year between 2020 and 2030, the world can not on track towards the goal of 1.5 degree </a:t>
            </a:r>
            <a:r>
              <a:rPr lang="en-IN" sz="3600" b="0" dirty="0" err="1" smtClean="0"/>
              <a:t>celisus</a:t>
            </a:r>
            <a:r>
              <a:rPr lang="en-IN" sz="3600" b="0" dirty="0" smtClean="0"/>
              <a:t>.</a:t>
            </a:r>
          </a:p>
          <a:p>
            <a:r>
              <a:rPr lang="en-IN" sz="3600" b="0" dirty="0"/>
              <a:t> </a:t>
            </a:r>
            <a:r>
              <a:rPr lang="en-IN" sz="3600" b="0" dirty="0" smtClean="0"/>
              <a:t>Temperature may increase by 3.5 degree </a:t>
            </a:r>
            <a:r>
              <a:rPr lang="en-IN" sz="3600" b="0" dirty="0" err="1" smtClean="0"/>
              <a:t>celisus</a:t>
            </a:r>
            <a:endParaRPr lang="en-IN" sz="3600" b="0" dirty="0"/>
          </a:p>
        </p:txBody>
      </p:sp>
    </p:spTree>
    <p:extLst>
      <p:ext uri="{BB962C8B-B14F-4D97-AF65-F5344CB8AC3E}">
        <p14:creationId xmlns:p14="http://schemas.microsoft.com/office/powerpoint/2010/main" xmlns="" val="31511235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sz="3600" dirty="0" smtClean="0"/>
              <a:t>Study by Tata Centre for Development at University of Chicago</a:t>
            </a:r>
            <a:endParaRPr lang="en-IN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1426" y="1543050"/>
            <a:ext cx="10397925" cy="5198318"/>
          </a:xfrm>
        </p:spPr>
      </p:pic>
    </p:spTree>
    <p:extLst>
      <p:ext uri="{BB962C8B-B14F-4D97-AF65-F5344CB8AC3E}">
        <p14:creationId xmlns:p14="http://schemas.microsoft.com/office/powerpoint/2010/main" xmlns="" val="6768618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435835"/>
          </a:xfrm>
          <a:solidFill>
            <a:srgbClr val="FFC000"/>
          </a:solidFill>
        </p:spPr>
        <p:txBody>
          <a:bodyPr>
            <a:normAutofit/>
          </a:bodyPr>
          <a:lstStyle/>
          <a:p>
            <a:pPr algn="l"/>
            <a:r>
              <a:rPr lang="en-I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Identification of Hot Spots – Wards    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-145163" y="6592663"/>
            <a:ext cx="12337163" cy="308461"/>
            <a:chOff x="-145163" y="6592663"/>
            <a:chExt cx="12337163" cy="308461"/>
          </a:xfrm>
        </p:grpSpPr>
        <p:sp>
          <p:nvSpPr>
            <p:cNvPr id="4" name="Rectangle 3"/>
            <p:cNvSpPr/>
            <p:nvPr/>
          </p:nvSpPr>
          <p:spPr>
            <a:xfrm>
              <a:off x="0" y="6592663"/>
              <a:ext cx="12192000" cy="26533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613876" y="6592663"/>
              <a:ext cx="1512721" cy="308461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-145163" y="6613610"/>
              <a:ext cx="1127970" cy="241014"/>
            </a:xfrm>
            <a:prstGeom prst="rect">
              <a:avLst/>
            </a:prstGeom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4195" y="558818"/>
            <a:ext cx="8408006" cy="594987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8915400" y="1200150"/>
            <a:ext cx="303847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All the 9 surveyed hotspots are falling in high (42.1-44 </a:t>
            </a:r>
            <a:r>
              <a:rPr lang="he-I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֯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en-US" dirty="0" smtClean="0"/>
              <a:t>and very high (&gt; 44 </a:t>
            </a:r>
            <a:r>
              <a:rPr lang="en-US" dirty="0"/>
              <a:t> </a:t>
            </a:r>
            <a:r>
              <a:rPr lang="he-IL" dirty="0">
                <a:latin typeface="Times New Roman" panose="02020603050405020304" pitchFamily="18" charset="0"/>
                <a:cs typeface="Times New Roman" panose="02020603050405020304" pitchFamily="18" charset="0"/>
              </a:rPr>
              <a:t>֯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C)</a:t>
            </a:r>
            <a:r>
              <a:rPr lang="en-US" dirty="0" smtClean="0"/>
              <a:t> temperature zones.</a:t>
            </a:r>
          </a:p>
          <a:p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The hotspot wards identified are ward numbers 1, 5, 10, 11, 12, 13, 14, 15 and 18.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xmlns="" val="4191825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Mega Cities in South Asia</a:t>
            </a:r>
            <a:endParaRPr lang="en-IN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2063553" y="1484786"/>
          <a:ext cx="7848873" cy="512795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30200"/>
                <a:gridCol w="1628798"/>
                <a:gridCol w="1598329"/>
                <a:gridCol w="1501697"/>
                <a:gridCol w="1789849"/>
              </a:tblGrid>
              <a:tr h="95389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N" sz="1600">
                          <a:effectLst/>
                        </a:rPr>
                        <a:t>S. No.</a:t>
                      </a:r>
                      <a:endParaRPr lang="en-I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69" marR="6856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N" sz="1600">
                          <a:effectLst/>
                        </a:rPr>
                        <a:t>   City</a:t>
                      </a:r>
                      <a:endParaRPr lang="en-I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69" marR="6856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N" sz="1600">
                          <a:effectLst/>
                        </a:rPr>
                        <a:t>Population (2018)</a:t>
                      </a:r>
                      <a:endParaRPr lang="en-I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69" marR="6856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N" sz="1600">
                          <a:effectLst/>
                        </a:rPr>
                        <a:t>Growth (2010-18)</a:t>
                      </a:r>
                      <a:endParaRPr lang="en-I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69" marR="6856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N" sz="1600">
                          <a:effectLst/>
                        </a:rPr>
                        <a:t>Population(2030)</a:t>
                      </a:r>
                      <a:endParaRPr lang="en-I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69" marR="68569" marT="0" marB="0"/>
                </a:tc>
              </a:tr>
              <a:tr h="52175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N" sz="1600">
                          <a:effectLst/>
                        </a:rPr>
                        <a:t>1</a:t>
                      </a:r>
                      <a:endParaRPr lang="en-I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69" marR="6856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N" sz="1600">
                          <a:effectLst/>
                        </a:rPr>
                        <a:t>  Delhi</a:t>
                      </a:r>
                      <a:endParaRPr lang="en-I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69" marR="6856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N" sz="1600">
                          <a:effectLst/>
                        </a:rPr>
                        <a:t>   28.5 million</a:t>
                      </a:r>
                      <a:endParaRPr lang="en-I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69" marR="6856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N" sz="1600">
                          <a:effectLst/>
                        </a:rPr>
                        <a:t>       81.7%</a:t>
                      </a:r>
                      <a:endParaRPr lang="en-I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69" marR="6856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N" sz="1600">
                          <a:effectLst/>
                        </a:rPr>
                        <a:t> 38.99 million</a:t>
                      </a:r>
                      <a:endParaRPr lang="en-I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69" marR="68569" marT="0" marB="0"/>
                </a:tc>
              </a:tr>
              <a:tr h="52175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N" sz="1600">
                          <a:effectLst/>
                        </a:rPr>
                        <a:t>2</a:t>
                      </a:r>
                      <a:endParaRPr lang="en-I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69" marR="6856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N" sz="1600">
                          <a:effectLst/>
                        </a:rPr>
                        <a:t>  Mumbai</a:t>
                      </a:r>
                      <a:endParaRPr lang="en-I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69" marR="6856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N" sz="1600">
                          <a:effectLst/>
                        </a:rPr>
                        <a:t>   20.0 million</a:t>
                      </a:r>
                      <a:endParaRPr lang="en-I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69" marR="6856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N" sz="1600">
                          <a:effectLst/>
                        </a:rPr>
                        <a:t>       23.7%</a:t>
                      </a:r>
                      <a:endParaRPr lang="en-I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69" marR="6856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N" sz="1600">
                          <a:effectLst/>
                        </a:rPr>
                        <a:t> 24.47 million</a:t>
                      </a:r>
                      <a:endParaRPr lang="en-I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69" marR="68569" marT="0" marB="0"/>
                </a:tc>
              </a:tr>
              <a:tr h="52175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N" sz="1600">
                          <a:effectLst/>
                        </a:rPr>
                        <a:t>3</a:t>
                      </a:r>
                      <a:endParaRPr lang="en-I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69" marR="6856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N" sz="1600">
                          <a:effectLst/>
                        </a:rPr>
                        <a:t>  Dhaka </a:t>
                      </a:r>
                      <a:endParaRPr lang="en-I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69" marR="6856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N" sz="1600">
                          <a:effectLst/>
                        </a:rPr>
                        <a:t>   19.6  million</a:t>
                      </a:r>
                      <a:endParaRPr lang="en-I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69" marR="6856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N" sz="1600">
                          <a:effectLst/>
                        </a:rPr>
                        <a:t>       90.4%</a:t>
                      </a:r>
                      <a:endParaRPr lang="en-I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69" marR="6856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N" sz="1600">
                          <a:effectLst/>
                        </a:rPr>
                        <a:t> 28.8% million</a:t>
                      </a:r>
                      <a:endParaRPr lang="en-I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69" marR="68569" marT="0" marB="0"/>
                </a:tc>
              </a:tr>
              <a:tr h="52175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N" sz="1600" dirty="0">
                          <a:effectLst/>
                        </a:rPr>
                        <a:t>4</a:t>
                      </a:r>
                      <a:endParaRPr lang="en-IN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69" marR="6856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N" sz="1600">
                          <a:effectLst/>
                        </a:rPr>
                        <a:t>  Karachi</a:t>
                      </a:r>
                      <a:endParaRPr lang="en-I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69" marR="6856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N" sz="1600">
                          <a:effectLst/>
                        </a:rPr>
                        <a:t>   15.4  million </a:t>
                      </a:r>
                      <a:endParaRPr lang="en-I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69" marR="6856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N" sz="1600">
                          <a:effectLst/>
                        </a:rPr>
                        <a:t>       56.7%</a:t>
                      </a:r>
                      <a:endParaRPr lang="en-I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69" marR="6856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N" sz="1600" dirty="0">
                          <a:effectLst/>
                        </a:rPr>
                        <a:t> 20.43 </a:t>
                      </a:r>
                      <a:r>
                        <a:rPr lang="en-IN" sz="1600" dirty="0" err="1">
                          <a:effectLst/>
                        </a:rPr>
                        <a:t>milllion</a:t>
                      </a:r>
                      <a:endParaRPr lang="en-IN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69" marR="68569" marT="0" marB="0"/>
                </a:tc>
              </a:tr>
              <a:tr h="52175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N" sz="1600">
                          <a:effectLst/>
                        </a:rPr>
                        <a:t>5</a:t>
                      </a:r>
                      <a:endParaRPr lang="en-I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69" marR="6856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N" sz="1600">
                          <a:effectLst/>
                        </a:rPr>
                        <a:t>  Kolkata</a:t>
                      </a:r>
                      <a:endParaRPr lang="en-I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69" marR="6856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N" sz="1600">
                          <a:effectLst/>
                        </a:rPr>
                        <a:t>    14.7 million</a:t>
                      </a:r>
                      <a:endParaRPr lang="en-I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69" marR="6856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N" sz="1600">
                          <a:effectLst/>
                        </a:rPr>
                        <a:t>       12.1%</a:t>
                      </a:r>
                      <a:endParaRPr lang="en-I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69" marR="6856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N" sz="1600">
                          <a:effectLst/>
                        </a:rPr>
                        <a:t>  17.58 million</a:t>
                      </a:r>
                      <a:endParaRPr lang="en-I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69" marR="68569" marT="0" marB="0"/>
                </a:tc>
              </a:tr>
              <a:tr h="52175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N" sz="1600">
                          <a:effectLst/>
                        </a:rPr>
                        <a:t>6</a:t>
                      </a:r>
                      <a:endParaRPr lang="en-I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69" marR="6856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N" sz="1600">
                          <a:effectLst/>
                        </a:rPr>
                        <a:t>  Lahore</a:t>
                      </a:r>
                      <a:endParaRPr lang="en-I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69" marR="6856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N" sz="1600">
                          <a:effectLst/>
                        </a:rPr>
                        <a:t>    11.7 million</a:t>
                      </a:r>
                      <a:endParaRPr lang="en-I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69" marR="6856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N" sz="1600">
                          <a:effectLst/>
                        </a:rPr>
                        <a:t>      110.5%</a:t>
                      </a:r>
                      <a:endParaRPr lang="en-I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69" marR="6856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N" sz="1600">
                          <a:effectLst/>
                        </a:rPr>
                        <a:t>  16.8 million</a:t>
                      </a:r>
                      <a:endParaRPr lang="en-I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69" marR="68569" marT="0" marB="0"/>
                </a:tc>
              </a:tr>
              <a:tr h="52175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N" sz="1600">
                          <a:effectLst/>
                        </a:rPr>
                        <a:t>7</a:t>
                      </a:r>
                      <a:endParaRPr lang="en-I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69" marR="6856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N" sz="1600">
                          <a:effectLst/>
                        </a:rPr>
                        <a:t>  Bengaluru</a:t>
                      </a:r>
                      <a:endParaRPr lang="en-I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69" marR="6856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N" sz="1600">
                          <a:effectLst/>
                        </a:rPr>
                        <a:t>    11.4 million</a:t>
                      </a:r>
                      <a:endParaRPr lang="en-I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69" marR="6856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N" sz="1600">
                          <a:effectLst/>
                        </a:rPr>
                        <a:t>       105%</a:t>
                      </a:r>
                      <a:endParaRPr lang="en-I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69" marR="6856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N" sz="1600">
                          <a:effectLst/>
                        </a:rPr>
                        <a:t>  16.23 million</a:t>
                      </a:r>
                      <a:endParaRPr lang="en-I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69" marR="68569" marT="0" marB="0"/>
                </a:tc>
              </a:tr>
              <a:tr h="52175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N" sz="1600">
                          <a:effectLst/>
                        </a:rPr>
                        <a:t>8</a:t>
                      </a:r>
                      <a:endParaRPr lang="en-I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69" marR="6856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N" sz="1600">
                          <a:effectLst/>
                        </a:rPr>
                        <a:t>  Chennai</a:t>
                      </a:r>
                      <a:endParaRPr lang="en-I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69" marR="6856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N" sz="1600">
                          <a:effectLst/>
                        </a:rPr>
                        <a:t>    10.5 million</a:t>
                      </a:r>
                      <a:endParaRPr lang="en-I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69" marR="6856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N" sz="1600">
                          <a:effectLst/>
                        </a:rPr>
                        <a:t>        58.6%</a:t>
                      </a:r>
                      <a:endParaRPr lang="en-I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69" marR="6856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N" sz="1600" dirty="0">
                          <a:effectLst/>
                        </a:rPr>
                        <a:t>  13.8 million</a:t>
                      </a:r>
                      <a:endParaRPr lang="en-IN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69" marR="68569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13751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     Way Forward…….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83000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 </a:t>
            </a:r>
            <a:r>
              <a:rPr lang="en-US" dirty="0" smtClean="0"/>
              <a:t>   Need to Factor </a:t>
            </a:r>
            <a:r>
              <a:rPr lang="en-US" dirty="0" err="1" smtClean="0"/>
              <a:t>Urbanisation</a:t>
            </a:r>
            <a:r>
              <a:rPr lang="en-US" dirty="0" smtClean="0"/>
              <a:t>, UHI and Climate Change</a:t>
            </a:r>
          </a:p>
          <a:p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   Ward Level Observation</a:t>
            </a:r>
          </a:p>
          <a:p>
            <a:endParaRPr lang="en-US" dirty="0"/>
          </a:p>
          <a:p>
            <a:r>
              <a:rPr lang="en-US" dirty="0" smtClean="0"/>
              <a:t>   Ward/Sub Ward Level Vulnerability Analysis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  Temperature, Physical, Socio-Economic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  Ward Level Thresholds : Ward Mortality</a:t>
            </a:r>
          </a:p>
          <a:p>
            <a:endParaRPr lang="en-US" dirty="0"/>
          </a:p>
          <a:p>
            <a:r>
              <a:rPr lang="en-US" dirty="0" smtClean="0"/>
              <a:t>  Ward Level  Warning, Preparedness and Mitigation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37283487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08122" y="3710307"/>
            <a:ext cx="3568105" cy="76239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969621" y="2158977"/>
            <a:ext cx="709830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Thank You</a:t>
            </a:r>
          </a:p>
          <a:p>
            <a:pPr algn="ctr"/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For more details </a:t>
            </a:r>
            <a:r>
              <a:rPr lang="en-US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contact: Prof. </a:t>
            </a:r>
            <a:r>
              <a:rPr lang="en-US" sz="20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Ajit</a:t>
            </a:r>
            <a:r>
              <a:rPr lang="en-US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Tyagi</a:t>
            </a:r>
            <a:r>
              <a:rPr lang="en-US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atyagi</a:t>
            </a:r>
            <a:r>
              <a:rPr lang="en-US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@irade.org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0122" y="3874392"/>
            <a:ext cx="2934171" cy="598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211263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Fast Developing Cities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09750" y="1447800"/>
            <a:ext cx="8705850" cy="5221560"/>
          </a:xfrm>
        </p:spPr>
        <p:txBody>
          <a:bodyPr/>
          <a:lstStyle/>
          <a:p>
            <a:r>
              <a:rPr lang="en-IN" dirty="0" smtClean="0"/>
              <a:t>  Ahmedabad,   Hyderabad,  Pune,    </a:t>
            </a:r>
          </a:p>
          <a:p>
            <a:r>
              <a:rPr lang="en-IN" dirty="0" smtClean="0"/>
              <a:t> Kanpur,  Lucknow,   Nagpur,  Jaipur</a:t>
            </a:r>
          </a:p>
          <a:p>
            <a:r>
              <a:rPr lang="en-IN" dirty="0" smtClean="0"/>
              <a:t> Patna,  Kochi, Bhopal, Coimbatore,</a:t>
            </a:r>
          </a:p>
          <a:p>
            <a:r>
              <a:rPr lang="en-IN" dirty="0" smtClean="0"/>
              <a:t>  </a:t>
            </a:r>
            <a:r>
              <a:rPr lang="en-IN" dirty="0" err="1" smtClean="0"/>
              <a:t>Visakhapatanam</a:t>
            </a:r>
            <a:r>
              <a:rPr lang="en-IN" dirty="0" smtClean="0"/>
              <a:t>, Raipur, </a:t>
            </a:r>
            <a:r>
              <a:rPr lang="en-IN" dirty="0" err="1" smtClean="0"/>
              <a:t>Nashik</a:t>
            </a:r>
            <a:endParaRPr lang="en-IN" dirty="0" smtClean="0"/>
          </a:p>
          <a:p>
            <a:r>
              <a:rPr lang="en-IN" dirty="0" smtClean="0"/>
              <a:t>  </a:t>
            </a:r>
            <a:r>
              <a:rPr lang="en-IN" dirty="0" err="1" smtClean="0"/>
              <a:t>Guwahati</a:t>
            </a:r>
            <a:r>
              <a:rPr lang="en-IN" dirty="0" smtClean="0"/>
              <a:t>, Bhubaneswar, Rajkot</a:t>
            </a:r>
          </a:p>
          <a:p>
            <a:r>
              <a:rPr lang="en-IN" dirty="0" smtClean="0"/>
              <a:t>  Vijayawada, Jamshedpur, Mysore</a:t>
            </a:r>
          </a:p>
          <a:p>
            <a:r>
              <a:rPr lang="en-IN" dirty="0" smtClean="0"/>
              <a:t>  Kozhikode, </a:t>
            </a:r>
            <a:r>
              <a:rPr lang="en-IN" dirty="0" err="1" smtClean="0"/>
              <a:t>Tiruchi</a:t>
            </a:r>
            <a:r>
              <a:rPr lang="en-IN" dirty="0" smtClean="0"/>
              <a:t>, Chandigarh</a:t>
            </a:r>
          </a:p>
          <a:p>
            <a:r>
              <a:rPr lang="en-IN" dirty="0" smtClean="0"/>
              <a:t>  Ghaziabad, </a:t>
            </a:r>
            <a:r>
              <a:rPr lang="en-IN" dirty="0" err="1" smtClean="0"/>
              <a:t>Noida</a:t>
            </a:r>
            <a:r>
              <a:rPr lang="en-IN" dirty="0" smtClean="0"/>
              <a:t>, Faridabad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xmlns="" val="3243494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435835"/>
          </a:xfrm>
          <a:solidFill>
            <a:srgbClr val="FFC000"/>
          </a:solidFill>
        </p:spPr>
        <p:txBody>
          <a:bodyPr>
            <a:normAutofit/>
          </a:bodyPr>
          <a:lstStyle/>
          <a:p>
            <a:pPr algn="l"/>
            <a:r>
              <a:rPr lang="en-I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Geographical Location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-145163" y="6592663"/>
            <a:ext cx="12337163" cy="308461"/>
            <a:chOff x="-145163" y="6592663"/>
            <a:chExt cx="12337163" cy="308461"/>
          </a:xfrm>
        </p:grpSpPr>
        <p:sp>
          <p:nvSpPr>
            <p:cNvPr id="8" name="Rectangle 7"/>
            <p:cNvSpPr/>
            <p:nvPr/>
          </p:nvSpPr>
          <p:spPr>
            <a:xfrm>
              <a:off x="0" y="6592663"/>
              <a:ext cx="12192000" cy="26533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613876" y="6592663"/>
              <a:ext cx="1512721" cy="308461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-145163" y="6613610"/>
              <a:ext cx="1127970" cy="241014"/>
            </a:xfrm>
            <a:prstGeom prst="rect">
              <a:avLst/>
            </a:prstGeom>
          </p:spPr>
        </p:pic>
      </p:grpSp>
      <p:grpSp>
        <p:nvGrpSpPr>
          <p:cNvPr id="24" name="Group 23"/>
          <p:cNvGrpSpPr/>
          <p:nvPr/>
        </p:nvGrpSpPr>
        <p:grpSpPr>
          <a:xfrm>
            <a:off x="4478637" y="733600"/>
            <a:ext cx="3921681" cy="3010048"/>
            <a:chOff x="7152829" y="3479980"/>
            <a:chExt cx="3921681" cy="3010048"/>
          </a:xfrm>
        </p:grpSpPr>
        <p:grpSp>
          <p:nvGrpSpPr>
            <p:cNvPr id="18" name="Group 17"/>
            <p:cNvGrpSpPr/>
            <p:nvPr/>
          </p:nvGrpSpPr>
          <p:grpSpPr>
            <a:xfrm>
              <a:off x="7152829" y="3479980"/>
              <a:ext cx="3921681" cy="3010048"/>
              <a:chOff x="6870818" y="2382348"/>
              <a:chExt cx="3921681" cy="3010048"/>
            </a:xfrm>
          </p:grpSpPr>
          <p:pic>
            <p:nvPicPr>
              <p:cNvPr id="14" name="Picture 4" descr="Image result for gujarat blank map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5180" t="2633" r="1142" b="3612"/>
              <a:stretch/>
            </p:blipFill>
            <p:spPr bwMode="auto">
              <a:xfrm>
                <a:off x="6870818" y="2382348"/>
                <a:ext cx="3921681" cy="301004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7" name="Rectangle 16"/>
              <p:cNvSpPr/>
              <p:nvPr/>
            </p:nvSpPr>
            <p:spPr>
              <a:xfrm>
                <a:off x="6870819" y="4945585"/>
                <a:ext cx="649480" cy="44681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</p:grp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5" cstate="print"/>
            <a:srcRect b="10255"/>
            <a:stretch/>
          </p:blipFill>
          <p:spPr>
            <a:xfrm>
              <a:off x="7662804" y="5498605"/>
              <a:ext cx="360133" cy="345578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7422157" y="5818389"/>
              <a:ext cx="852258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N" sz="6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NOT TO SCALE</a:t>
              </a:r>
              <a:endParaRPr lang="en-IN" sz="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147481" y="910500"/>
            <a:ext cx="4331156" cy="5110765"/>
            <a:chOff x="147481" y="910500"/>
            <a:chExt cx="4331156" cy="5110765"/>
          </a:xfrm>
        </p:grpSpPr>
        <p:grpSp>
          <p:nvGrpSpPr>
            <p:cNvPr id="22" name="Group 21"/>
            <p:cNvGrpSpPr/>
            <p:nvPr/>
          </p:nvGrpSpPr>
          <p:grpSpPr>
            <a:xfrm>
              <a:off x="147481" y="910500"/>
              <a:ext cx="4331156" cy="5110765"/>
              <a:chOff x="811850" y="651407"/>
              <a:chExt cx="4794192" cy="5657147"/>
            </a:xfrm>
          </p:grpSpPr>
          <p:pic>
            <p:nvPicPr>
              <p:cNvPr id="13" name="Picture 2" descr="Image result for India map"/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994" t="1159" r="1186" b="535"/>
              <a:stretch/>
            </p:blipFill>
            <p:spPr bwMode="auto">
              <a:xfrm>
                <a:off x="811850" y="651407"/>
                <a:ext cx="4794192" cy="565714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7" cstate="print"/>
              <a:srcRect b="10255"/>
              <a:stretch/>
            </p:blipFill>
            <p:spPr>
              <a:xfrm>
                <a:off x="4740709" y="5494378"/>
                <a:ext cx="486050" cy="466406"/>
              </a:xfrm>
              <a:prstGeom prst="rect">
                <a:avLst/>
              </a:prstGeom>
            </p:spPr>
          </p:pic>
          <p:sp>
            <p:nvSpPr>
              <p:cNvPr id="16" name="TextBox 15"/>
              <p:cNvSpPr txBox="1"/>
              <p:nvPr/>
            </p:nvSpPr>
            <p:spPr>
              <a:xfrm>
                <a:off x="4579219" y="5982539"/>
                <a:ext cx="889178" cy="2044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IN" sz="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NOT TO SCALE</a:t>
                </a:r>
              </a:p>
            </p:txBody>
          </p:sp>
        </p:grpSp>
        <p:sp>
          <p:nvSpPr>
            <p:cNvPr id="33" name="Oval 32"/>
            <p:cNvSpPr/>
            <p:nvPr/>
          </p:nvSpPr>
          <p:spPr>
            <a:xfrm>
              <a:off x="658707" y="3593591"/>
              <a:ext cx="93323" cy="93323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cxnSp>
        <p:nvCxnSpPr>
          <p:cNvPr id="31" name="Straight Connector 30"/>
          <p:cNvCxnSpPr/>
          <p:nvPr/>
        </p:nvCxnSpPr>
        <p:spPr>
          <a:xfrm flipV="1">
            <a:off x="752030" y="3345581"/>
            <a:ext cx="5297445" cy="294671"/>
          </a:xfrm>
          <a:prstGeom prst="line">
            <a:avLst/>
          </a:prstGeom>
          <a:ln w="19050">
            <a:solidFill>
              <a:schemeClr val="accent4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https://lh3.googleusercontent.com/-3P07HrvMb1M/Xj02_B7HlZI/AAAAAAAAAxI/kwTEjCQ_f9UGXPU6jWjHWBSOp2pxpFtlgCK8BGAsYHg/s0/2020-02-07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864" t="17401" r="4992" b="19013"/>
          <a:stretch/>
        </p:blipFill>
        <p:spPr bwMode="auto">
          <a:xfrm>
            <a:off x="8255700" y="2432879"/>
            <a:ext cx="3905699" cy="3936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5" cstate="print"/>
          <a:srcRect b="10255"/>
          <a:stretch/>
        </p:blipFill>
        <p:spPr>
          <a:xfrm>
            <a:off x="11410990" y="5751680"/>
            <a:ext cx="360133" cy="345578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11218917" y="6097258"/>
            <a:ext cx="75537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NOT TO SCALE</a:t>
            </a:r>
            <a:endParaRPr lang="en-IN" sz="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8" name="Straight Connector 37"/>
          <p:cNvCxnSpPr>
            <a:stCxn id="32" idx="7"/>
          </p:cNvCxnSpPr>
          <p:nvPr/>
        </p:nvCxnSpPr>
        <p:spPr>
          <a:xfrm>
            <a:off x="6051202" y="2292350"/>
            <a:ext cx="4346832" cy="226101"/>
          </a:xfrm>
          <a:prstGeom prst="line">
            <a:avLst/>
          </a:prstGeom>
          <a:ln w="19050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>
            <a:stCxn id="32" idx="5"/>
          </p:cNvCxnSpPr>
          <p:nvPr/>
        </p:nvCxnSpPr>
        <p:spPr>
          <a:xfrm>
            <a:off x="6051202" y="2370056"/>
            <a:ext cx="2560926" cy="2685588"/>
          </a:xfrm>
          <a:prstGeom prst="line">
            <a:avLst/>
          </a:prstGeom>
          <a:ln w="19050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>
            <a:stCxn id="33" idx="7"/>
          </p:cNvCxnSpPr>
          <p:nvPr/>
        </p:nvCxnSpPr>
        <p:spPr>
          <a:xfrm flipV="1">
            <a:off x="738363" y="1248932"/>
            <a:ext cx="3875383" cy="2358326"/>
          </a:xfrm>
          <a:prstGeom prst="line">
            <a:avLst/>
          </a:prstGeom>
          <a:ln w="19050">
            <a:solidFill>
              <a:schemeClr val="accent4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1262415" y="6359697"/>
            <a:ext cx="105064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MAP OF INDIA</a:t>
            </a:r>
            <a:endParaRPr lang="en-IN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Oval 31"/>
          <p:cNvSpPr/>
          <p:nvPr/>
        </p:nvSpPr>
        <p:spPr>
          <a:xfrm>
            <a:off x="5957403" y="2276257"/>
            <a:ext cx="109892" cy="109892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9" name="TextBox 58"/>
          <p:cNvSpPr txBox="1"/>
          <p:nvPr/>
        </p:nvSpPr>
        <p:spPr>
          <a:xfrm>
            <a:off x="5472194" y="509398"/>
            <a:ext cx="193456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RAJKOT WITHIN GUJARAT</a:t>
            </a:r>
            <a:endParaRPr lang="en-IN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9066639" y="6336041"/>
            <a:ext cx="29076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RAJKOT MUNICIPAL CORPORATION WARDS</a:t>
            </a:r>
            <a:endParaRPr lang="en-IN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58484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435835"/>
          </a:xfrm>
          <a:solidFill>
            <a:srgbClr val="FFC000"/>
          </a:solidFill>
        </p:spPr>
        <p:txBody>
          <a:bodyPr>
            <a:normAutofit/>
          </a:bodyPr>
          <a:lstStyle/>
          <a:p>
            <a:pPr algn="l"/>
            <a:r>
              <a:rPr lang="en-I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City </a:t>
            </a:r>
            <a:r>
              <a:rPr lang="en-I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Details - Demographics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-145163" y="6592663"/>
            <a:ext cx="12337163" cy="308461"/>
            <a:chOff x="-145163" y="6592663"/>
            <a:chExt cx="12337163" cy="308461"/>
          </a:xfrm>
        </p:grpSpPr>
        <p:sp>
          <p:nvSpPr>
            <p:cNvPr id="4" name="Rectangle 3"/>
            <p:cNvSpPr/>
            <p:nvPr/>
          </p:nvSpPr>
          <p:spPr>
            <a:xfrm>
              <a:off x="0" y="6592663"/>
              <a:ext cx="12192000" cy="26533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613876" y="6592663"/>
              <a:ext cx="1512721" cy="308461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-145163" y="6613610"/>
              <a:ext cx="1127970" cy="241014"/>
            </a:xfrm>
            <a:prstGeom prst="rect">
              <a:avLst/>
            </a:prstGeom>
          </p:spPr>
        </p:pic>
      </p:grp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299029341"/>
              </p:ext>
            </p:extLst>
          </p:nvPr>
        </p:nvGraphicFramePr>
        <p:xfrm>
          <a:off x="313509" y="548750"/>
          <a:ext cx="11582400" cy="2272145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1276505">
                  <a:extLst>
                    <a:ext uri="{9D8B030D-6E8A-4147-A177-3AD203B41FA5}">
                      <a16:colId xmlns="" xmlns:a16="http://schemas.microsoft.com/office/drawing/2014/main" val="3058035021"/>
                    </a:ext>
                  </a:extLst>
                </a:gridCol>
                <a:gridCol w="2862748">
                  <a:extLst>
                    <a:ext uri="{9D8B030D-6E8A-4147-A177-3AD203B41FA5}">
                      <a16:colId xmlns="" xmlns:a16="http://schemas.microsoft.com/office/drawing/2014/main" val="3028049010"/>
                    </a:ext>
                  </a:extLst>
                </a:gridCol>
                <a:gridCol w="2810187">
                  <a:extLst>
                    <a:ext uri="{9D8B030D-6E8A-4147-A177-3AD203B41FA5}">
                      <a16:colId xmlns="" xmlns:a16="http://schemas.microsoft.com/office/drawing/2014/main" val="529970831"/>
                    </a:ext>
                  </a:extLst>
                </a:gridCol>
                <a:gridCol w="2316480">
                  <a:extLst>
                    <a:ext uri="{9D8B030D-6E8A-4147-A177-3AD203B41FA5}">
                      <a16:colId xmlns="" xmlns:a16="http://schemas.microsoft.com/office/drawing/2014/main" val="2534689057"/>
                    </a:ext>
                  </a:extLst>
                </a:gridCol>
                <a:gridCol w="2316480">
                  <a:extLst>
                    <a:ext uri="{9D8B030D-6E8A-4147-A177-3AD203B41FA5}">
                      <a16:colId xmlns="" xmlns:a16="http://schemas.microsoft.com/office/drawing/2014/main" val="364224400"/>
                    </a:ext>
                  </a:extLst>
                </a:gridCol>
              </a:tblGrid>
              <a:tr h="565265">
                <a:tc>
                  <a:txBody>
                    <a:bodyPr/>
                    <a:lstStyle/>
                    <a:p>
                      <a:pPr algn="ctr"/>
                      <a:r>
                        <a:rPr lang="en-IN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Years</a:t>
                      </a:r>
                      <a:endParaRPr lang="en-IN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Rajkot</a:t>
                      </a:r>
                      <a:r>
                        <a:rPr lang="en-IN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City Population</a:t>
                      </a:r>
                      <a:endParaRPr lang="en-IN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Growth Rate</a:t>
                      </a:r>
                      <a:endParaRPr lang="en-IN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Density (Sq. Km.)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Area (Sq. Km.)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6054123"/>
                  </a:ext>
                </a:extLst>
              </a:tr>
              <a:tr h="323009">
                <a:tc>
                  <a:txBody>
                    <a:bodyPr/>
                    <a:lstStyle/>
                    <a:p>
                      <a:pPr algn="ctr"/>
                      <a:r>
                        <a:rPr lang="en-IN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1981</a:t>
                      </a:r>
                      <a:endParaRPr lang="en-IN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IN" sz="1800" kern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4,45,076</a:t>
                      </a:r>
                      <a:endParaRPr lang="en-IN" sz="180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800" kern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48.3 %</a:t>
                      </a:r>
                      <a:endParaRPr lang="en-IN" sz="1800" kern="1200" dirty="0" smtClean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800" b="0" i="0" u="none" strike="noStrike" kern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6,450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800" b="0" i="0" u="none" strike="noStrike" kern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69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835875763"/>
                  </a:ext>
                </a:extLst>
              </a:tr>
              <a:tr h="323009">
                <a:tc>
                  <a:txBody>
                    <a:bodyPr/>
                    <a:lstStyle/>
                    <a:p>
                      <a:pPr algn="ctr"/>
                      <a:r>
                        <a:rPr lang="en-IN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1991</a:t>
                      </a:r>
                      <a:endParaRPr lang="en-IN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IN" sz="1800" kern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5,59,407</a:t>
                      </a:r>
                      <a:endParaRPr lang="en-IN" sz="180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800" kern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25.69 %</a:t>
                      </a:r>
                      <a:endParaRPr lang="en-IN" sz="1800" kern="1200" dirty="0" smtClean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800" b="0" i="0" u="none" strike="noStrike" kern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8,107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800" b="0" i="0" u="none" strike="noStrike" kern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69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751027742"/>
                  </a:ext>
                </a:extLst>
              </a:tr>
              <a:tr h="323009">
                <a:tc>
                  <a:txBody>
                    <a:bodyPr/>
                    <a:lstStyle/>
                    <a:p>
                      <a:pPr algn="ctr"/>
                      <a:r>
                        <a:rPr lang="en-IN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2001</a:t>
                      </a:r>
                      <a:endParaRPr lang="en-IN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IN" sz="1800" kern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10,02,000</a:t>
                      </a:r>
                      <a:endParaRPr lang="en-IN" sz="180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800" kern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79.12 %</a:t>
                      </a:r>
                      <a:endParaRPr lang="en-IN" sz="1800" kern="1200" dirty="0" smtClean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800" b="0" i="0" u="none" strike="noStrike" kern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9,557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800" b="0" i="0" u="none" strike="noStrike" kern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104.85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874123"/>
                  </a:ext>
                </a:extLst>
              </a:tr>
              <a:tr h="323009">
                <a:tc>
                  <a:txBody>
                    <a:bodyPr/>
                    <a:lstStyle/>
                    <a:p>
                      <a:pPr algn="ctr"/>
                      <a:r>
                        <a:rPr lang="en-IN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2011</a:t>
                      </a:r>
                      <a:endParaRPr lang="en-IN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IN" sz="1800" kern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12,86,678</a:t>
                      </a:r>
                      <a:endParaRPr lang="en-IN" sz="180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800" kern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28.41 %</a:t>
                      </a:r>
                      <a:endParaRPr lang="en-IN" sz="180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800" b="0" i="0" u="none" strike="noStrike" kern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12,275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800" b="0" i="0" u="none" strike="noStrike" kern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104.85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98916536"/>
                  </a:ext>
                </a:extLst>
              </a:tr>
              <a:tr h="215339">
                <a:tc gridSpan="5">
                  <a:txBody>
                    <a:bodyPr/>
                    <a:lstStyle/>
                    <a:p>
                      <a:pPr algn="l"/>
                      <a:r>
                        <a:rPr lang="en-IN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Source</a:t>
                      </a:r>
                      <a:r>
                        <a:rPr lang="en-IN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: Census of India</a:t>
                      </a:r>
                      <a:endParaRPr lang="en-IN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IN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/>
                      <a:endParaRPr lang="en-IN" sz="1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/>
                      <a:endParaRPr lang="en-IN" sz="10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065069650"/>
                  </a:ext>
                </a:extLst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019625276"/>
              </p:ext>
            </p:extLst>
          </p:nvPr>
        </p:nvGraphicFramePr>
        <p:xfrm>
          <a:off x="313509" y="2933810"/>
          <a:ext cx="11582397" cy="1348740"/>
        </p:xfrm>
        <a:graphic>
          <a:graphicData uri="http://schemas.openxmlformats.org/drawingml/2006/table">
            <a:tbl>
              <a:tblPr firstRow="1" bandRow="1">
                <a:tableStyleId>{1E171933-4619-4E11-9A3F-F7608DF75F80}</a:tableStyleId>
              </a:tblPr>
              <a:tblGrid>
                <a:gridCol w="3860799">
                  <a:extLst>
                    <a:ext uri="{9D8B030D-6E8A-4147-A177-3AD203B41FA5}">
                      <a16:colId xmlns="" xmlns:a16="http://schemas.microsoft.com/office/drawing/2014/main" val="2098999312"/>
                    </a:ext>
                  </a:extLst>
                </a:gridCol>
                <a:gridCol w="3860799">
                  <a:extLst>
                    <a:ext uri="{9D8B030D-6E8A-4147-A177-3AD203B41FA5}">
                      <a16:colId xmlns="" xmlns:a16="http://schemas.microsoft.com/office/drawing/2014/main" val="3128037264"/>
                    </a:ext>
                  </a:extLst>
                </a:gridCol>
                <a:gridCol w="3860799">
                  <a:extLst>
                    <a:ext uri="{9D8B030D-6E8A-4147-A177-3AD203B41FA5}">
                      <a16:colId xmlns="" xmlns:a16="http://schemas.microsoft.com/office/drawing/2014/main" val="20882604"/>
                    </a:ext>
                  </a:extLst>
                </a:gridCol>
              </a:tblGrid>
              <a:tr h="224468">
                <a:tc>
                  <a:txBody>
                    <a:bodyPr/>
                    <a:lstStyle/>
                    <a:p>
                      <a:pPr algn="ctr"/>
                      <a:r>
                        <a:rPr lang="en-IN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Population</a:t>
                      </a:r>
                      <a:r>
                        <a:rPr lang="en-IN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Projection</a:t>
                      </a:r>
                      <a:endParaRPr lang="en-IN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8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Average annual rate of Change (%)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541483472"/>
                  </a:ext>
                </a:extLst>
              </a:tr>
              <a:tr h="224468">
                <a:tc>
                  <a:txBody>
                    <a:bodyPr/>
                    <a:lstStyle/>
                    <a:p>
                      <a:pPr algn="ctr"/>
                      <a:r>
                        <a:rPr lang="en-IN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2030</a:t>
                      </a:r>
                      <a:endParaRPr lang="en-IN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2000-2018</a:t>
                      </a:r>
                      <a:endParaRPr lang="en-IN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2018-2030</a:t>
                      </a:r>
                      <a:endParaRPr lang="en-IN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="" xmlns:a16="http://schemas.microsoft.com/office/drawing/2014/main" val="278606059"/>
                  </a:ext>
                </a:extLst>
              </a:tr>
              <a:tr h="22446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2,416,000 (Urban Agglomeration)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3.3</a:t>
                      </a:r>
                      <a:endParaRPr lang="en-IN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2.6</a:t>
                      </a:r>
                      <a:endParaRPr lang="en-IN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="" xmlns:a16="http://schemas.microsoft.com/office/drawing/2014/main" val="4090335721"/>
                  </a:ext>
                </a:extLst>
              </a:tr>
              <a:tr h="164655">
                <a:tc gridSpan="3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05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Source : UN</a:t>
                      </a:r>
                      <a:r>
                        <a:rPr lang="en-IN" sz="105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World Cities Report , 2018</a:t>
                      </a:r>
                      <a:endParaRPr lang="en-IN" sz="105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829727370"/>
                  </a:ext>
                </a:extLst>
              </a:tr>
            </a:tbl>
          </a:graphicData>
        </a:graphic>
      </p:graphicFrame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455217607"/>
              </p:ext>
            </p:extLst>
          </p:nvPr>
        </p:nvGraphicFramePr>
        <p:xfrm>
          <a:off x="313509" y="4421645"/>
          <a:ext cx="11582397" cy="2072640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1525377">
                  <a:extLst>
                    <a:ext uri="{9D8B030D-6E8A-4147-A177-3AD203B41FA5}">
                      <a16:colId xmlns="" xmlns:a16="http://schemas.microsoft.com/office/drawing/2014/main" val="3058035021"/>
                    </a:ext>
                  </a:extLst>
                </a:gridCol>
                <a:gridCol w="3050753">
                  <a:extLst>
                    <a:ext uri="{9D8B030D-6E8A-4147-A177-3AD203B41FA5}">
                      <a16:colId xmlns="" xmlns:a16="http://schemas.microsoft.com/office/drawing/2014/main" val="3028049010"/>
                    </a:ext>
                  </a:extLst>
                </a:gridCol>
                <a:gridCol w="2534817">
                  <a:extLst>
                    <a:ext uri="{9D8B030D-6E8A-4147-A177-3AD203B41FA5}">
                      <a16:colId xmlns="" xmlns:a16="http://schemas.microsoft.com/office/drawing/2014/main" val="529970831"/>
                    </a:ext>
                  </a:extLst>
                </a:gridCol>
                <a:gridCol w="2235725">
                  <a:extLst>
                    <a:ext uri="{9D8B030D-6E8A-4147-A177-3AD203B41FA5}">
                      <a16:colId xmlns="" xmlns:a16="http://schemas.microsoft.com/office/drawing/2014/main" val="1518588659"/>
                    </a:ext>
                  </a:extLst>
                </a:gridCol>
                <a:gridCol w="2235725">
                  <a:extLst>
                    <a:ext uri="{9D8B030D-6E8A-4147-A177-3AD203B41FA5}">
                      <a16:colId xmlns="" xmlns:a16="http://schemas.microsoft.com/office/drawing/2014/main" val="3199479781"/>
                    </a:ext>
                  </a:extLst>
                </a:gridCol>
              </a:tblGrid>
              <a:tr h="293004">
                <a:tc>
                  <a:txBody>
                    <a:bodyPr/>
                    <a:lstStyle/>
                    <a:p>
                      <a:pPr algn="ctr"/>
                      <a:r>
                        <a:rPr lang="en-IN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Years</a:t>
                      </a:r>
                      <a:endParaRPr lang="en-IN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No.</a:t>
                      </a:r>
                      <a:r>
                        <a:rPr lang="en-IN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of Notified Slum</a:t>
                      </a:r>
                      <a:endParaRPr lang="en-IN" sz="16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No. of Households in Slum Area</a:t>
                      </a:r>
                      <a:endParaRPr lang="en-IN" sz="16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Population in Slum Area</a:t>
                      </a:r>
                      <a:endParaRPr lang="en-IN" sz="16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Slum Population as % of total population</a:t>
                      </a:r>
                      <a:endParaRPr lang="en-IN" sz="16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6054123"/>
                  </a:ext>
                </a:extLst>
              </a:tr>
              <a:tr h="185055">
                <a:tc>
                  <a:txBody>
                    <a:bodyPr/>
                    <a:lstStyle/>
                    <a:p>
                      <a:pPr algn="ctr"/>
                      <a:r>
                        <a:rPr lang="en-IN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1971</a:t>
                      </a:r>
                      <a:endParaRPr lang="en-IN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IN" sz="1800" kern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  <a:endParaRPr lang="en-IN" sz="180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800" kern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4,927</a:t>
                      </a:r>
                      <a:endParaRPr lang="en-IN" sz="1800" kern="1200" dirty="0" smtClean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800" kern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43210</a:t>
                      </a:r>
                      <a:endParaRPr lang="en-IN" sz="1800" kern="1200" dirty="0" smtClean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800" kern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14.39</a:t>
                      </a:r>
                      <a:endParaRPr lang="en-IN" sz="1800" kern="1200" dirty="0" smtClean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835875763"/>
                  </a:ext>
                </a:extLst>
              </a:tr>
              <a:tr h="185055">
                <a:tc>
                  <a:txBody>
                    <a:bodyPr/>
                    <a:lstStyle/>
                    <a:p>
                      <a:pPr algn="ctr"/>
                      <a:r>
                        <a:rPr lang="en-IN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2001</a:t>
                      </a:r>
                      <a:endParaRPr lang="en-IN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IN" sz="1800" kern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</a:t>
                      </a:r>
                      <a:endParaRPr lang="en-IN" sz="180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800" kern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44,914</a:t>
                      </a:r>
                      <a:endParaRPr lang="en-IN" sz="1800" kern="1200" dirty="0" smtClean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800" kern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202371</a:t>
                      </a:r>
                      <a:endParaRPr lang="en-IN" sz="1800" kern="1200" dirty="0" smtClean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800" kern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20.20</a:t>
                      </a:r>
                      <a:endParaRPr lang="en-IN" sz="1800" kern="1200" dirty="0" smtClean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751027742"/>
                  </a:ext>
                </a:extLst>
              </a:tr>
              <a:tr h="185055">
                <a:tc>
                  <a:txBody>
                    <a:bodyPr/>
                    <a:lstStyle/>
                    <a:p>
                      <a:pPr algn="ctr"/>
                      <a:r>
                        <a:rPr lang="en-IN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2011</a:t>
                      </a:r>
                      <a:endParaRPr lang="en-IN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IN" sz="18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118</a:t>
                      </a:r>
                      <a:endParaRPr lang="en-IN" sz="180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800" kern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38,557</a:t>
                      </a:r>
                      <a:endParaRPr lang="en-IN" sz="1800" kern="1200" dirty="0" smtClean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800" kern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189360</a:t>
                      </a:r>
                      <a:endParaRPr lang="en-IN" sz="1800" kern="1200" dirty="0" smtClean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800" kern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14.7</a:t>
                      </a:r>
                      <a:endParaRPr lang="en-IN" sz="1800" kern="1200" dirty="0" smtClean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874123"/>
                  </a:ext>
                </a:extLst>
              </a:tr>
              <a:tr h="200476">
                <a:tc gridSpan="3">
                  <a:txBody>
                    <a:bodyPr/>
                    <a:lstStyle/>
                    <a:p>
                      <a:pPr algn="l"/>
                      <a:r>
                        <a:rPr lang="en-IN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Source</a:t>
                      </a:r>
                      <a:r>
                        <a:rPr lang="en-IN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: </a:t>
                      </a:r>
                      <a:r>
                        <a:rPr lang="en-US" sz="1000" kern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Poverty Alleviation Plan, RMC, 2008</a:t>
                      </a:r>
                    </a:p>
                    <a:p>
                      <a:pPr algn="l"/>
                      <a:r>
                        <a:rPr lang="en-US" sz="1000" kern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</a:t>
                      </a:r>
                      <a:r>
                        <a:rPr lang="en-IN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Census of India</a:t>
                      </a:r>
                      <a:endParaRPr lang="en-IN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IN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IN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IN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0650696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219622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435835"/>
          </a:xfrm>
          <a:solidFill>
            <a:srgbClr val="FFC000"/>
          </a:solidFill>
        </p:spPr>
        <p:txBody>
          <a:bodyPr>
            <a:normAutofit/>
          </a:bodyPr>
          <a:lstStyle/>
          <a:p>
            <a:pPr algn="l"/>
            <a:r>
              <a:rPr lang="en-I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City </a:t>
            </a:r>
            <a:r>
              <a:rPr lang="en-I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Details – Existing Land Use 2012 (RUDA)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-145163" y="6592663"/>
            <a:ext cx="12337163" cy="308461"/>
            <a:chOff x="-145163" y="6592663"/>
            <a:chExt cx="12337163" cy="308461"/>
          </a:xfrm>
        </p:grpSpPr>
        <p:sp>
          <p:nvSpPr>
            <p:cNvPr id="4" name="Rectangle 3"/>
            <p:cNvSpPr/>
            <p:nvPr/>
          </p:nvSpPr>
          <p:spPr>
            <a:xfrm>
              <a:off x="0" y="6592663"/>
              <a:ext cx="12192000" cy="26533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613876" y="6592663"/>
              <a:ext cx="1512721" cy="308461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-145163" y="6613610"/>
              <a:ext cx="1127970" cy="241014"/>
            </a:xfrm>
            <a:prstGeom prst="rect">
              <a:avLst/>
            </a:prstGeom>
          </p:spPr>
        </p:pic>
      </p:grp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687" t="16201" r="6228" b="18878"/>
          <a:stretch/>
        </p:blipFill>
        <p:spPr>
          <a:xfrm>
            <a:off x="0" y="1058483"/>
            <a:ext cx="6096000" cy="549105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858" t="84525" r="57344" b="3315"/>
          <a:stretch/>
        </p:blipFill>
        <p:spPr>
          <a:xfrm>
            <a:off x="6253386" y="3577104"/>
            <a:ext cx="5873210" cy="2473547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5382820" y="6305833"/>
            <a:ext cx="14263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Source : RUDA</a:t>
            </a:r>
            <a:endParaRPr lang="en-IN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164481" y="480548"/>
            <a:ext cx="5962115" cy="255454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Rajkot is a major 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Industrial Hub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of Saurashtra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More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than 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43000 industrial units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are located in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Rajkot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Rajkot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has grown to be major center for the production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Diesel Engines.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Engineering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Automobile Industries </a:t>
            </a:r>
            <a:endParaRPr lang="en-US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Castor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Oil Industries </a:t>
            </a:r>
            <a:endParaRPr lang="en-US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Gold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&amp; Silver Jewelry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City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a key node on the proposed 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“Economic Corridor”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along the </a:t>
            </a: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Surendranagar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Rajkot </a:t>
            </a: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Morbi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Kandla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link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 it’s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growing economic importance</a:t>
            </a:r>
            <a:endParaRPr lang="en-I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0" y="435835"/>
            <a:ext cx="6096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1700" b="1" dirty="0" smtClean="0">
                <a:solidFill>
                  <a:srgbClr val="014AA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Existing Land Use 2012</a:t>
            </a:r>
          </a:p>
          <a:p>
            <a:pPr algn="ctr"/>
            <a:r>
              <a:rPr lang="en-IN" sz="1700" b="1" dirty="0" smtClean="0">
                <a:solidFill>
                  <a:srgbClr val="014AA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Rajkot Urban Development Authority RUDA</a:t>
            </a:r>
            <a:endParaRPr lang="en-IN" sz="1700" b="1" dirty="0">
              <a:solidFill>
                <a:srgbClr val="014AA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0763722" y="2819649"/>
            <a:ext cx="136287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Source: RMC Smart Cities</a:t>
            </a:r>
            <a:endParaRPr lang="en-IN" sz="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93194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435835"/>
          </a:xfrm>
          <a:solidFill>
            <a:srgbClr val="FFC000"/>
          </a:solidFill>
        </p:spPr>
        <p:txBody>
          <a:bodyPr>
            <a:normAutofit/>
          </a:bodyPr>
          <a:lstStyle/>
          <a:p>
            <a:pPr algn="l"/>
            <a:r>
              <a:rPr lang="en-I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City </a:t>
            </a:r>
            <a:r>
              <a:rPr lang="en-I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Details – Proposed Land Use 2031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-145163" y="6592663"/>
            <a:ext cx="12337163" cy="308461"/>
            <a:chOff x="-145163" y="6592663"/>
            <a:chExt cx="12337163" cy="308461"/>
          </a:xfrm>
        </p:grpSpPr>
        <p:sp>
          <p:nvSpPr>
            <p:cNvPr id="4" name="Rectangle 3"/>
            <p:cNvSpPr/>
            <p:nvPr/>
          </p:nvSpPr>
          <p:spPr>
            <a:xfrm>
              <a:off x="0" y="6592663"/>
              <a:ext cx="12192000" cy="26533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613876" y="6592663"/>
              <a:ext cx="1512721" cy="308461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-145163" y="6613610"/>
              <a:ext cx="1127970" cy="241014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/>
          <a:srcRect t="712"/>
          <a:stretch/>
        </p:blipFill>
        <p:spPr>
          <a:xfrm>
            <a:off x="42729" y="1017451"/>
            <a:ext cx="6053271" cy="5390567"/>
          </a:xfrm>
          <a:prstGeom prst="rect">
            <a:avLst/>
          </a:prstGeom>
        </p:spPr>
      </p:pic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408043167"/>
              </p:ext>
            </p:extLst>
          </p:nvPr>
        </p:nvGraphicFramePr>
        <p:xfrm>
          <a:off x="6164481" y="3137478"/>
          <a:ext cx="5962115" cy="3352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34278">
                  <a:extLst>
                    <a:ext uri="{9D8B030D-6E8A-4147-A177-3AD203B41FA5}">
                      <a16:colId xmlns="" xmlns:a16="http://schemas.microsoft.com/office/drawing/2014/main" val="249158095"/>
                    </a:ext>
                  </a:extLst>
                </a:gridCol>
                <a:gridCol w="3300303">
                  <a:extLst>
                    <a:ext uri="{9D8B030D-6E8A-4147-A177-3AD203B41FA5}">
                      <a16:colId xmlns="" xmlns:a16="http://schemas.microsoft.com/office/drawing/2014/main" val="2583852979"/>
                    </a:ext>
                  </a:extLst>
                </a:gridCol>
                <a:gridCol w="1154093">
                  <a:extLst>
                    <a:ext uri="{9D8B030D-6E8A-4147-A177-3AD203B41FA5}">
                      <a16:colId xmlns="" xmlns:a16="http://schemas.microsoft.com/office/drawing/2014/main" val="4018611244"/>
                    </a:ext>
                  </a:extLst>
                </a:gridCol>
                <a:gridCol w="873441">
                  <a:extLst>
                    <a:ext uri="{9D8B030D-6E8A-4147-A177-3AD203B41FA5}">
                      <a16:colId xmlns="" xmlns:a16="http://schemas.microsoft.com/office/drawing/2014/main" val="2575087871"/>
                    </a:ext>
                  </a:extLst>
                </a:gridCol>
              </a:tblGrid>
              <a:tr h="197833">
                <a:tc>
                  <a:txBody>
                    <a:bodyPr/>
                    <a:lstStyle/>
                    <a:p>
                      <a:pPr algn="ctr"/>
                      <a:r>
                        <a:rPr lang="en-IN" sz="1400" dirty="0" err="1" smtClean="0">
                          <a:solidFill>
                            <a:schemeClr val="tx1"/>
                          </a:solidFill>
                        </a:rPr>
                        <a:t>S.No</a:t>
                      </a:r>
                      <a:endParaRPr lang="en-IN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400" dirty="0" smtClean="0">
                          <a:solidFill>
                            <a:schemeClr val="tx1"/>
                          </a:solidFill>
                        </a:rPr>
                        <a:t>PROPOSED LANDUSE</a:t>
                      </a:r>
                      <a:endParaRPr lang="en-IN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400" dirty="0" smtClean="0">
                          <a:solidFill>
                            <a:schemeClr val="tx1"/>
                          </a:solidFill>
                        </a:rPr>
                        <a:t>RMC</a:t>
                      </a:r>
                      <a:endParaRPr lang="en-IN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400" dirty="0" smtClean="0">
                          <a:solidFill>
                            <a:schemeClr val="tx1"/>
                          </a:solidFill>
                        </a:rPr>
                        <a:t>%AGE</a:t>
                      </a:r>
                      <a:endParaRPr lang="en-IN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399518069"/>
                  </a:ext>
                </a:extLst>
              </a:tr>
              <a:tr h="197833">
                <a:tc>
                  <a:txBody>
                    <a:bodyPr/>
                    <a:lstStyle/>
                    <a:p>
                      <a:pPr algn="ctr"/>
                      <a:r>
                        <a:rPr lang="en-IN" sz="1400" dirty="0" smtClean="0"/>
                        <a:t>1</a:t>
                      </a:r>
                      <a:endParaRPr lang="en-IN" sz="1400" dirty="0"/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400" b="1" dirty="0" smtClean="0"/>
                        <a:t>Residential</a:t>
                      </a:r>
                      <a:endParaRPr lang="en-IN" sz="1400" b="1" dirty="0"/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400" dirty="0" smtClean="0"/>
                        <a:t>6228.16</a:t>
                      </a:r>
                      <a:endParaRPr lang="en-IN" sz="1400" dirty="0"/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400" b="1" dirty="0" smtClean="0"/>
                        <a:t>59.40</a:t>
                      </a:r>
                      <a:endParaRPr lang="en-IN" sz="1400" b="1" dirty="0"/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222882143"/>
                  </a:ext>
                </a:extLst>
              </a:tr>
              <a:tr h="197833">
                <a:tc>
                  <a:txBody>
                    <a:bodyPr/>
                    <a:lstStyle/>
                    <a:p>
                      <a:pPr algn="ctr"/>
                      <a:r>
                        <a:rPr lang="en-IN" sz="1400" dirty="0" smtClean="0"/>
                        <a:t>2</a:t>
                      </a:r>
                      <a:endParaRPr lang="en-IN" sz="1400" dirty="0"/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400" b="1" dirty="0" smtClean="0"/>
                        <a:t>TOZ</a:t>
                      </a:r>
                      <a:endParaRPr lang="en-IN" sz="1400" b="1" dirty="0"/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400" dirty="0" smtClean="0"/>
                        <a:t>154.03</a:t>
                      </a:r>
                      <a:endParaRPr lang="en-IN" sz="1400" dirty="0"/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400" b="1" dirty="0" smtClean="0"/>
                        <a:t>1.47</a:t>
                      </a:r>
                      <a:endParaRPr lang="en-IN" sz="1400" b="1" dirty="0"/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602343227"/>
                  </a:ext>
                </a:extLst>
              </a:tr>
              <a:tr h="197833">
                <a:tc>
                  <a:txBody>
                    <a:bodyPr/>
                    <a:lstStyle/>
                    <a:p>
                      <a:pPr algn="ctr"/>
                      <a:r>
                        <a:rPr lang="en-IN" sz="1400" dirty="0" smtClean="0"/>
                        <a:t>3</a:t>
                      </a:r>
                      <a:endParaRPr lang="en-IN" sz="1400" dirty="0"/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400" b="1" dirty="0" smtClean="0"/>
                        <a:t>Affordable</a:t>
                      </a:r>
                      <a:r>
                        <a:rPr lang="en-IN" sz="1400" b="1" baseline="0" dirty="0" smtClean="0"/>
                        <a:t> Housing</a:t>
                      </a:r>
                      <a:endParaRPr lang="en-IN" sz="1400" b="1" dirty="0"/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400" dirty="0" smtClean="0"/>
                        <a:t>46.58</a:t>
                      </a:r>
                      <a:endParaRPr lang="en-IN" sz="1400" dirty="0"/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400" b="1" dirty="0" smtClean="0"/>
                        <a:t>0.44</a:t>
                      </a:r>
                      <a:endParaRPr lang="en-IN" sz="1400" b="1" dirty="0"/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456265046"/>
                  </a:ext>
                </a:extLst>
              </a:tr>
              <a:tr h="197833">
                <a:tc>
                  <a:txBody>
                    <a:bodyPr/>
                    <a:lstStyle/>
                    <a:p>
                      <a:pPr algn="ctr"/>
                      <a:r>
                        <a:rPr lang="en-IN" sz="1400" dirty="0" smtClean="0"/>
                        <a:t>4</a:t>
                      </a:r>
                      <a:endParaRPr lang="en-IN" sz="1400" dirty="0"/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400" b="1" dirty="0" smtClean="0"/>
                        <a:t>Gen. Commercial</a:t>
                      </a:r>
                      <a:endParaRPr lang="en-IN" sz="1400" b="1" dirty="0"/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400" dirty="0" smtClean="0"/>
                        <a:t>221.73</a:t>
                      </a:r>
                      <a:endParaRPr lang="en-IN" sz="1400" dirty="0"/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400" b="1" dirty="0" smtClean="0"/>
                        <a:t>2.11</a:t>
                      </a:r>
                      <a:endParaRPr lang="en-IN" sz="1400" b="1" dirty="0"/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623728413"/>
                  </a:ext>
                </a:extLst>
              </a:tr>
              <a:tr h="197833">
                <a:tc>
                  <a:txBody>
                    <a:bodyPr/>
                    <a:lstStyle/>
                    <a:p>
                      <a:pPr algn="ctr"/>
                      <a:r>
                        <a:rPr lang="en-IN" sz="1400" dirty="0" smtClean="0"/>
                        <a:t>5</a:t>
                      </a:r>
                      <a:endParaRPr lang="en-IN" sz="1400" dirty="0"/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A0C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400" b="1" dirty="0" smtClean="0"/>
                        <a:t>Gen. Industrial</a:t>
                      </a:r>
                      <a:endParaRPr lang="en-IN" sz="1400" b="1" dirty="0"/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A0C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400" dirty="0" smtClean="0"/>
                        <a:t>635.24</a:t>
                      </a:r>
                      <a:endParaRPr lang="en-IN" sz="1400" dirty="0"/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A0C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400" b="1" dirty="0" smtClean="0"/>
                        <a:t>6.06</a:t>
                      </a:r>
                      <a:endParaRPr lang="en-IN" sz="1400" b="1" dirty="0"/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A0C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538829350"/>
                  </a:ext>
                </a:extLst>
              </a:tr>
              <a:tr h="197833">
                <a:tc>
                  <a:txBody>
                    <a:bodyPr/>
                    <a:lstStyle/>
                    <a:p>
                      <a:pPr algn="ctr"/>
                      <a:r>
                        <a:rPr lang="en-IN" sz="1400" dirty="0" smtClean="0"/>
                        <a:t>6</a:t>
                      </a:r>
                      <a:endParaRPr lang="en-IN" sz="1400" dirty="0"/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400" b="1" dirty="0" smtClean="0"/>
                        <a:t>Public Purpose</a:t>
                      </a:r>
                      <a:endParaRPr lang="en-IN" sz="1400" b="1" dirty="0"/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400" dirty="0" smtClean="0"/>
                        <a:t>305.37</a:t>
                      </a:r>
                      <a:endParaRPr lang="en-IN" sz="1400" dirty="0"/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400" b="1" dirty="0" smtClean="0"/>
                        <a:t>2.91</a:t>
                      </a:r>
                      <a:endParaRPr lang="en-IN" sz="1400" b="1" dirty="0"/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546978982"/>
                  </a:ext>
                </a:extLst>
              </a:tr>
              <a:tr h="197833">
                <a:tc>
                  <a:txBody>
                    <a:bodyPr/>
                    <a:lstStyle/>
                    <a:p>
                      <a:pPr algn="ctr"/>
                      <a:r>
                        <a:rPr lang="en-IN" sz="1400" dirty="0" smtClean="0"/>
                        <a:t>7</a:t>
                      </a:r>
                      <a:endParaRPr lang="en-IN" sz="1400" dirty="0"/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400" b="1" dirty="0" smtClean="0"/>
                        <a:t>Recreation</a:t>
                      </a:r>
                      <a:endParaRPr lang="en-IN" sz="1400" b="1" dirty="0"/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400" dirty="0" smtClean="0"/>
                        <a:t>517.05</a:t>
                      </a:r>
                      <a:endParaRPr lang="en-IN" sz="1400" dirty="0"/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400" b="1" dirty="0" smtClean="0"/>
                        <a:t>4.93</a:t>
                      </a:r>
                      <a:endParaRPr lang="en-IN" sz="1400" b="1" dirty="0"/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66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734612598"/>
                  </a:ext>
                </a:extLst>
              </a:tr>
              <a:tr h="197833">
                <a:tc>
                  <a:txBody>
                    <a:bodyPr/>
                    <a:lstStyle/>
                    <a:p>
                      <a:pPr algn="ctr"/>
                      <a:r>
                        <a:rPr lang="en-IN" sz="1400" dirty="0" smtClean="0"/>
                        <a:t>8</a:t>
                      </a:r>
                      <a:endParaRPr lang="en-IN" sz="1400" dirty="0"/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400" b="1" dirty="0" smtClean="0"/>
                        <a:t>Agriculture</a:t>
                      </a:r>
                      <a:endParaRPr lang="en-IN" sz="1400" b="1" dirty="0"/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400" dirty="0" smtClean="0"/>
                        <a:t>69.34</a:t>
                      </a:r>
                      <a:endParaRPr lang="en-IN" sz="1400" dirty="0"/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400" b="1" dirty="0" smtClean="0"/>
                        <a:t>0.66</a:t>
                      </a:r>
                      <a:endParaRPr lang="en-IN" sz="1400" b="1" dirty="0"/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336872428"/>
                  </a:ext>
                </a:extLst>
              </a:tr>
              <a:tr h="197833">
                <a:tc>
                  <a:txBody>
                    <a:bodyPr/>
                    <a:lstStyle/>
                    <a:p>
                      <a:pPr algn="ctr"/>
                      <a:r>
                        <a:rPr lang="en-IN" sz="1400" dirty="0" smtClean="0"/>
                        <a:t>9</a:t>
                      </a:r>
                      <a:endParaRPr lang="en-IN" sz="1400" dirty="0"/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400" b="1" dirty="0" smtClean="0"/>
                        <a:t>Other Area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400" dirty="0" smtClean="0"/>
                        <a:t>2307.49</a:t>
                      </a:r>
                      <a:endParaRPr lang="en-IN" sz="1400" dirty="0"/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400" b="1" dirty="0" smtClean="0"/>
                        <a:t>22.01</a:t>
                      </a:r>
                      <a:endParaRPr lang="en-IN" sz="1400" b="1" dirty="0"/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754206548"/>
                  </a:ext>
                </a:extLst>
              </a:tr>
              <a:tr h="197833">
                <a:tc>
                  <a:txBody>
                    <a:bodyPr/>
                    <a:lstStyle/>
                    <a:p>
                      <a:pPr algn="ctr"/>
                      <a:endParaRPr lang="en-IN" sz="1400" dirty="0"/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400" b="1" dirty="0" smtClean="0"/>
                        <a:t>Total</a:t>
                      </a:r>
                      <a:endParaRPr lang="en-IN" sz="1400" b="1" dirty="0"/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400" dirty="0" smtClean="0"/>
                        <a:t>10485</a:t>
                      </a:r>
                      <a:endParaRPr lang="en-IN" sz="1400" dirty="0"/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400" b="1" dirty="0" smtClean="0"/>
                        <a:t>100</a:t>
                      </a:r>
                      <a:endParaRPr lang="en-IN" sz="1400" b="1" dirty="0"/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570362865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2299233" y="6410071"/>
            <a:ext cx="123303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Source: RUDA DP 2031</a:t>
            </a:r>
            <a:endParaRPr lang="en-IN" sz="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096000" y="6246547"/>
            <a:ext cx="123303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Source: RUDA DP 2031</a:t>
            </a:r>
            <a:endParaRPr lang="en-IN" sz="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435835"/>
            <a:ext cx="6096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1700" b="1" dirty="0" smtClean="0">
                <a:solidFill>
                  <a:srgbClr val="014AA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Proposed Land Use 2031</a:t>
            </a:r>
          </a:p>
          <a:p>
            <a:pPr algn="ctr"/>
            <a:r>
              <a:rPr lang="en-IN" sz="1700" b="1" dirty="0" smtClean="0">
                <a:solidFill>
                  <a:srgbClr val="014AA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Rajkot Urban Development Authority RUDA</a:t>
            </a:r>
            <a:endParaRPr lang="en-IN" sz="1700" b="1" dirty="0">
              <a:solidFill>
                <a:srgbClr val="014AA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17077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435835"/>
          </a:xfrm>
          <a:solidFill>
            <a:srgbClr val="FFC000"/>
          </a:solidFill>
        </p:spPr>
        <p:txBody>
          <a:bodyPr>
            <a:normAutofit/>
          </a:bodyPr>
          <a:lstStyle/>
          <a:p>
            <a:pPr algn="l"/>
            <a:r>
              <a:rPr lang="en-I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Rajkot Slum Concentration 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61" t="2177" r="2307" b="1711"/>
          <a:stretch>
            <a:fillRect/>
          </a:stretch>
        </p:blipFill>
        <p:spPr bwMode="auto">
          <a:xfrm>
            <a:off x="439387" y="435835"/>
            <a:ext cx="9488384" cy="6422165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Text Box 32"/>
          <p:cNvSpPr txBox="1"/>
          <p:nvPr/>
        </p:nvSpPr>
        <p:spPr>
          <a:xfrm>
            <a:off x="1389414" y="6281758"/>
            <a:ext cx="1687904" cy="297172"/>
          </a:xfrm>
          <a:prstGeom prst="rect">
            <a:avLst/>
          </a:prstGeom>
          <a:solidFill>
            <a:prstClr val="white"/>
          </a:solidFill>
          <a:ln>
            <a:noFill/>
          </a:ln>
          <a:effectLst/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900" i="1" dirty="0" smtClean="0">
                <a:solidFill>
                  <a:srgbClr val="44546A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Source</a:t>
            </a:r>
            <a:r>
              <a:rPr lang="en-US" sz="900" i="1" dirty="0">
                <a:solidFill>
                  <a:srgbClr val="44546A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Rajkot Municipal Corporation</a:t>
            </a:r>
            <a:endParaRPr lang="en-IN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55247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1892</TotalTime>
  <Words>1265</Words>
  <Application>Microsoft Office PowerPoint</Application>
  <PresentationFormat>Custom</PresentationFormat>
  <Paragraphs>289</Paragraphs>
  <Slides>31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Office Theme</vt:lpstr>
      <vt:lpstr>Urban Heat Hotspots-  Case study of Rajkot City, India</vt:lpstr>
      <vt:lpstr>        Presentation…….   </vt:lpstr>
      <vt:lpstr>Mega Cities in South Asia</vt:lpstr>
      <vt:lpstr>Fast Developing Cities</vt:lpstr>
      <vt:lpstr>Geographical Location</vt:lpstr>
      <vt:lpstr>City Details - Demographics</vt:lpstr>
      <vt:lpstr>City Details – Existing Land Use 2012 (RUDA)</vt:lpstr>
      <vt:lpstr>City Details – Proposed Land Use 2031</vt:lpstr>
      <vt:lpstr>Rajkot Slum Concentration </vt:lpstr>
      <vt:lpstr>Climatic Conditions</vt:lpstr>
      <vt:lpstr>Past Temperature Trends- Rajkot</vt:lpstr>
      <vt:lpstr>Past Temperature Trends- Rajkot</vt:lpstr>
      <vt:lpstr>Past Temperature Trends- Rajkot</vt:lpstr>
      <vt:lpstr>Urban Heat Island : UHI</vt:lpstr>
      <vt:lpstr>Mapping Methodology</vt:lpstr>
      <vt:lpstr>Satellite details</vt:lpstr>
      <vt:lpstr>Delhi UHI</vt:lpstr>
      <vt:lpstr>Rajkot : UHI</vt:lpstr>
      <vt:lpstr>     Existing Observation and Warning System</vt:lpstr>
      <vt:lpstr>Observations – IMD Vs AWS </vt:lpstr>
      <vt:lpstr>Observations – IMD Vs AWS </vt:lpstr>
      <vt:lpstr>Slide 22</vt:lpstr>
      <vt:lpstr>Slide 23</vt:lpstr>
      <vt:lpstr>Slide 24</vt:lpstr>
      <vt:lpstr>     Climate Change Projections- Rajkot</vt:lpstr>
      <vt:lpstr>Warning Signs</vt:lpstr>
      <vt:lpstr> Current State</vt:lpstr>
      <vt:lpstr>Study by Tata Centre for Development at University of Chicago</vt:lpstr>
      <vt:lpstr>Identification of Hot Spots – Wards    </vt:lpstr>
      <vt:lpstr>        Way Forward…….</vt:lpstr>
      <vt:lpstr>Slide 31</vt:lpstr>
    </vt:vector>
  </TitlesOfParts>
  <Company>HP Inc.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yashi</dc:creator>
  <cp:lastModifiedBy>HP</cp:lastModifiedBy>
  <cp:revision>139</cp:revision>
  <dcterms:created xsi:type="dcterms:W3CDTF">2020-02-07T09:27:50Z</dcterms:created>
  <dcterms:modified xsi:type="dcterms:W3CDTF">2020-02-14T06:05:45Z</dcterms:modified>
</cp:coreProperties>
</file>