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1669" r:id="rId3"/>
    <p:sldId id="1670" r:id="rId4"/>
    <p:sldId id="1671" r:id="rId5"/>
    <p:sldId id="1672" r:id="rId6"/>
    <p:sldId id="1673" r:id="rId7"/>
    <p:sldId id="1676" r:id="rId8"/>
    <p:sldId id="1677" r:id="rId9"/>
    <p:sldId id="1678" r:id="rId10"/>
    <p:sldId id="1679" r:id="rId11"/>
    <p:sldId id="1680" r:id="rId12"/>
    <p:sldId id="1681" r:id="rId13"/>
    <p:sldId id="1682" r:id="rId14"/>
    <p:sldId id="1683" r:id="rId15"/>
    <p:sldId id="1684" r:id="rId16"/>
    <p:sldId id="1687" r:id="rId17"/>
    <p:sldId id="1690" r:id="rId18"/>
    <p:sldId id="1688" r:id="rId19"/>
    <p:sldId id="1685" r:id="rId20"/>
    <p:sldId id="1689" r:id="rId21"/>
    <p:sldId id="1691" r:id="rId22"/>
    <p:sldId id="1692" r:id="rId23"/>
    <p:sldId id="33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3300"/>
    <a:srgbClr val="FF33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0" autoAdjust="0"/>
  </p:normalViewPr>
  <p:slideViewPr>
    <p:cSldViewPr>
      <p:cViewPr>
        <p:scale>
          <a:sx n="77" d="100"/>
          <a:sy n="77" d="100"/>
        </p:scale>
        <p:origin x="984"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0C9238C-AF06-4286-B6D6-7156CDB0CEF5}" type="datetimeFigureOut">
              <a:rPr lang="en-US"/>
              <a:pPr>
                <a:defRPr/>
              </a:pPr>
              <a:t>2/13/2020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05E4948-5FAA-46D2-A87F-F34DCE8C8B90}" type="slidenum">
              <a:rPr lang="en-IN"/>
              <a:pPr>
                <a:defRPr/>
              </a:pPr>
              <a:t>‹#›</a:t>
            </a:fld>
            <a:endParaRPr lang="en-IN"/>
          </a:p>
        </p:txBody>
      </p:sp>
    </p:spTree>
    <p:extLst>
      <p:ext uri="{BB962C8B-B14F-4D97-AF65-F5344CB8AC3E}">
        <p14:creationId xmlns:p14="http://schemas.microsoft.com/office/powerpoint/2010/main" val="18639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05E4948-5FAA-46D2-A87F-F34DCE8C8B90}" type="slidenum">
              <a:rPr lang="en-IN" smtClean="0"/>
              <a:pPr>
                <a:defRPr/>
              </a:pPr>
              <a:t>1</a:t>
            </a:fld>
            <a:endParaRPr lang="en-IN"/>
          </a:p>
        </p:txBody>
      </p:sp>
    </p:spTree>
    <p:extLst>
      <p:ext uri="{BB962C8B-B14F-4D97-AF65-F5344CB8AC3E}">
        <p14:creationId xmlns:p14="http://schemas.microsoft.com/office/powerpoint/2010/main" val="32634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9B999B1-0549-4686-81AD-D3F9ED206D2D}" type="slidenum">
              <a:rPr lang="en-IN" smtClean="0"/>
              <a:t>6</a:t>
            </a:fld>
            <a:endParaRPr lang="en-IN"/>
          </a:p>
        </p:txBody>
      </p:sp>
    </p:spTree>
    <p:extLst>
      <p:ext uri="{BB962C8B-B14F-4D97-AF65-F5344CB8AC3E}">
        <p14:creationId xmlns:p14="http://schemas.microsoft.com/office/powerpoint/2010/main" val="3542583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C05E4948-5FAA-46D2-A87F-F34DCE8C8B90}" type="slidenum">
              <a:rPr lang="en-IN" smtClean="0"/>
              <a:pPr>
                <a:defRPr/>
              </a:pPr>
              <a:t>19</a:t>
            </a:fld>
            <a:endParaRPr lang="en-IN"/>
          </a:p>
        </p:txBody>
      </p:sp>
    </p:spTree>
    <p:extLst>
      <p:ext uri="{BB962C8B-B14F-4D97-AF65-F5344CB8AC3E}">
        <p14:creationId xmlns:p14="http://schemas.microsoft.com/office/powerpoint/2010/main" val="1726602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LOGO copy"/>
          <p:cNvPicPr>
            <a:picLocks noChangeAspect="1" noChangeArrowheads="1"/>
          </p:cNvPicPr>
          <p:nvPr/>
        </p:nvPicPr>
        <p:blipFill>
          <a:blip r:embed="rId2">
            <a:clrChange>
              <a:clrFrom>
                <a:srgbClr val="CBE3E3"/>
              </a:clrFrom>
              <a:clrTo>
                <a:srgbClr val="CBE3E3">
                  <a:alpha val="0"/>
                </a:srgbClr>
              </a:clrTo>
            </a:clrChange>
            <a:extLst>
              <a:ext uri="{28A0092B-C50C-407E-A947-70E740481C1C}">
                <a14:useLocalDpi xmlns:a14="http://schemas.microsoft.com/office/drawing/2010/main" val="0"/>
              </a:ext>
            </a:extLst>
          </a:blip>
          <a:srcRect l="11111" t="4305" r="11111" b="9607"/>
          <a:stretch>
            <a:fillRect/>
          </a:stretch>
        </p:blipFill>
        <p:spPr bwMode="auto">
          <a:xfrm>
            <a:off x="3929063" y="0"/>
            <a:ext cx="11334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p:nvGrpSpPr>
        <p:grpSpPr bwMode="auto">
          <a:xfrm>
            <a:off x="2214563" y="5357816"/>
            <a:ext cx="4800600" cy="766759"/>
            <a:chOff x="2057400" y="5357816"/>
            <a:chExt cx="4800600" cy="766884"/>
          </a:xfrm>
          <a:noFill/>
        </p:grpSpPr>
        <p:pic>
          <p:nvPicPr>
            <p:cNvPr id="6" name="Picture 4"/>
            <p:cNvPicPr>
              <a:picLocks noChangeAspect="1" noChangeArrowheads="1"/>
            </p:cNvPicPr>
            <p:nvPr/>
          </p:nvPicPr>
          <p:blipFill>
            <a:blip r:embed="rId3" cstate="print"/>
            <a:srcRect/>
            <a:stretch>
              <a:fillRect/>
            </a:stretch>
          </p:blipFill>
          <p:spPr bwMode="auto">
            <a:xfrm>
              <a:off x="2571755" y="5357816"/>
              <a:ext cx="3600450" cy="523874"/>
            </a:xfrm>
            <a:prstGeom prst="rect">
              <a:avLst/>
            </a:prstGeom>
            <a:grpFill/>
            <a:ln w="9525">
              <a:noFill/>
              <a:miter lim="800000"/>
              <a:headEnd/>
              <a:tailEnd/>
            </a:ln>
          </p:spPr>
        </p:pic>
        <p:pic>
          <p:nvPicPr>
            <p:cNvPr id="7" name="Picture 5"/>
            <p:cNvPicPr>
              <a:picLocks noChangeAspect="1" noChangeArrowheads="1"/>
            </p:cNvPicPr>
            <p:nvPr/>
          </p:nvPicPr>
          <p:blipFill>
            <a:blip r:embed="rId4" cstate="print"/>
            <a:srcRect l="2464" t="17021" r="2618" b="14894"/>
            <a:stretch>
              <a:fillRect/>
            </a:stretch>
          </p:blipFill>
          <p:spPr bwMode="auto">
            <a:xfrm>
              <a:off x="2057400" y="5715000"/>
              <a:ext cx="4800600" cy="409700"/>
            </a:xfrm>
            <a:prstGeom prst="rect">
              <a:avLst/>
            </a:prstGeom>
            <a:grpFill/>
            <a:ln w="9525">
              <a:noFill/>
              <a:miter lim="800000"/>
              <a:headEnd/>
              <a:tailEnd/>
            </a:ln>
          </p:spPr>
        </p:pic>
      </p:grpSp>
      <p:sp>
        <p:nvSpPr>
          <p:cNvPr id="2" name="Title 1"/>
          <p:cNvSpPr>
            <a:spLocks noGrp="1"/>
          </p:cNvSpPr>
          <p:nvPr>
            <p:ph type="ctrTitle"/>
          </p:nvPr>
        </p:nvSpPr>
        <p:spPr>
          <a:xfrm>
            <a:off x="457200" y="2030413"/>
            <a:ext cx="8153400" cy="1470025"/>
          </a:xfrm>
          <a:noFill/>
        </p:spPr>
        <p:txBody>
          <a:bodyPr/>
          <a:lstStyle>
            <a:lvl1pPr>
              <a:defRPr sz="5400" b="1">
                <a:solidFill>
                  <a:srgbClr val="003399"/>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4367218"/>
            <a:ext cx="7239000" cy="776294"/>
          </a:xfrm>
        </p:spPr>
        <p:txBody>
          <a:bodyPr/>
          <a:lstStyle>
            <a:lvl1pPr marL="0" indent="0" algn="ctr">
              <a:buNone/>
              <a:defRPr b="1">
                <a:solidFill>
                  <a:srgbClr val="1A1C3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65897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285750" y="1447800"/>
            <a:ext cx="8705850" cy="4695825"/>
          </a:xfrm>
        </p:spPr>
        <p:txBody>
          <a:bodyPr/>
          <a:lstStyle>
            <a:lvl3pPr>
              <a:defRPr>
                <a:solidFill>
                  <a:srgbClr val="003399"/>
                </a:solidFill>
              </a:defRPr>
            </a:lvl3pPr>
            <a:lvl4pPr>
              <a:defRPr>
                <a:solidFill>
                  <a:srgbClr val="003399"/>
                </a:solidFill>
              </a:defRPr>
            </a:lvl4pPr>
            <a:lvl5pPr>
              <a:defRPr>
                <a:solidFill>
                  <a:srgbClr val="00339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700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20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4860"/>
          </a:xfrm>
        </p:spPr>
        <p:txBody>
          <a:bodyPr anchor="t"/>
          <a:lstStyle>
            <a:lvl1pPr marL="0" indent="0" algn="ctr">
              <a:defRPr sz="4000" b="1" cap="none"/>
            </a:lvl1pPr>
          </a:lstStyle>
          <a:p>
            <a:r>
              <a:rPr lang="en-US"/>
              <a:t>Click to edit Master title style</a:t>
            </a:r>
            <a:endParaRPr lang="en-US" dirty="0"/>
          </a:p>
        </p:txBody>
      </p:sp>
      <p:sp>
        <p:nvSpPr>
          <p:cNvPr id="3" name="Text Placeholder 2"/>
          <p:cNvSpPr>
            <a:spLocks noGrp="1"/>
          </p:cNvSpPr>
          <p:nvPr>
            <p:ph type="body" idx="1"/>
          </p:nvPr>
        </p:nvSpPr>
        <p:spPr>
          <a:xfrm>
            <a:off x="228600" y="990600"/>
            <a:ext cx="8486804" cy="5153044"/>
          </a:xfrm>
        </p:spPr>
        <p:txBody>
          <a:bodyPr/>
          <a:lstStyle>
            <a:lvl1pPr marL="0" indent="0" algn="l">
              <a:buNone/>
              <a:defRPr sz="4000">
                <a:solidFill>
                  <a:srgbClr val="0033C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7681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solidFill>
                  <a:srgbClr val="003399"/>
                </a:solidFill>
              </a:defRPr>
            </a:lvl3pPr>
            <a:lvl4pPr>
              <a:defRPr sz="1800">
                <a:solidFill>
                  <a:srgbClr val="003399"/>
                </a:solidFill>
              </a:defRPr>
            </a:lvl4pPr>
            <a:lvl5pPr>
              <a:defRPr sz="1800">
                <a:solidFill>
                  <a:srgbClr val="00339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solidFill>
                  <a:srgbClr val="003399"/>
                </a:solidFill>
              </a:defRPr>
            </a:lvl3pPr>
            <a:lvl4pPr>
              <a:defRPr sz="1800">
                <a:solidFill>
                  <a:srgbClr val="003399"/>
                </a:solidFill>
              </a:defRPr>
            </a:lvl4pPr>
            <a:lvl5pPr>
              <a:defRPr sz="1800">
                <a:solidFill>
                  <a:srgbClr val="00339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441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solidFill>
                  <a:srgbClr val="003399"/>
                </a:solidFill>
              </a:defRPr>
            </a:lvl3pPr>
            <a:lvl4pPr>
              <a:defRPr sz="1600">
                <a:solidFill>
                  <a:srgbClr val="003399"/>
                </a:solidFill>
              </a:defRPr>
            </a:lvl4pPr>
            <a:lvl5pPr>
              <a:defRPr sz="1600">
                <a:solidFill>
                  <a:srgbClr val="00339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solidFill>
                  <a:srgbClr val="003399"/>
                </a:solidFill>
              </a:defRPr>
            </a:lvl3pPr>
            <a:lvl4pPr>
              <a:defRPr sz="1600">
                <a:solidFill>
                  <a:srgbClr val="003399"/>
                </a:solidFill>
              </a:defRPr>
            </a:lvl4pPr>
            <a:lvl5pPr>
              <a:defRPr sz="1600">
                <a:solidFill>
                  <a:srgbClr val="00339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97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176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solidFill>
                  <a:srgbClr val="003399"/>
                </a:solidFill>
              </a:defRPr>
            </a:lvl3pPr>
            <a:lvl4pPr>
              <a:defRPr sz="2000">
                <a:solidFill>
                  <a:srgbClr val="003399"/>
                </a:solidFill>
              </a:defRPr>
            </a:lvl4pPr>
            <a:lvl5pPr>
              <a:defRPr sz="2000">
                <a:solidFill>
                  <a:srgbClr val="003399"/>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322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326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3pPr>
              <a:defRPr>
                <a:solidFill>
                  <a:srgbClr val="003399"/>
                </a:solidFill>
              </a:defRPr>
            </a:lvl3pPr>
            <a:lvl4pPr>
              <a:defRPr>
                <a:solidFill>
                  <a:srgbClr val="003399"/>
                </a:solidFill>
              </a:defRPr>
            </a:lvl4pPr>
            <a:lvl5pPr>
              <a:defRPr>
                <a:solidFill>
                  <a:srgbClr val="00339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1940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233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3pPr>
              <a:defRPr>
                <a:solidFill>
                  <a:srgbClr val="003399"/>
                </a:solidFill>
              </a:defRPr>
            </a:lvl3pPr>
            <a:lvl4pPr>
              <a:defRPr>
                <a:solidFill>
                  <a:srgbClr val="003399"/>
                </a:solidFill>
              </a:defRPr>
            </a:lvl4pPr>
            <a:lvl5pPr>
              <a:defRPr>
                <a:solidFill>
                  <a:srgbClr val="00339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482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gif"/><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A8DAFC">
                <a:alpha val="90000"/>
              </a:srgbClr>
            </a:gs>
            <a:gs pos="100000">
              <a:srgbClr val="FFEBFA"/>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11" name="Picture 10" descr="Dock.jpg"/>
          <p:cNvPicPr>
            <a:picLocks noChangeAspect="1"/>
          </p:cNvPicPr>
          <p:nvPr/>
        </p:nvPicPr>
        <p:blipFill>
          <a:blip r:embed="rId13" cstate="print">
            <a:lum bright="57000" contrast="-69000"/>
          </a:blip>
          <a:srcRect t="21547" r="7717" b="34507"/>
          <a:stretch>
            <a:fillRect/>
          </a:stretch>
        </p:blipFill>
        <p:spPr bwMode="auto">
          <a:xfrm>
            <a:off x="1" y="0"/>
            <a:ext cx="9143999" cy="6143644"/>
          </a:xfrm>
          <a:prstGeom prst="rect">
            <a:avLst/>
          </a:prstGeom>
          <a:ln>
            <a:noFill/>
          </a:ln>
          <a:effectLst>
            <a:softEdge rad="112500"/>
          </a:effectLst>
        </p:spPr>
      </p:pic>
      <p:sp>
        <p:nvSpPr>
          <p:cNvPr id="1027" name="Title Placeholder 1"/>
          <p:cNvSpPr>
            <a:spLocks noGrp="1"/>
          </p:cNvSpPr>
          <p:nvPr>
            <p:ph type="title"/>
          </p:nvPr>
        </p:nvSpPr>
        <p:spPr bwMode="auto">
          <a:xfrm>
            <a:off x="0" y="0"/>
            <a:ext cx="9144000" cy="914400"/>
          </a:xfrm>
          <a:prstGeom prst="rect">
            <a:avLst/>
          </a:prstGeom>
          <a:solidFill>
            <a:schemeClr val="accent5">
              <a:lumMod val="60000"/>
              <a:lumOff val="4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52400" y="1066800"/>
            <a:ext cx="88392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IN" altLang="en-US"/>
              <a:t>Click to edit Master text styles</a:t>
            </a:r>
          </a:p>
          <a:p>
            <a:pPr lvl="1"/>
            <a:r>
              <a:rPr lang="en-IN" altLang="en-US"/>
              <a:t>Second level</a:t>
            </a:r>
          </a:p>
        </p:txBody>
      </p:sp>
      <p:pic>
        <p:nvPicPr>
          <p:cNvPr id="1029" name="Picture 4" descr="LOGO copy"/>
          <p:cNvPicPr>
            <a:picLocks noChangeAspect="1" noChangeArrowheads="1"/>
          </p:cNvPicPr>
          <p:nvPr/>
        </p:nvPicPr>
        <p:blipFill>
          <a:blip r:embed="rId14">
            <a:clrChange>
              <a:clrFrom>
                <a:srgbClr val="CBE3E3"/>
              </a:clrFrom>
              <a:clrTo>
                <a:srgbClr val="CBE3E3">
                  <a:alpha val="0"/>
                </a:srgbClr>
              </a:clrTo>
            </a:clrChange>
            <a:extLst>
              <a:ext uri="{28A0092B-C50C-407E-A947-70E740481C1C}">
                <a14:useLocalDpi xmlns:a14="http://schemas.microsoft.com/office/drawing/2010/main" val="0"/>
              </a:ext>
            </a:extLst>
          </a:blip>
          <a:srcRect l="11111" t="4305" r="11111" b="9607"/>
          <a:stretch>
            <a:fillRect/>
          </a:stretch>
        </p:blipFill>
        <p:spPr bwMode="auto">
          <a:xfrm>
            <a:off x="98425" y="6286500"/>
            <a:ext cx="4016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 name="Group 9"/>
          <p:cNvGrpSpPr>
            <a:grpSpLocks/>
          </p:cNvGrpSpPr>
          <p:nvPr/>
        </p:nvGrpSpPr>
        <p:grpSpPr bwMode="auto">
          <a:xfrm>
            <a:off x="2428875" y="6429375"/>
            <a:ext cx="4286250" cy="428625"/>
            <a:chOff x="2428860" y="6429396"/>
            <a:chExt cx="4286280" cy="428604"/>
          </a:xfrm>
        </p:grpSpPr>
        <p:pic>
          <p:nvPicPr>
            <p:cNvPr id="13" name="Picture 4"/>
            <p:cNvPicPr>
              <a:picLocks noChangeAspect="1" noChangeArrowheads="1"/>
            </p:cNvPicPr>
            <p:nvPr/>
          </p:nvPicPr>
          <p:blipFill>
            <a:blip r:embed="rId15" cstate="print">
              <a:duotone>
                <a:schemeClr val="accent2">
                  <a:shade val="45000"/>
                  <a:satMod val="135000"/>
                </a:schemeClr>
                <a:prstClr val="white"/>
              </a:duotone>
              <a:lum bright="-19000" contrast="2000"/>
            </a:blip>
            <a:srcRect/>
            <a:stretch>
              <a:fillRect/>
            </a:stretch>
          </p:blipFill>
          <p:spPr bwMode="auto">
            <a:xfrm>
              <a:off x="2857488" y="6429396"/>
              <a:ext cx="3227518" cy="214314"/>
            </a:xfrm>
            <a:prstGeom prst="rect">
              <a:avLst/>
            </a:prstGeom>
            <a:ln>
              <a:solidFill>
                <a:schemeClr val="bg1">
                  <a:alpha val="0"/>
                </a:schemeClr>
              </a:solidFill>
            </a:ln>
            <a:effectLst>
              <a:outerShdw blurRad="292100" dist="139700" dir="2700000" algn="tl" rotWithShape="0">
                <a:srgbClr val="333333">
                  <a:alpha val="65000"/>
                </a:srgbClr>
              </a:outerShdw>
            </a:effectLst>
          </p:spPr>
        </p:pic>
        <p:pic>
          <p:nvPicPr>
            <p:cNvPr id="14" name="Picture 6"/>
            <p:cNvPicPr>
              <a:picLocks noChangeAspect="1" noChangeArrowheads="1"/>
            </p:cNvPicPr>
            <p:nvPr/>
          </p:nvPicPr>
          <p:blipFill>
            <a:blip r:embed="rId16" cstate="print">
              <a:duotone>
                <a:schemeClr val="accent2">
                  <a:shade val="45000"/>
                  <a:satMod val="135000"/>
                </a:schemeClr>
                <a:prstClr val="white"/>
              </a:duotone>
              <a:lum bright="-19000" contrast="2000"/>
            </a:blip>
            <a:srcRect/>
            <a:stretch>
              <a:fillRect/>
            </a:stretch>
          </p:blipFill>
          <p:spPr bwMode="auto">
            <a:xfrm>
              <a:off x="2428860" y="6572272"/>
              <a:ext cx="4286280" cy="285728"/>
            </a:xfrm>
            <a:prstGeom prst="rect">
              <a:avLst/>
            </a:prstGeom>
            <a:noFill/>
            <a:ln w="9525">
              <a:solidFill>
                <a:schemeClr val="bg1">
                  <a:alpha val="0"/>
                </a:schemeClr>
              </a:solidFill>
              <a:miter lim="800000"/>
              <a:headEnd/>
              <a:tailEnd/>
            </a:ln>
            <a:effectLst/>
          </p:spPr>
        </p:pic>
      </p:grpSp>
      <p:cxnSp>
        <p:nvCxnSpPr>
          <p:cNvPr id="16" name="Straight Connector 15"/>
          <p:cNvCxnSpPr/>
          <p:nvPr/>
        </p:nvCxnSpPr>
        <p:spPr>
          <a:xfrm>
            <a:off x="1285875" y="6286500"/>
            <a:ext cx="6357938" cy="1588"/>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32" name="Picture 11" descr="G:\presentfor\rain-thunder.gif"/>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8286750" y="6323013"/>
            <a:ext cx="7143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762"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charset="0"/>
          <a:cs typeface="Arial" charset="0"/>
        </a:defRPr>
      </a:lvl2pPr>
      <a:lvl3pPr algn="ctr" rtl="0" eaLnBrk="0" fontAlgn="base" hangingPunct="0">
        <a:spcBef>
          <a:spcPct val="0"/>
        </a:spcBef>
        <a:spcAft>
          <a:spcPct val="0"/>
        </a:spcAft>
        <a:defRPr sz="4400" b="1">
          <a:solidFill>
            <a:schemeClr val="tx1"/>
          </a:solidFill>
          <a:latin typeface="Arial" charset="0"/>
          <a:cs typeface="Arial" charset="0"/>
        </a:defRPr>
      </a:lvl3pPr>
      <a:lvl4pPr algn="ctr" rtl="0" eaLnBrk="0" fontAlgn="base" hangingPunct="0">
        <a:spcBef>
          <a:spcPct val="0"/>
        </a:spcBef>
        <a:spcAft>
          <a:spcPct val="0"/>
        </a:spcAft>
        <a:defRPr sz="4400" b="1">
          <a:solidFill>
            <a:schemeClr val="tx1"/>
          </a:solidFill>
          <a:latin typeface="Arial" charset="0"/>
          <a:cs typeface="Arial" charset="0"/>
        </a:defRPr>
      </a:lvl4pPr>
      <a:lvl5pPr algn="ctr" rtl="0" eaLnBrk="0" fontAlgn="base" hangingPunct="0">
        <a:spcBef>
          <a:spcPct val="0"/>
        </a:spcBef>
        <a:spcAft>
          <a:spcPct val="0"/>
        </a:spcAft>
        <a:defRPr sz="4400" b="1">
          <a:solidFill>
            <a:schemeClr val="tx1"/>
          </a:solidFill>
          <a:latin typeface="Arial" charset="0"/>
          <a:cs typeface="Arial" charset="0"/>
        </a:defRPr>
      </a:lvl5pPr>
      <a:lvl6pPr marL="457200" algn="ctr" rtl="0" eaLnBrk="1" fontAlgn="base" hangingPunct="1">
        <a:spcBef>
          <a:spcPct val="0"/>
        </a:spcBef>
        <a:spcAft>
          <a:spcPct val="0"/>
        </a:spcAft>
        <a:defRPr sz="4800" b="1">
          <a:solidFill>
            <a:srgbClr val="090355"/>
          </a:solidFill>
          <a:latin typeface="Arial" charset="0"/>
          <a:cs typeface="Arial" charset="0"/>
        </a:defRPr>
      </a:lvl6pPr>
      <a:lvl7pPr marL="914400" algn="ctr" rtl="0" eaLnBrk="1" fontAlgn="base" hangingPunct="1">
        <a:spcBef>
          <a:spcPct val="0"/>
        </a:spcBef>
        <a:spcAft>
          <a:spcPct val="0"/>
        </a:spcAft>
        <a:defRPr sz="4800" b="1">
          <a:solidFill>
            <a:srgbClr val="090355"/>
          </a:solidFill>
          <a:latin typeface="Arial" charset="0"/>
          <a:cs typeface="Arial" charset="0"/>
        </a:defRPr>
      </a:lvl7pPr>
      <a:lvl8pPr marL="1371600" algn="ctr" rtl="0" eaLnBrk="1" fontAlgn="base" hangingPunct="1">
        <a:spcBef>
          <a:spcPct val="0"/>
        </a:spcBef>
        <a:spcAft>
          <a:spcPct val="0"/>
        </a:spcAft>
        <a:defRPr sz="4800" b="1">
          <a:solidFill>
            <a:srgbClr val="090355"/>
          </a:solidFill>
          <a:latin typeface="Arial" charset="0"/>
          <a:cs typeface="Arial" charset="0"/>
        </a:defRPr>
      </a:lvl8pPr>
      <a:lvl9pPr marL="1828800" algn="ctr" rtl="0" eaLnBrk="1" fontAlgn="base" hangingPunct="1">
        <a:spcBef>
          <a:spcPct val="0"/>
        </a:spcBef>
        <a:spcAft>
          <a:spcPct val="0"/>
        </a:spcAft>
        <a:defRPr sz="4800" b="1">
          <a:solidFill>
            <a:srgbClr val="090355"/>
          </a:solidFill>
          <a:latin typeface="Arial" charset="0"/>
          <a:cs typeface="Arial" charset="0"/>
        </a:defRPr>
      </a:lvl9pPr>
    </p:titleStyle>
    <p:bodyStyle>
      <a:lvl1pPr marL="342900" indent="-342900" algn="l" rtl="0" eaLnBrk="0" fontAlgn="base" hangingPunct="0">
        <a:spcBef>
          <a:spcPct val="20000"/>
        </a:spcBef>
        <a:spcAft>
          <a:spcPct val="0"/>
        </a:spcAft>
        <a:buFont typeface="Wingdings" pitchFamily="2" charset="2"/>
        <a:buChar char="v"/>
        <a:defRPr sz="3200" b="1" kern="1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itchFamily="2" charset="2"/>
        <a:buChar char="§"/>
        <a:defRPr sz="3200" b="1" kern="1200">
          <a:solidFill>
            <a:srgbClr val="003399"/>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1420991" y="1916832"/>
            <a:ext cx="65887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dirty="0" smtClean="0">
                <a:solidFill>
                  <a:srgbClr val="FF0000"/>
                </a:solidFill>
              </a:rPr>
              <a:t>Seasonal Temperature Forecast over India and South Asia</a:t>
            </a:r>
            <a:endParaRPr lang="en-US" sz="2800" dirty="0">
              <a:solidFill>
                <a:srgbClr val="FF0000"/>
              </a:solidFill>
            </a:endParaRPr>
          </a:p>
        </p:txBody>
      </p:sp>
      <p:sp>
        <p:nvSpPr>
          <p:cNvPr id="5126" name="Subtitle 2"/>
          <p:cNvSpPr>
            <a:spLocks/>
          </p:cNvSpPr>
          <p:nvPr/>
        </p:nvSpPr>
        <p:spPr bwMode="auto">
          <a:xfrm>
            <a:off x="971550" y="4508500"/>
            <a:ext cx="72390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Font typeface="Wingdings" pitchFamily="2" charset="2"/>
              <a:defRPr sz="3200" b="1">
                <a:solidFill>
                  <a:srgbClr val="003399"/>
                </a:solidFill>
                <a:latin typeface="Arial" charset="0"/>
                <a:cs typeface="Arial" charset="0"/>
              </a:defRPr>
            </a:lvl1pPr>
            <a:lvl2pPr marL="742950" indent="-285750" algn="ctr" eaLnBrk="0" hangingPunct="0">
              <a:spcBef>
                <a:spcPct val="20000"/>
              </a:spcBef>
              <a:buFont typeface="Wingdings" pitchFamily="2" charset="2"/>
              <a:defRPr sz="3200" b="1">
                <a:solidFill>
                  <a:srgbClr val="003399"/>
                </a:solidFill>
                <a:latin typeface="Arial" charset="0"/>
                <a:cs typeface="Arial" charset="0"/>
              </a:defRPr>
            </a:lvl2pPr>
            <a:lvl3pPr marL="1143000" indent="-228600" algn="ctr" eaLnBrk="0" hangingPunct="0">
              <a:spcBef>
                <a:spcPct val="20000"/>
              </a:spcBef>
              <a:buFont typeface="Arial" charset="0"/>
              <a:defRPr sz="2400" b="1">
                <a:solidFill>
                  <a:schemeClr val="tx1"/>
                </a:solidFill>
                <a:latin typeface="Arial" charset="0"/>
                <a:cs typeface="Arial" charset="0"/>
              </a:defRPr>
            </a:lvl3pPr>
            <a:lvl4pPr marL="1600200" indent="-228600" algn="ctr" eaLnBrk="0" hangingPunct="0">
              <a:spcBef>
                <a:spcPct val="20000"/>
              </a:spcBef>
              <a:buFont typeface="Arial" charset="0"/>
              <a:defRPr sz="2000" b="1">
                <a:solidFill>
                  <a:schemeClr val="tx1"/>
                </a:solidFill>
                <a:latin typeface="Arial" charset="0"/>
                <a:cs typeface="Arial" charset="0"/>
              </a:defRPr>
            </a:lvl4pPr>
            <a:lvl5pPr marL="2057400" indent="-228600" algn="ctr" eaLnBrk="0" hangingPunct="0">
              <a:spcBef>
                <a:spcPct val="20000"/>
              </a:spcBef>
              <a:buFont typeface="Arial" charset="0"/>
              <a:defRPr sz="2000" b="1">
                <a:solidFill>
                  <a:schemeClr val="tx1"/>
                </a:solidFill>
                <a:latin typeface="Arial" charset="0"/>
                <a:cs typeface="Arial" charset="0"/>
              </a:defRPr>
            </a:lvl5pPr>
            <a:lvl6pPr marL="2514600" indent="-228600" algn="ctr" eaLnBrk="0" fontAlgn="base" hangingPunct="0">
              <a:spcBef>
                <a:spcPct val="20000"/>
              </a:spcBef>
              <a:spcAft>
                <a:spcPct val="0"/>
              </a:spcAft>
              <a:buFont typeface="Arial" charset="0"/>
              <a:defRPr sz="2000" b="1">
                <a:solidFill>
                  <a:schemeClr val="tx1"/>
                </a:solidFill>
                <a:latin typeface="Arial" charset="0"/>
                <a:cs typeface="Arial" charset="0"/>
              </a:defRPr>
            </a:lvl6pPr>
            <a:lvl7pPr marL="2971800" indent="-228600" algn="ctr" eaLnBrk="0" fontAlgn="base" hangingPunct="0">
              <a:spcBef>
                <a:spcPct val="20000"/>
              </a:spcBef>
              <a:spcAft>
                <a:spcPct val="0"/>
              </a:spcAft>
              <a:buFont typeface="Arial" charset="0"/>
              <a:defRPr sz="2000" b="1">
                <a:solidFill>
                  <a:schemeClr val="tx1"/>
                </a:solidFill>
                <a:latin typeface="Arial" charset="0"/>
                <a:cs typeface="Arial" charset="0"/>
              </a:defRPr>
            </a:lvl7pPr>
            <a:lvl8pPr marL="3429000" indent="-228600" algn="ctr" eaLnBrk="0" fontAlgn="base" hangingPunct="0">
              <a:spcBef>
                <a:spcPct val="20000"/>
              </a:spcBef>
              <a:spcAft>
                <a:spcPct val="0"/>
              </a:spcAft>
              <a:buFont typeface="Arial" charset="0"/>
              <a:defRPr sz="2000" b="1">
                <a:solidFill>
                  <a:schemeClr val="tx1"/>
                </a:solidFill>
                <a:latin typeface="Arial" charset="0"/>
                <a:cs typeface="Arial" charset="0"/>
              </a:defRPr>
            </a:lvl8pPr>
            <a:lvl9pPr marL="3886200" indent="-228600" algn="ctr" eaLnBrk="0" fontAlgn="base" hangingPunct="0">
              <a:spcBef>
                <a:spcPct val="20000"/>
              </a:spcBef>
              <a:spcAft>
                <a:spcPct val="0"/>
              </a:spcAft>
              <a:buFont typeface="Arial" charset="0"/>
              <a:defRPr sz="2000" b="1">
                <a:solidFill>
                  <a:schemeClr val="tx1"/>
                </a:solidFill>
                <a:latin typeface="Arial" charset="0"/>
                <a:cs typeface="Arial" charset="0"/>
              </a:defRPr>
            </a:lvl9pPr>
          </a:lstStyle>
          <a:p>
            <a:pPr eaLnBrk="1" hangingPunct="1">
              <a:lnSpc>
                <a:spcPct val="80000"/>
              </a:lnSpc>
            </a:pPr>
            <a:r>
              <a:rPr lang="en-US" altLang="en-US" sz="2400" dirty="0">
                <a:solidFill>
                  <a:schemeClr val="hlink"/>
                </a:solidFill>
              </a:rPr>
              <a:t>D. S. </a:t>
            </a:r>
            <a:r>
              <a:rPr lang="en-US" altLang="en-US" sz="2400" dirty="0" err="1">
                <a:solidFill>
                  <a:schemeClr val="hlink"/>
                </a:solidFill>
              </a:rPr>
              <a:t>Pai</a:t>
            </a:r>
            <a:endParaRPr lang="en-US" altLang="en-US" sz="2400" dirty="0">
              <a:solidFill>
                <a:schemeClr val="hlink"/>
              </a:solidFill>
            </a:endParaRPr>
          </a:p>
          <a:p>
            <a:pPr eaLnBrk="1" hangingPunct="1">
              <a:lnSpc>
                <a:spcPct val="80000"/>
              </a:lnSpc>
            </a:pPr>
            <a:r>
              <a:rPr lang="en-US" altLang="en-US" sz="2400" dirty="0">
                <a:solidFill>
                  <a:schemeClr val="hlink"/>
                </a:solidFill>
              </a:rPr>
              <a:t>RCC, Pune</a:t>
            </a:r>
            <a:endParaRPr lang="en-IN" altLang="en-US" sz="2400" dirty="0">
              <a:solidFill>
                <a:schemeClr val="hlink"/>
              </a:solidFill>
            </a:endParaRPr>
          </a:p>
        </p:txBody>
      </p:sp>
      <p:sp>
        <p:nvSpPr>
          <p:cNvPr id="2" name="Rectangle 1"/>
          <p:cNvSpPr/>
          <p:nvPr/>
        </p:nvSpPr>
        <p:spPr>
          <a:xfrm>
            <a:off x="774626" y="3212976"/>
            <a:ext cx="7632848" cy="1015663"/>
          </a:xfrm>
          <a:prstGeom prst="rect">
            <a:avLst/>
          </a:prstGeom>
        </p:spPr>
        <p:txBody>
          <a:bodyPr wrap="square">
            <a:spAutoFit/>
          </a:bodyPr>
          <a:lstStyle/>
          <a:p>
            <a:pPr algn="ctr"/>
            <a:r>
              <a:rPr lang="en-US" sz="2000" dirty="0" smtClean="0">
                <a:solidFill>
                  <a:srgbClr val="3333FF"/>
                </a:solidFill>
              </a:rPr>
              <a:t>South Asia Heat Summit</a:t>
            </a:r>
            <a:endParaRPr lang="en-US" sz="2000" dirty="0">
              <a:solidFill>
                <a:srgbClr val="3333FF"/>
              </a:solidFill>
            </a:endParaRPr>
          </a:p>
          <a:p>
            <a:pPr algn="ctr"/>
            <a:r>
              <a:rPr lang="en-US" sz="2000" dirty="0">
                <a:solidFill>
                  <a:srgbClr val="3333FF"/>
                </a:solidFill>
              </a:rPr>
              <a:t>India - </a:t>
            </a:r>
            <a:r>
              <a:rPr lang="en-US" sz="2000" dirty="0" smtClean="0">
                <a:solidFill>
                  <a:srgbClr val="3333FF"/>
                </a:solidFill>
              </a:rPr>
              <a:t>14 </a:t>
            </a:r>
            <a:r>
              <a:rPr lang="en-US" sz="2000" dirty="0">
                <a:solidFill>
                  <a:srgbClr val="3333FF"/>
                </a:solidFill>
              </a:rPr>
              <a:t>February 2020 </a:t>
            </a:r>
          </a:p>
          <a:p>
            <a:pPr algn="ctr"/>
            <a:r>
              <a:rPr lang="en-US" sz="2000" dirty="0">
                <a:solidFill>
                  <a:srgbClr val="3333FF"/>
                </a:solidFill>
              </a:rPr>
              <a:t>Pune, India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A4857E-7C76-419D-A333-B338686E38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681" y="1143000"/>
            <a:ext cx="3982517" cy="3982517"/>
          </a:xfrm>
          <a:prstGeom prst="rect">
            <a:avLst/>
          </a:prstGeom>
        </p:spPr>
      </p:pic>
      <p:pic>
        <p:nvPicPr>
          <p:cNvPr id="3" name="Picture 2">
            <a:extLst>
              <a:ext uri="{FF2B5EF4-FFF2-40B4-BE49-F238E27FC236}">
                <a16:creationId xmlns:a16="http://schemas.microsoft.com/office/drawing/2014/main" id="{75E61DD2-9E93-49E0-945F-A88D2F511C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852" y="1246632"/>
            <a:ext cx="4122198" cy="4122198"/>
          </a:xfrm>
          <a:prstGeom prst="rect">
            <a:avLst/>
          </a:prstGeom>
        </p:spPr>
      </p:pic>
      <p:sp>
        <p:nvSpPr>
          <p:cNvPr id="4" name="TextBox 3">
            <a:extLst>
              <a:ext uri="{FF2B5EF4-FFF2-40B4-BE49-F238E27FC236}">
                <a16:creationId xmlns:a16="http://schemas.microsoft.com/office/drawing/2014/main" id="{0AA82713-EB1E-4F78-9713-3C97B730F3C1}"/>
              </a:ext>
            </a:extLst>
          </p:cNvPr>
          <p:cNvSpPr txBox="1"/>
          <p:nvPr/>
        </p:nvSpPr>
        <p:spPr>
          <a:xfrm>
            <a:off x="2819400" y="524509"/>
            <a:ext cx="349378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rPr>
              <a:t>Tmax</a:t>
            </a:r>
            <a:r>
              <a:rPr kumimoji="0" lang="en-US" sz="1800" b="1" i="0" u="none" strike="noStrike" kern="0" cap="none" spc="0" normalizeH="0" baseline="0" noProof="0" dirty="0">
                <a:ln>
                  <a:noFill/>
                </a:ln>
                <a:solidFill>
                  <a:prstClr val="black"/>
                </a:solidFill>
                <a:effectLst/>
                <a:uLnTx/>
                <a:uFillTx/>
              </a:rPr>
              <a:t> AMJ 2019</a:t>
            </a:r>
            <a:endParaRPr kumimoji="0" lang="en-IN"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761985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E47093-FD2A-42BF-93C7-E3064D945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58" y="1219200"/>
            <a:ext cx="4329342" cy="4329343"/>
          </a:xfrm>
          <a:prstGeom prst="rect">
            <a:avLst/>
          </a:prstGeom>
        </p:spPr>
      </p:pic>
      <p:pic>
        <p:nvPicPr>
          <p:cNvPr id="3" name="Picture 2">
            <a:extLst>
              <a:ext uri="{FF2B5EF4-FFF2-40B4-BE49-F238E27FC236}">
                <a16:creationId xmlns:a16="http://schemas.microsoft.com/office/drawing/2014/main" id="{4EB30750-B01D-4ACB-BD59-80038A867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295400"/>
            <a:ext cx="4329342" cy="4329343"/>
          </a:xfrm>
          <a:prstGeom prst="rect">
            <a:avLst/>
          </a:prstGeom>
        </p:spPr>
      </p:pic>
      <p:sp>
        <p:nvSpPr>
          <p:cNvPr id="4" name="TextBox 3">
            <a:extLst>
              <a:ext uri="{FF2B5EF4-FFF2-40B4-BE49-F238E27FC236}">
                <a16:creationId xmlns:a16="http://schemas.microsoft.com/office/drawing/2014/main" id="{27E4D338-BE38-4309-8385-35454355223A}"/>
              </a:ext>
            </a:extLst>
          </p:cNvPr>
          <p:cNvSpPr txBox="1"/>
          <p:nvPr/>
        </p:nvSpPr>
        <p:spPr>
          <a:xfrm>
            <a:off x="2539575" y="540007"/>
            <a:ext cx="381469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rPr>
              <a:t>Tmin</a:t>
            </a:r>
            <a:r>
              <a:rPr kumimoji="0" lang="en-US" sz="1800" b="1" i="0" u="none" strike="noStrike" kern="0" cap="none" spc="0" normalizeH="0" baseline="0" noProof="0" dirty="0">
                <a:ln>
                  <a:noFill/>
                </a:ln>
                <a:solidFill>
                  <a:prstClr val="black"/>
                </a:solidFill>
                <a:effectLst/>
                <a:uLnTx/>
                <a:uFillTx/>
              </a:rPr>
              <a:t> AMJ 2019</a:t>
            </a:r>
            <a:endParaRPr kumimoji="0" lang="en-IN"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46116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0F6FDE-54D7-4BF7-9FF8-600CBB468E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068" y="1591325"/>
            <a:ext cx="4144931" cy="4144930"/>
          </a:xfrm>
          <a:prstGeom prst="rect">
            <a:avLst/>
          </a:prstGeom>
        </p:spPr>
      </p:pic>
      <p:pic>
        <p:nvPicPr>
          <p:cNvPr id="4" name="Picture 3">
            <a:extLst>
              <a:ext uri="{FF2B5EF4-FFF2-40B4-BE49-F238E27FC236}">
                <a16:creationId xmlns:a16="http://schemas.microsoft.com/office/drawing/2014/main" id="{DCF55B75-B2D9-4036-ACE4-D3DD0964D0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848" y="1626333"/>
            <a:ext cx="4175151" cy="4175150"/>
          </a:xfrm>
          <a:prstGeom prst="rect">
            <a:avLst/>
          </a:prstGeom>
        </p:spPr>
      </p:pic>
      <p:sp>
        <p:nvSpPr>
          <p:cNvPr id="5" name="TextBox 4">
            <a:extLst>
              <a:ext uri="{FF2B5EF4-FFF2-40B4-BE49-F238E27FC236}">
                <a16:creationId xmlns:a16="http://schemas.microsoft.com/office/drawing/2014/main" id="{CEB80588-A0A0-44C2-B578-CF7DE2300F2E}"/>
              </a:ext>
            </a:extLst>
          </p:cNvPr>
          <p:cNvSpPr txBox="1"/>
          <p:nvPr/>
        </p:nvSpPr>
        <p:spPr>
          <a:xfrm>
            <a:off x="3139571" y="609600"/>
            <a:ext cx="333257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rPr>
              <a:t>Tmean</a:t>
            </a:r>
            <a:r>
              <a:rPr kumimoji="0" lang="en-US" sz="1800" b="1" i="0" u="none" strike="noStrike" kern="0" cap="none" spc="0" normalizeH="0" baseline="0" noProof="0" dirty="0">
                <a:ln>
                  <a:noFill/>
                </a:ln>
                <a:solidFill>
                  <a:prstClr val="black"/>
                </a:solidFill>
                <a:effectLst/>
                <a:uLnTx/>
                <a:uFillTx/>
              </a:rPr>
              <a:t> AMJ 2019</a:t>
            </a:r>
            <a:endParaRPr kumimoji="0" lang="en-IN"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988913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183084-139F-4ECA-876F-F30E14AFEC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144" y="1295400"/>
            <a:ext cx="4032563" cy="4032564"/>
          </a:xfrm>
          <a:prstGeom prst="rect">
            <a:avLst/>
          </a:prstGeom>
        </p:spPr>
      </p:pic>
      <p:pic>
        <p:nvPicPr>
          <p:cNvPr id="3" name="Picture 2">
            <a:extLst>
              <a:ext uri="{FF2B5EF4-FFF2-40B4-BE49-F238E27FC236}">
                <a16:creationId xmlns:a16="http://schemas.microsoft.com/office/drawing/2014/main" id="{1F644E06-DC9B-49EE-9A66-49EDEA26E3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36934"/>
            <a:ext cx="4091030" cy="4091030"/>
          </a:xfrm>
          <a:prstGeom prst="rect">
            <a:avLst/>
          </a:prstGeom>
        </p:spPr>
      </p:pic>
      <p:sp>
        <p:nvSpPr>
          <p:cNvPr id="4" name="TextBox 3">
            <a:extLst>
              <a:ext uri="{FF2B5EF4-FFF2-40B4-BE49-F238E27FC236}">
                <a16:creationId xmlns:a16="http://schemas.microsoft.com/office/drawing/2014/main" id="{228356D0-FE1E-41D1-8A9E-5A43975B77BA}"/>
              </a:ext>
            </a:extLst>
          </p:cNvPr>
          <p:cNvSpPr txBox="1"/>
          <p:nvPr/>
        </p:nvSpPr>
        <p:spPr>
          <a:xfrm>
            <a:off x="2971800" y="720947"/>
            <a:ext cx="344357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rPr>
              <a:t>Tmax</a:t>
            </a:r>
            <a:r>
              <a:rPr kumimoji="0" lang="en-US" sz="1800" b="1" i="0" u="none" strike="noStrike" kern="0" cap="none" spc="0" normalizeH="0" baseline="0" noProof="0" dirty="0">
                <a:ln>
                  <a:noFill/>
                </a:ln>
                <a:solidFill>
                  <a:prstClr val="black"/>
                </a:solidFill>
                <a:effectLst/>
                <a:uLnTx/>
                <a:uFillTx/>
              </a:rPr>
              <a:t> NDJ 2019</a:t>
            </a:r>
            <a:endParaRPr kumimoji="0" lang="en-IN"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3021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90CCD7-DEA4-4DBC-AB77-05D4A93E06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199" y="1060501"/>
            <a:ext cx="4241801" cy="4241800"/>
          </a:xfrm>
          <a:prstGeom prst="rect">
            <a:avLst/>
          </a:prstGeom>
        </p:spPr>
      </p:pic>
      <p:pic>
        <p:nvPicPr>
          <p:cNvPr id="3" name="Picture 2">
            <a:extLst>
              <a:ext uri="{FF2B5EF4-FFF2-40B4-BE49-F238E27FC236}">
                <a16:creationId xmlns:a16="http://schemas.microsoft.com/office/drawing/2014/main" id="{7C4B01CA-8864-4A5A-AAC1-C5438E8AF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4144" y="1163727"/>
            <a:ext cx="4138574" cy="4138574"/>
          </a:xfrm>
          <a:prstGeom prst="rect">
            <a:avLst/>
          </a:prstGeom>
        </p:spPr>
      </p:pic>
      <p:sp>
        <p:nvSpPr>
          <p:cNvPr id="4" name="TextBox 3">
            <a:extLst>
              <a:ext uri="{FF2B5EF4-FFF2-40B4-BE49-F238E27FC236}">
                <a16:creationId xmlns:a16="http://schemas.microsoft.com/office/drawing/2014/main" id="{A931E704-52F2-46E3-B8E9-2D418655896C}"/>
              </a:ext>
            </a:extLst>
          </p:cNvPr>
          <p:cNvSpPr txBox="1"/>
          <p:nvPr/>
        </p:nvSpPr>
        <p:spPr>
          <a:xfrm>
            <a:off x="2667000" y="539635"/>
            <a:ext cx="399428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rPr>
              <a:t>Tmin</a:t>
            </a:r>
            <a:r>
              <a:rPr kumimoji="0" lang="en-US" sz="1800" b="1" i="0" u="none" strike="noStrike" kern="0" cap="none" spc="0" normalizeH="0" baseline="0" noProof="0" dirty="0">
                <a:ln>
                  <a:noFill/>
                </a:ln>
                <a:solidFill>
                  <a:prstClr val="black"/>
                </a:solidFill>
                <a:effectLst/>
                <a:uLnTx/>
                <a:uFillTx/>
              </a:rPr>
              <a:t> NDJ 2019</a:t>
            </a:r>
            <a:endParaRPr kumimoji="0" lang="en-IN"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699274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DF8D0-05EC-4669-9894-6A1A595467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295400"/>
            <a:ext cx="4086865" cy="4086864"/>
          </a:xfrm>
          <a:prstGeom prst="rect">
            <a:avLst/>
          </a:prstGeom>
        </p:spPr>
      </p:pic>
      <p:pic>
        <p:nvPicPr>
          <p:cNvPr id="4" name="Picture 3">
            <a:extLst>
              <a:ext uri="{FF2B5EF4-FFF2-40B4-BE49-F238E27FC236}">
                <a16:creationId xmlns:a16="http://schemas.microsoft.com/office/drawing/2014/main" id="{C2AC0766-4555-422F-A583-7341FB4AF2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295400"/>
            <a:ext cx="4184343" cy="4184342"/>
          </a:xfrm>
          <a:prstGeom prst="rect">
            <a:avLst/>
          </a:prstGeom>
        </p:spPr>
      </p:pic>
      <p:sp>
        <p:nvSpPr>
          <p:cNvPr id="5" name="TextBox 4">
            <a:extLst>
              <a:ext uri="{FF2B5EF4-FFF2-40B4-BE49-F238E27FC236}">
                <a16:creationId xmlns:a16="http://schemas.microsoft.com/office/drawing/2014/main" id="{D0FA1DC2-5B5B-449E-BCC6-D78B4F4C6632}"/>
              </a:ext>
            </a:extLst>
          </p:cNvPr>
          <p:cNvSpPr txBox="1"/>
          <p:nvPr/>
        </p:nvSpPr>
        <p:spPr>
          <a:xfrm>
            <a:off x="3048000" y="720144"/>
            <a:ext cx="346376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rPr>
              <a:t>Tmean</a:t>
            </a:r>
            <a:r>
              <a:rPr kumimoji="0" lang="en-US" sz="1800" b="1" i="0" u="none" strike="noStrike" kern="0" cap="none" spc="0" normalizeH="0" baseline="0" noProof="0" dirty="0">
                <a:ln>
                  <a:noFill/>
                </a:ln>
                <a:solidFill>
                  <a:prstClr val="black"/>
                </a:solidFill>
                <a:effectLst/>
                <a:uLnTx/>
                <a:uFillTx/>
              </a:rPr>
              <a:t> NDJ 2019</a:t>
            </a:r>
            <a:endParaRPr kumimoji="0" lang="en-IN"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487030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0"/>
            <a:ext cx="9144000" cy="892964"/>
          </a:xfrm>
          <a:prstGeom prst="rect">
            <a:avLst/>
          </a:prstGeom>
          <a:solidFill>
            <a:schemeClr val="accent5">
              <a:lumMod val="60000"/>
              <a:lumOff val="40000"/>
            </a:schemeClr>
          </a:solidFill>
          <a:ln w="9525">
            <a:noFill/>
            <a:miter lim="800000"/>
            <a:headEnd/>
            <a:tailEnd/>
          </a:ln>
        </p:spPr>
        <p:txBody>
          <a:bodyPr/>
          <a:lstStyle/>
          <a:p>
            <a:pPr marL="342900" indent="-342900" algn="ctr">
              <a:spcBef>
                <a:spcPct val="20000"/>
              </a:spcBef>
              <a:defRPr/>
            </a:pPr>
            <a:r>
              <a:rPr lang="en-IN" sz="2300" b="1" dirty="0">
                <a:solidFill>
                  <a:srgbClr val="FF0000"/>
                </a:solidFill>
              </a:rPr>
              <a:t>Regional Climate Services Activities: </a:t>
            </a:r>
          </a:p>
          <a:p>
            <a:pPr marL="342900" indent="-342900" algn="ctr">
              <a:spcBef>
                <a:spcPct val="20000"/>
              </a:spcBef>
              <a:defRPr/>
            </a:pPr>
            <a:r>
              <a:rPr lang="en-IN" sz="2300" b="1" dirty="0">
                <a:solidFill>
                  <a:srgbClr val="FF0000"/>
                </a:solidFill>
              </a:rPr>
              <a:t>Regional Climate Centre (RCC)</a:t>
            </a:r>
          </a:p>
        </p:txBody>
      </p:sp>
      <p:sp>
        <p:nvSpPr>
          <p:cNvPr id="22533" name="Text Placeholder 5"/>
          <p:cNvSpPr>
            <a:spLocks noGrp="1"/>
          </p:cNvSpPr>
          <p:nvPr>
            <p:ph type="body" idx="1"/>
          </p:nvPr>
        </p:nvSpPr>
        <p:spPr>
          <a:xfrm>
            <a:off x="5220072" y="1942892"/>
            <a:ext cx="3765758" cy="3502332"/>
          </a:xfrm>
        </p:spPr>
        <p:txBody>
          <a:bodyPr/>
          <a:lstStyle/>
          <a:p>
            <a:pPr marL="358775" indent="-358775">
              <a:buFont typeface="Wingdings" pitchFamily="2" charset="2"/>
              <a:buChar char="Ø"/>
            </a:pPr>
            <a:r>
              <a:rPr lang="en-IN" altLang="en-US" sz="1800" dirty="0">
                <a:latin typeface="Arial" charset="0"/>
                <a:cs typeface="Arial" charset="0"/>
              </a:rPr>
              <a:t>Global monthly and seasonal forecast anomaly maps of Rainfall and Temperature for next 4 months &amp; 2 seasons (Every month)</a:t>
            </a:r>
          </a:p>
          <a:p>
            <a:pPr marL="358775" indent="-358775">
              <a:buFont typeface="Wingdings" pitchFamily="2" charset="2"/>
              <a:buChar char="Ø"/>
            </a:pPr>
            <a:r>
              <a:rPr lang="en-IN" altLang="en-US" sz="1800" dirty="0">
                <a:solidFill>
                  <a:schemeClr val="bg1"/>
                </a:solidFill>
                <a:latin typeface="Arial" charset="0"/>
                <a:cs typeface="Arial" charset="0"/>
              </a:rPr>
              <a:t>ENSO &amp; IOD Forecast Bulletins (Every month)</a:t>
            </a:r>
          </a:p>
          <a:p>
            <a:pPr marL="358775" indent="-358775">
              <a:buFont typeface="Wingdings" pitchFamily="2" charset="2"/>
              <a:buChar char="Ø"/>
            </a:pPr>
            <a:r>
              <a:rPr lang="en-IN" altLang="en-US" sz="1800" dirty="0">
                <a:latin typeface="Arial" charset="0"/>
                <a:cs typeface="Arial" charset="0"/>
              </a:rPr>
              <a:t>Seasonal Forecast Outlook of Rainfall and Temperatures over South Asia (updated every month)</a:t>
            </a:r>
          </a:p>
          <a:p>
            <a:pPr marL="358775" indent="-358775">
              <a:buFont typeface="Wingdings" pitchFamily="2" charset="2"/>
              <a:buChar char="Ø"/>
            </a:pPr>
            <a:r>
              <a:rPr lang="en-IN" altLang="en-US" sz="1800" dirty="0">
                <a:solidFill>
                  <a:schemeClr val="bg1"/>
                </a:solidFill>
                <a:latin typeface="Arial" charset="0"/>
                <a:cs typeface="Arial" charset="0"/>
              </a:rPr>
              <a:t>Consensus forecast for South Asia</a:t>
            </a:r>
          </a:p>
        </p:txBody>
      </p:sp>
      <p:sp>
        <p:nvSpPr>
          <p:cNvPr id="3" name="Rectangle 2">
            <a:extLst>
              <a:ext uri="{FF2B5EF4-FFF2-40B4-BE49-F238E27FC236}">
                <a16:creationId xmlns:a16="http://schemas.microsoft.com/office/drawing/2014/main" id="{1FF4F1C8-53FC-40F2-9B0C-8D04464DD498}"/>
              </a:ext>
            </a:extLst>
          </p:cNvPr>
          <p:cNvSpPr/>
          <p:nvPr/>
        </p:nvSpPr>
        <p:spPr>
          <a:xfrm>
            <a:off x="4691648" y="1019562"/>
            <a:ext cx="4487084" cy="923330"/>
          </a:xfrm>
          <a:prstGeom prst="rect">
            <a:avLst/>
          </a:prstGeom>
        </p:spPr>
        <p:txBody>
          <a:bodyPr wrap="square">
            <a:spAutoFit/>
          </a:bodyPr>
          <a:lstStyle/>
          <a:p>
            <a:pPr marL="342900" indent="-342900" algn="ctr">
              <a:spcBef>
                <a:spcPct val="20000"/>
              </a:spcBef>
              <a:defRPr/>
            </a:pPr>
            <a:r>
              <a:rPr lang="en-US" dirty="0">
                <a:solidFill>
                  <a:srgbClr val="FF0000"/>
                </a:solidFill>
              </a:rPr>
              <a:t>Long Range Forecast Products Available from RCC, Pune Website Based on Monsoon Mission CFS </a:t>
            </a:r>
            <a:endParaRPr lang="en-IN" dirty="0">
              <a:solidFill>
                <a:srgbClr val="FF0000"/>
              </a:solidFill>
            </a:endParaRPr>
          </a:p>
        </p:txBody>
      </p:sp>
      <p:pic>
        <p:nvPicPr>
          <p:cNvPr id="14337" name="Picture 1"/>
          <p:cNvPicPr>
            <a:picLocks noChangeAspect="1" noChangeArrowheads="1"/>
          </p:cNvPicPr>
          <p:nvPr/>
        </p:nvPicPr>
        <p:blipFill>
          <a:blip r:embed="rId2"/>
          <a:srcRect l="19637" t="8268" r="19385" b="23932"/>
          <a:stretch>
            <a:fillRect/>
          </a:stretch>
        </p:blipFill>
        <p:spPr bwMode="auto">
          <a:xfrm>
            <a:off x="71406" y="1412776"/>
            <a:ext cx="5148666" cy="4752528"/>
          </a:xfrm>
          <a:prstGeom prst="rect">
            <a:avLst/>
          </a:prstGeom>
          <a:noFill/>
          <a:ln w="9525">
            <a:noFill/>
            <a:miter lim="800000"/>
            <a:headEnd/>
            <a:tailEnd/>
          </a:ln>
          <a:effectLst/>
        </p:spPr>
      </p:pic>
    </p:spTree>
    <p:extLst>
      <p:ext uri="{BB962C8B-B14F-4D97-AF65-F5344CB8AC3E}">
        <p14:creationId xmlns:p14="http://schemas.microsoft.com/office/powerpoint/2010/main" val="1253460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453"/>
            <a:ext cx="4572000" cy="6232065"/>
          </a:xfrm>
          <a:prstGeom prst="rect">
            <a:avLst/>
          </a:prstGeom>
        </p:spPr>
      </p:pic>
      <p:pic>
        <p:nvPicPr>
          <p:cNvPr id="5" name="Picture 4"/>
          <p:cNvPicPr>
            <a:picLocks noChangeAspect="1"/>
          </p:cNvPicPr>
          <p:nvPr/>
        </p:nvPicPr>
        <p:blipFill>
          <a:blip r:embed="rId3"/>
          <a:stretch>
            <a:fillRect/>
          </a:stretch>
        </p:blipFill>
        <p:spPr>
          <a:xfrm>
            <a:off x="4716016" y="0"/>
            <a:ext cx="4320480" cy="6259518"/>
          </a:xfrm>
          <a:prstGeom prst="rect">
            <a:avLst/>
          </a:prstGeom>
        </p:spPr>
      </p:pic>
    </p:spTree>
    <p:extLst>
      <p:ext uri="{BB962C8B-B14F-4D97-AF65-F5344CB8AC3E}">
        <p14:creationId xmlns:p14="http://schemas.microsoft.com/office/powerpoint/2010/main" val="3706615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p:cNvSpPr>
            <a:spLocks noGrp="1"/>
          </p:cNvSpPr>
          <p:nvPr>
            <p:ph type="title"/>
          </p:nvPr>
        </p:nvSpPr>
        <p:spPr>
          <a:xfrm>
            <a:off x="0" y="0"/>
            <a:ext cx="9144000" cy="620713"/>
          </a:xfrm>
        </p:spPr>
        <p:txBody>
          <a:bodyPr/>
          <a:lstStyle/>
          <a:p>
            <a:r>
              <a:rPr lang="en-IN" altLang="en-US" sz="3200">
                <a:solidFill>
                  <a:srgbClr val="FF0000"/>
                </a:solidFill>
                <a:latin typeface="Arial" charset="0"/>
                <a:cs typeface="Arial" charset="0"/>
              </a:rPr>
              <a:t>Seasonal Climate Outlook for South Asia</a:t>
            </a:r>
          </a:p>
        </p:txBody>
      </p:sp>
      <p:pic>
        <p:nvPicPr>
          <p:cNvPr id="10241" name="Picture 1"/>
          <p:cNvPicPr>
            <a:picLocks noChangeAspect="1" noChangeArrowheads="1"/>
          </p:cNvPicPr>
          <p:nvPr/>
        </p:nvPicPr>
        <p:blipFill>
          <a:blip r:embed="rId2"/>
          <a:srcRect/>
          <a:stretch>
            <a:fillRect/>
          </a:stretch>
        </p:blipFill>
        <p:spPr bwMode="auto">
          <a:xfrm>
            <a:off x="142844" y="1214422"/>
            <a:ext cx="2928958" cy="3929090"/>
          </a:xfrm>
          <a:prstGeom prst="rect">
            <a:avLst/>
          </a:prstGeom>
          <a:noFill/>
          <a:ln w="9525">
            <a:noFill/>
            <a:miter lim="800000"/>
            <a:headEnd/>
            <a:tailEnd/>
          </a:ln>
          <a:effectLst/>
        </p:spPr>
      </p:pic>
      <p:pic>
        <p:nvPicPr>
          <p:cNvPr id="10242" name="Picture 2"/>
          <p:cNvPicPr>
            <a:picLocks noChangeAspect="1" noChangeArrowheads="1"/>
          </p:cNvPicPr>
          <p:nvPr/>
        </p:nvPicPr>
        <p:blipFill>
          <a:blip r:embed="rId3"/>
          <a:srcRect/>
          <a:stretch>
            <a:fillRect/>
          </a:stretch>
        </p:blipFill>
        <p:spPr bwMode="auto">
          <a:xfrm>
            <a:off x="3143240" y="1214423"/>
            <a:ext cx="2857520" cy="3929089"/>
          </a:xfrm>
          <a:prstGeom prst="rect">
            <a:avLst/>
          </a:prstGeom>
          <a:noFill/>
          <a:ln w="9525">
            <a:noFill/>
            <a:miter lim="800000"/>
            <a:headEnd/>
            <a:tailEnd/>
          </a:ln>
          <a:effectLst/>
        </p:spPr>
      </p:pic>
      <p:pic>
        <p:nvPicPr>
          <p:cNvPr id="10243" name="Picture 3"/>
          <p:cNvPicPr>
            <a:picLocks noChangeAspect="1" noChangeArrowheads="1"/>
          </p:cNvPicPr>
          <p:nvPr/>
        </p:nvPicPr>
        <p:blipFill>
          <a:blip r:embed="rId4"/>
          <a:srcRect/>
          <a:stretch>
            <a:fillRect/>
          </a:stretch>
        </p:blipFill>
        <p:spPr bwMode="auto">
          <a:xfrm>
            <a:off x="6072198" y="1214422"/>
            <a:ext cx="2932811" cy="3929090"/>
          </a:xfrm>
          <a:prstGeom prst="rect">
            <a:avLst/>
          </a:prstGeom>
          <a:noFill/>
          <a:ln w="9525">
            <a:noFill/>
            <a:miter lim="800000"/>
            <a:headEnd/>
            <a:tailEnd/>
          </a:ln>
          <a:effectLst/>
        </p:spPr>
      </p:pic>
    </p:spTree>
    <p:extLst>
      <p:ext uri="{BB962C8B-B14F-4D97-AF65-F5344CB8AC3E}">
        <p14:creationId xmlns:p14="http://schemas.microsoft.com/office/powerpoint/2010/main" val="43012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Temperature outlook for South Asia</a:t>
            </a:r>
            <a:endParaRPr lang="en-IN"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143000"/>
            <a:ext cx="7924800" cy="4307094"/>
          </a:xfrm>
        </p:spPr>
      </p:pic>
      <p:sp>
        <p:nvSpPr>
          <p:cNvPr id="5" name="TextBox 4"/>
          <p:cNvSpPr txBox="1"/>
          <p:nvPr/>
        </p:nvSpPr>
        <p:spPr>
          <a:xfrm>
            <a:off x="221411" y="5822247"/>
            <a:ext cx="9144000" cy="369332"/>
          </a:xfrm>
          <a:prstGeom prst="rect">
            <a:avLst/>
          </a:prstGeom>
          <a:noFill/>
        </p:spPr>
        <p:txBody>
          <a:bodyPr wrap="square" rtlCol="0">
            <a:spAutoFit/>
          </a:bodyPr>
          <a:lstStyle/>
          <a:p>
            <a:pPr algn="ctr"/>
            <a:r>
              <a:rPr lang="en-IN" dirty="0" smtClean="0">
                <a:effectLst/>
                <a:latin typeface="Arial"/>
              </a:rPr>
              <a:t>The probability forecast for temperature for coming seasons for South Asian region</a:t>
            </a:r>
            <a:endParaRPr lang="en-IN" dirty="0"/>
          </a:p>
        </p:txBody>
      </p:sp>
    </p:spTree>
    <p:extLst>
      <p:ext uri="{BB962C8B-B14F-4D97-AF65-F5344CB8AC3E}">
        <p14:creationId xmlns:p14="http://schemas.microsoft.com/office/powerpoint/2010/main" val="278454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Background</a:t>
            </a:r>
            <a:endParaRPr lang="en-IN" dirty="0">
              <a:solidFill>
                <a:srgbClr val="FF0000"/>
              </a:solidFill>
            </a:endParaRPr>
          </a:p>
        </p:txBody>
      </p:sp>
      <p:sp>
        <p:nvSpPr>
          <p:cNvPr id="3" name="Content Placeholder 2"/>
          <p:cNvSpPr>
            <a:spLocks noGrp="1"/>
          </p:cNvSpPr>
          <p:nvPr>
            <p:ph idx="1"/>
          </p:nvPr>
        </p:nvSpPr>
        <p:spPr>
          <a:xfrm>
            <a:off x="683568" y="1447800"/>
            <a:ext cx="7920880" cy="4695825"/>
          </a:xfrm>
        </p:spPr>
        <p:txBody>
          <a:bodyPr>
            <a:normAutofit lnSpcReduction="10000"/>
          </a:bodyPr>
          <a:lstStyle/>
          <a:p>
            <a:pPr marL="0" lvl="0" indent="0" algn="just">
              <a:buNone/>
            </a:pPr>
            <a:r>
              <a:rPr lang="en-US" sz="2800" b="1" dirty="0" smtClean="0"/>
              <a:t> </a:t>
            </a:r>
            <a:r>
              <a:rPr lang="en-US" sz="2800" dirty="0" smtClean="0"/>
              <a:t>Since </a:t>
            </a:r>
            <a:r>
              <a:rPr lang="en-US" sz="2800" dirty="0"/>
              <a:t>2016, India Meteorological Department (IMD), Ministry of Earth Sciences (</a:t>
            </a:r>
            <a:r>
              <a:rPr lang="en-US" sz="2800" dirty="0" err="1"/>
              <a:t>MoES</a:t>
            </a:r>
            <a:r>
              <a:rPr lang="en-US" sz="2800" dirty="0"/>
              <a:t>) has been issuing seasonal forecast outlooks for subdivision scale temperatures over the country for both hot and cold weather seasons based on predictions from the Monsoon Mission Coupled Forecasting System (MMCFS) Model developed under </a:t>
            </a:r>
            <a:r>
              <a:rPr lang="en-US" sz="2800" dirty="0" err="1"/>
              <a:t>MoES’s</a:t>
            </a:r>
            <a:r>
              <a:rPr lang="en-US" sz="2800" dirty="0"/>
              <a:t> monsoon mission </a:t>
            </a:r>
            <a:r>
              <a:rPr lang="en-US" sz="2800" dirty="0" smtClean="0"/>
              <a:t>project.</a:t>
            </a:r>
          </a:p>
          <a:p>
            <a:pPr marL="0" lvl="0" indent="0" algn="just">
              <a:buNone/>
            </a:pPr>
            <a:r>
              <a:rPr lang="en-US" sz="2800" dirty="0" smtClean="0"/>
              <a:t>Hot weather seasons: </a:t>
            </a:r>
            <a:r>
              <a:rPr lang="en-US" sz="2800" dirty="0" smtClean="0">
                <a:solidFill>
                  <a:srgbClr val="FF0000"/>
                </a:solidFill>
              </a:rPr>
              <a:t>MAM &amp; AMJ</a:t>
            </a:r>
          </a:p>
          <a:p>
            <a:pPr marL="0" lvl="0" indent="0" algn="just">
              <a:buNone/>
            </a:pPr>
            <a:r>
              <a:rPr lang="en-US" sz="2800" dirty="0" smtClean="0"/>
              <a:t>Cold Weather Season: </a:t>
            </a:r>
            <a:r>
              <a:rPr lang="en-US" sz="2800" dirty="0" smtClean="0">
                <a:solidFill>
                  <a:srgbClr val="FF0000"/>
                </a:solidFill>
              </a:rPr>
              <a:t>DJF</a:t>
            </a:r>
            <a:endParaRPr lang="en-IN" sz="2800" dirty="0">
              <a:solidFill>
                <a:srgbClr val="FF0000"/>
              </a:solidFill>
            </a:endParaRPr>
          </a:p>
        </p:txBody>
      </p:sp>
    </p:spTree>
    <p:extLst>
      <p:ext uri="{BB962C8B-B14F-4D97-AF65-F5344CB8AC3E}">
        <p14:creationId xmlns:p14="http://schemas.microsoft.com/office/powerpoint/2010/main" val="983414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404664"/>
          </a:xfrm>
        </p:spPr>
        <p:txBody>
          <a:bodyPr/>
          <a:lstStyle/>
          <a:p>
            <a:r>
              <a:rPr lang="en-IN" sz="1800" dirty="0">
                <a:solidFill>
                  <a:srgbClr val="FF0000"/>
                </a:solidFill>
              </a:rPr>
              <a:t>SASCOF Consensus Outlook for the 2018-19 DJF over South Asia </a:t>
            </a:r>
          </a:p>
        </p:txBody>
      </p:sp>
      <p:pic>
        <p:nvPicPr>
          <p:cNvPr id="75778" name="Picture 2"/>
          <p:cNvPicPr>
            <a:picLocks noChangeAspect="1" noChangeArrowheads="1"/>
          </p:cNvPicPr>
          <p:nvPr/>
        </p:nvPicPr>
        <p:blipFill>
          <a:blip r:embed="rId2"/>
          <a:srcRect/>
          <a:stretch>
            <a:fillRect/>
          </a:stretch>
        </p:blipFill>
        <p:spPr bwMode="auto">
          <a:xfrm>
            <a:off x="500034" y="571479"/>
            <a:ext cx="4000528" cy="5740151"/>
          </a:xfrm>
          <a:prstGeom prst="rect">
            <a:avLst/>
          </a:prstGeom>
          <a:noFill/>
          <a:ln w="9525">
            <a:noFill/>
            <a:miter lim="800000"/>
            <a:headEnd/>
            <a:tailEnd/>
          </a:ln>
          <a:effectLst/>
        </p:spPr>
      </p:pic>
      <p:pic>
        <p:nvPicPr>
          <p:cNvPr id="75779" name="Picture 3"/>
          <p:cNvPicPr>
            <a:picLocks noChangeAspect="1" noChangeArrowheads="1"/>
          </p:cNvPicPr>
          <p:nvPr/>
        </p:nvPicPr>
        <p:blipFill>
          <a:blip r:embed="rId3"/>
          <a:srcRect/>
          <a:stretch>
            <a:fillRect/>
          </a:stretch>
        </p:blipFill>
        <p:spPr bwMode="auto">
          <a:xfrm>
            <a:off x="4714876" y="571480"/>
            <a:ext cx="4071966" cy="5748658"/>
          </a:xfrm>
          <a:prstGeom prst="rect">
            <a:avLst/>
          </a:prstGeom>
          <a:noFill/>
          <a:ln w="9525">
            <a:noFill/>
            <a:miter lim="800000"/>
            <a:headEnd/>
            <a:tailEnd/>
          </a:ln>
          <a:effectLst/>
        </p:spPr>
      </p:pic>
    </p:spTree>
    <p:extLst>
      <p:ext uri="{BB962C8B-B14F-4D97-AF65-F5344CB8AC3E}">
        <p14:creationId xmlns:p14="http://schemas.microsoft.com/office/powerpoint/2010/main" val="194772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726" y="20"/>
            <a:ext cx="4542274" cy="6237292"/>
          </a:xfrm>
          <a:prstGeom prst="rect">
            <a:avLst/>
          </a:prstGeom>
        </p:spPr>
      </p:pic>
      <p:pic>
        <p:nvPicPr>
          <p:cNvPr id="5" name="Picture 4"/>
          <p:cNvPicPr>
            <a:picLocks noChangeAspect="1"/>
          </p:cNvPicPr>
          <p:nvPr/>
        </p:nvPicPr>
        <p:blipFill>
          <a:blip r:embed="rId3"/>
          <a:stretch>
            <a:fillRect/>
          </a:stretch>
        </p:blipFill>
        <p:spPr>
          <a:xfrm>
            <a:off x="4644008" y="22900"/>
            <a:ext cx="4392488" cy="6214412"/>
          </a:xfrm>
          <a:prstGeom prst="rect">
            <a:avLst/>
          </a:prstGeom>
        </p:spPr>
      </p:pic>
    </p:spTree>
    <p:extLst>
      <p:ext uri="{BB962C8B-B14F-4D97-AF65-F5344CB8AC3E}">
        <p14:creationId xmlns:p14="http://schemas.microsoft.com/office/powerpoint/2010/main" val="1496641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2" y="0"/>
            <a:ext cx="4713724" cy="6309274"/>
          </a:xfrm>
          <a:prstGeom prst="rect">
            <a:avLst/>
          </a:prstGeom>
        </p:spPr>
      </p:pic>
      <p:pic>
        <p:nvPicPr>
          <p:cNvPr id="5" name="Picture 4"/>
          <p:cNvPicPr>
            <a:picLocks noChangeAspect="1"/>
          </p:cNvPicPr>
          <p:nvPr/>
        </p:nvPicPr>
        <p:blipFill>
          <a:blip r:embed="rId3"/>
          <a:stretch>
            <a:fillRect/>
          </a:stretch>
        </p:blipFill>
        <p:spPr>
          <a:xfrm>
            <a:off x="4788025" y="33164"/>
            <a:ext cx="4355976" cy="6276110"/>
          </a:xfrm>
          <a:prstGeom prst="rect">
            <a:avLst/>
          </a:prstGeom>
        </p:spPr>
      </p:pic>
    </p:spTree>
    <p:extLst>
      <p:ext uri="{BB962C8B-B14F-4D97-AF65-F5344CB8AC3E}">
        <p14:creationId xmlns:p14="http://schemas.microsoft.com/office/powerpoint/2010/main" val="2386264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2"/>
          <p:cNvSpPr>
            <a:spLocks noGrp="1" noChangeArrowheads="1"/>
          </p:cNvSpPr>
          <p:nvPr>
            <p:ph type="dt" sz="quarter" idx="4294967295"/>
          </p:nvPr>
        </p:nvSpPr>
        <p:spPr>
          <a:xfrm>
            <a:off x="539750" y="6381750"/>
            <a:ext cx="1873250" cy="2873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v"/>
              <a:defRPr sz="3200" b="1">
                <a:solidFill>
                  <a:srgbClr val="003399"/>
                </a:solidFill>
                <a:latin typeface="Arial" charset="0"/>
                <a:cs typeface="Arial" charset="0"/>
              </a:defRPr>
            </a:lvl1pPr>
            <a:lvl2pPr marL="742950" indent="-285750" eaLnBrk="0" hangingPunct="0">
              <a:spcBef>
                <a:spcPct val="20000"/>
              </a:spcBef>
              <a:buFont typeface="Wingdings" pitchFamily="2" charset="2"/>
              <a:buChar char="§"/>
              <a:defRPr sz="3200" b="1">
                <a:solidFill>
                  <a:srgbClr val="003399"/>
                </a:solidFill>
                <a:latin typeface="Arial" charset="0"/>
                <a:cs typeface="Arial" charset="0"/>
              </a:defRPr>
            </a:lvl2pPr>
            <a:lvl3pPr marL="1143000" indent="-228600" eaLnBrk="0" hangingPunct="0">
              <a:spcBef>
                <a:spcPct val="20000"/>
              </a:spcBef>
              <a:buFont typeface="Arial" charset="0"/>
              <a:buChar char="•"/>
              <a:defRPr sz="2400" b="1">
                <a:solidFill>
                  <a:schemeClr val="tx1"/>
                </a:solidFill>
                <a:latin typeface="Arial" charset="0"/>
                <a:cs typeface="Arial" charset="0"/>
              </a:defRPr>
            </a:lvl3pPr>
            <a:lvl4pPr marL="1600200" indent="-228600" eaLnBrk="0" hangingPunct="0">
              <a:spcBef>
                <a:spcPct val="20000"/>
              </a:spcBef>
              <a:buFont typeface="Arial" charset="0"/>
              <a:buChar char="–"/>
              <a:defRPr sz="2000" b="1">
                <a:solidFill>
                  <a:schemeClr val="tx1"/>
                </a:solidFill>
                <a:latin typeface="Arial" charset="0"/>
                <a:cs typeface="Arial" charset="0"/>
              </a:defRPr>
            </a:lvl4pPr>
            <a:lvl5pPr marL="2057400" indent="-228600" eaLnBrk="0" hangingPunct="0">
              <a:spcBef>
                <a:spcPct val="20000"/>
              </a:spcBef>
              <a:buFont typeface="Arial" charset="0"/>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b="1">
                <a:solidFill>
                  <a:schemeClr val="tx1"/>
                </a:solidFill>
                <a:latin typeface="Arial" charset="0"/>
                <a:cs typeface="Arial" charset="0"/>
              </a:defRPr>
            </a:lvl9pPr>
          </a:lstStyle>
          <a:p>
            <a:pPr eaLnBrk="1" hangingPunct="1">
              <a:spcBef>
                <a:spcPct val="0"/>
              </a:spcBef>
              <a:buFontTx/>
              <a:buNone/>
            </a:pPr>
            <a:fld id="{0C592A84-82EB-401A-801B-9B33B794F099}" type="datetime1">
              <a:rPr lang="en-US" altLang="en-US" sz="1400" smtClean="0">
                <a:solidFill>
                  <a:srgbClr val="CC3300"/>
                </a:solidFill>
                <a:latin typeface="Calibri" pitchFamily="34" charset="0"/>
              </a:rPr>
              <a:pPr eaLnBrk="1" hangingPunct="1">
                <a:spcBef>
                  <a:spcPct val="0"/>
                </a:spcBef>
                <a:buFontTx/>
                <a:buNone/>
              </a:pPr>
              <a:t>2/13/2020</a:t>
            </a:fld>
            <a:endParaRPr lang="en-US" altLang="en-US" sz="1400">
              <a:solidFill>
                <a:srgbClr val="CC3300"/>
              </a:solidFill>
              <a:latin typeface="Calibri" pitchFamily="34" charset="0"/>
            </a:endParaRPr>
          </a:p>
        </p:txBody>
      </p:sp>
      <p:sp>
        <p:nvSpPr>
          <p:cNvPr id="60419" name="Rectangle 14"/>
          <p:cNvSpPr txBox="1">
            <a:spLocks noGrp="1" noChangeArrowheads="1"/>
          </p:cNvSpPr>
          <p:nvPr/>
        </p:nvSpPr>
        <p:spPr bwMode="auto">
          <a:xfrm>
            <a:off x="6948488" y="6453188"/>
            <a:ext cx="104298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buChar char="v"/>
              <a:defRPr sz="3200" b="1">
                <a:solidFill>
                  <a:srgbClr val="003399"/>
                </a:solidFill>
                <a:latin typeface="Arial" charset="0"/>
                <a:cs typeface="Arial" charset="0"/>
              </a:defRPr>
            </a:lvl1pPr>
            <a:lvl2pPr marL="742950" indent="-285750" eaLnBrk="0" hangingPunct="0">
              <a:spcBef>
                <a:spcPct val="20000"/>
              </a:spcBef>
              <a:buFont typeface="Wingdings" pitchFamily="2" charset="2"/>
              <a:buChar char="§"/>
              <a:defRPr sz="3200" b="1">
                <a:solidFill>
                  <a:srgbClr val="003399"/>
                </a:solidFill>
                <a:latin typeface="Arial" charset="0"/>
                <a:cs typeface="Arial" charset="0"/>
              </a:defRPr>
            </a:lvl2pPr>
            <a:lvl3pPr marL="1143000" indent="-228600" eaLnBrk="0" hangingPunct="0">
              <a:spcBef>
                <a:spcPct val="20000"/>
              </a:spcBef>
              <a:buFont typeface="Arial" charset="0"/>
              <a:buChar char="•"/>
              <a:defRPr sz="2400" b="1">
                <a:solidFill>
                  <a:schemeClr val="tx1"/>
                </a:solidFill>
                <a:latin typeface="Arial" charset="0"/>
                <a:cs typeface="Arial" charset="0"/>
              </a:defRPr>
            </a:lvl3pPr>
            <a:lvl4pPr marL="1600200" indent="-228600" eaLnBrk="0" hangingPunct="0">
              <a:spcBef>
                <a:spcPct val="20000"/>
              </a:spcBef>
              <a:buFont typeface="Arial" charset="0"/>
              <a:buChar char="–"/>
              <a:defRPr sz="2000" b="1">
                <a:solidFill>
                  <a:schemeClr val="tx1"/>
                </a:solidFill>
                <a:latin typeface="Arial" charset="0"/>
                <a:cs typeface="Arial" charset="0"/>
              </a:defRPr>
            </a:lvl4pPr>
            <a:lvl5pPr marL="2057400" indent="-228600" eaLnBrk="0" hangingPunct="0">
              <a:spcBef>
                <a:spcPct val="20000"/>
              </a:spcBef>
              <a:buFont typeface="Arial" charset="0"/>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b="1">
                <a:solidFill>
                  <a:schemeClr val="tx1"/>
                </a:solidFill>
                <a:latin typeface="Arial" charset="0"/>
                <a:cs typeface="Arial" charset="0"/>
              </a:defRPr>
            </a:lvl9pPr>
          </a:lstStyle>
          <a:p>
            <a:pPr algn="r" eaLnBrk="1" hangingPunct="1">
              <a:spcBef>
                <a:spcPct val="0"/>
              </a:spcBef>
              <a:buFontTx/>
              <a:buNone/>
            </a:pPr>
            <a:fld id="{DC654E4B-5108-48DC-AA7D-F80155226858}" type="slidenum">
              <a:rPr lang="en-US" altLang="en-US" sz="1400" b="0">
                <a:solidFill>
                  <a:srgbClr val="FF0000"/>
                </a:solidFill>
                <a:latin typeface="Calibri" pitchFamily="34" charset="0"/>
              </a:rPr>
              <a:pPr algn="r" eaLnBrk="1" hangingPunct="1">
                <a:spcBef>
                  <a:spcPct val="0"/>
                </a:spcBef>
                <a:buFontTx/>
                <a:buNone/>
              </a:pPr>
              <a:t>23</a:t>
            </a:fld>
            <a:endParaRPr lang="en-US" altLang="en-US" sz="1400" b="0">
              <a:solidFill>
                <a:srgbClr val="FF0000"/>
              </a:solidFill>
              <a:latin typeface="Calibri" pitchFamily="34" charset="0"/>
            </a:endParaRPr>
          </a:p>
        </p:txBody>
      </p:sp>
      <p:sp>
        <p:nvSpPr>
          <p:cNvPr id="60420" name="Rectangle 2"/>
          <p:cNvSpPr>
            <a:spLocks noGrp="1"/>
          </p:cNvSpPr>
          <p:nvPr>
            <p:ph type="title" idx="4294967295"/>
          </p:nvPr>
        </p:nvSpPr>
        <p:spPr>
          <a:xfrm>
            <a:off x="2438400" y="3733800"/>
            <a:ext cx="4495800" cy="1143000"/>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FF"/>
                </a:solidFill>
                <a:latin typeface="Arial" charset="0"/>
                <a:cs typeface="Arial" charset="0"/>
              </a:rPr>
              <a:t>Thank you</a:t>
            </a:r>
          </a:p>
        </p:txBody>
      </p:sp>
      <p:pic>
        <p:nvPicPr>
          <p:cNvPr id="60421" name="Picture 4" descr="LOGO copy"/>
          <p:cNvPicPr>
            <a:picLocks noGrp="1" noChangeAspect="1" noChangeArrowheads="1"/>
          </p:cNvPicPr>
          <p:nvPr>
            <p:ph sz="half" idx="4294967295"/>
          </p:nvPr>
        </p:nvPicPr>
        <p:blipFill>
          <a:blip r:embed="rId2">
            <a:clrChange>
              <a:clrFrom>
                <a:srgbClr val="CBE3E3"/>
              </a:clrFrom>
              <a:clrTo>
                <a:srgbClr val="CBE3E3">
                  <a:alpha val="0"/>
                </a:srgbClr>
              </a:clrTo>
            </a:clrChange>
            <a:extLst>
              <a:ext uri="{28A0092B-C50C-407E-A947-70E740481C1C}">
                <a14:useLocalDpi xmlns:a14="http://schemas.microsoft.com/office/drawing/2010/main" val="0"/>
              </a:ext>
            </a:extLst>
          </a:blip>
          <a:srcRect/>
          <a:stretch>
            <a:fillRect/>
          </a:stretch>
        </p:blipFill>
        <p:spPr>
          <a:xfrm>
            <a:off x="3505200" y="914400"/>
            <a:ext cx="2362200" cy="2743200"/>
          </a:xfrm>
          <a:noFill/>
        </p:spPr>
      </p:pic>
    </p:spTree>
    <p:extLst>
      <p:ext uri="{BB962C8B-B14F-4D97-AF65-F5344CB8AC3E}">
        <p14:creationId xmlns:p14="http://schemas.microsoft.com/office/powerpoint/2010/main" val="34646524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Model Description and Methodology</a:t>
            </a:r>
            <a:endParaRPr lang="en-IN" sz="3200" dirty="0">
              <a:solidFill>
                <a:srgbClr val="FF0000"/>
              </a:solidFill>
            </a:endParaRPr>
          </a:p>
        </p:txBody>
      </p:sp>
      <p:sp>
        <p:nvSpPr>
          <p:cNvPr id="3" name="Content Placeholder 2"/>
          <p:cNvSpPr>
            <a:spLocks noGrp="1"/>
          </p:cNvSpPr>
          <p:nvPr>
            <p:ph idx="1"/>
          </p:nvPr>
        </p:nvSpPr>
        <p:spPr>
          <a:xfrm>
            <a:off x="457200" y="1524000"/>
            <a:ext cx="8229600" cy="4525963"/>
          </a:xfrm>
        </p:spPr>
        <p:txBody>
          <a:bodyPr>
            <a:noAutofit/>
          </a:bodyPr>
          <a:lstStyle/>
          <a:p>
            <a:r>
              <a:rPr lang="en-US" sz="2800" dirty="0" smtClean="0"/>
              <a:t>Model Resolution: 38 KM</a:t>
            </a:r>
          </a:p>
          <a:p>
            <a:r>
              <a:rPr lang="en-US" sz="2800" dirty="0" smtClean="0"/>
              <a:t>Climatology used :1982-2008(28 years)</a:t>
            </a:r>
          </a:p>
          <a:p>
            <a:pPr algn="just"/>
            <a:r>
              <a:rPr lang="en-US" sz="2800" dirty="0" smtClean="0">
                <a:solidFill>
                  <a:srgbClr val="FF0000"/>
                </a:solidFill>
              </a:rPr>
              <a:t>Bias Correction Method: </a:t>
            </a:r>
            <a:r>
              <a:rPr lang="en-IN" sz="2800" dirty="0" smtClean="0"/>
              <a:t>Quantile‐based mapping method (Panofsky and Brier, 1958) for the bias correction of MMCFS monthly temperature data. This method maps the cumulative distribution function (CDF) or probability distribution functions (PDFs) of monthly gridded model temperatures onto that of gridded observed data.</a:t>
            </a:r>
            <a:endParaRPr lang="en-IN" sz="2800" dirty="0"/>
          </a:p>
        </p:txBody>
      </p:sp>
    </p:spTree>
    <p:extLst>
      <p:ext uri="{BB962C8B-B14F-4D97-AF65-F5344CB8AC3E}">
        <p14:creationId xmlns:p14="http://schemas.microsoft.com/office/powerpoint/2010/main" val="4064508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0"/>
            <a:ext cx="2895600" cy="990600"/>
          </a:xfrm>
        </p:spPr>
        <p:txBody>
          <a:bodyPr>
            <a:noAutofit/>
          </a:bodyPr>
          <a:lstStyle/>
          <a:p>
            <a:pPr lvl="0"/>
            <a:r>
              <a:rPr lang="en-US" sz="2400" b="1" dirty="0" smtClean="0">
                <a:solidFill>
                  <a:srgbClr val="FF0000"/>
                </a:solidFill>
              </a:rPr>
              <a:t>Skill of model</a:t>
            </a:r>
            <a:br>
              <a:rPr lang="en-US" sz="2400" b="1" dirty="0" smtClean="0">
                <a:solidFill>
                  <a:srgbClr val="FF0000"/>
                </a:solidFill>
              </a:rPr>
            </a:br>
            <a:r>
              <a:rPr lang="en-US" sz="2400" b="1" dirty="0" smtClean="0">
                <a:solidFill>
                  <a:srgbClr val="FF0000"/>
                </a:solidFill>
              </a:rPr>
              <a:t>Feb IC for MAM</a:t>
            </a:r>
            <a:endParaRPr lang="en-IN" sz="2400" b="1"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88" y="279409"/>
            <a:ext cx="2015393" cy="20153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3018" y="262793"/>
            <a:ext cx="2133600" cy="21336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6231" y="336166"/>
            <a:ext cx="2167794" cy="2167794"/>
          </a:xfrm>
          <a:prstGeom prst="rect">
            <a:avLst/>
          </a:prstGeom>
        </p:spPr>
      </p:pic>
      <p:sp>
        <p:nvSpPr>
          <p:cNvPr id="7" name="TextBox 6">
            <a:extLst>
              <a:ext uri="{FF2B5EF4-FFF2-40B4-BE49-F238E27FC236}">
                <a16:creationId xmlns:a16="http://schemas.microsoft.com/office/drawing/2014/main" id="{0CDCE575-5170-4BC1-8813-C23652387EE1}"/>
              </a:ext>
            </a:extLst>
          </p:cNvPr>
          <p:cNvSpPr txBox="1"/>
          <p:nvPr/>
        </p:nvSpPr>
        <p:spPr>
          <a:xfrm>
            <a:off x="883143" y="35445"/>
            <a:ext cx="57579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a:ln>
                  <a:noFill/>
                </a:ln>
                <a:solidFill>
                  <a:prstClr val="black"/>
                </a:solidFill>
                <a:effectLst/>
                <a:uLnTx/>
                <a:uFillTx/>
              </a:rPr>
              <a:t>Bias</a:t>
            </a:r>
          </a:p>
        </p:txBody>
      </p:sp>
      <p:sp>
        <p:nvSpPr>
          <p:cNvPr id="8" name="TextBox 7">
            <a:extLst>
              <a:ext uri="{FF2B5EF4-FFF2-40B4-BE49-F238E27FC236}">
                <a16:creationId xmlns:a16="http://schemas.microsoft.com/office/drawing/2014/main" id="{5828E5DD-2B28-4C61-845F-B0FA8A828BC2}"/>
              </a:ext>
            </a:extLst>
          </p:cNvPr>
          <p:cNvSpPr txBox="1"/>
          <p:nvPr/>
        </p:nvSpPr>
        <p:spPr>
          <a:xfrm>
            <a:off x="3268785" y="35445"/>
            <a:ext cx="42832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a:ln>
                  <a:noFill/>
                </a:ln>
                <a:solidFill>
                  <a:prstClr val="black"/>
                </a:solidFill>
                <a:effectLst/>
                <a:uLnTx/>
                <a:uFillTx/>
              </a:rPr>
              <a:t>CC</a:t>
            </a:r>
          </a:p>
        </p:txBody>
      </p:sp>
      <p:sp>
        <p:nvSpPr>
          <p:cNvPr id="11" name="TextBox 10">
            <a:extLst>
              <a:ext uri="{FF2B5EF4-FFF2-40B4-BE49-F238E27FC236}">
                <a16:creationId xmlns:a16="http://schemas.microsoft.com/office/drawing/2014/main" id="{61B1C265-A3A9-4EC4-812B-709C8A589093}"/>
              </a:ext>
            </a:extLst>
          </p:cNvPr>
          <p:cNvSpPr txBox="1"/>
          <p:nvPr/>
        </p:nvSpPr>
        <p:spPr>
          <a:xfrm>
            <a:off x="5551432" y="43591"/>
            <a:ext cx="73770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a:ln>
                  <a:noFill/>
                </a:ln>
                <a:solidFill>
                  <a:prstClr val="black"/>
                </a:solidFill>
                <a:effectLst/>
                <a:uLnTx/>
                <a:uFillTx/>
              </a:rPr>
              <a:t>RMSE</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921" y="2455114"/>
            <a:ext cx="2128609" cy="2128609"/>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4453" y="2396393"/>
            <a:ext cx="2310286" cy="231028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2755" y="2422714"/>
            <a:ext cx="2199474" cy="2199474"/>
          </a:xfrm>
          <a:prstGeom prst="rect">
            <a:avLst/>
          </a:prstGeom>
        </p:spPr>
      </p:pic>
      <p:sp>
        <p:nvSpPr>
          <p:cNvPr id="15" name="TextBox 14"/>
          <p:cNvSpPr txBox="1"/>
          <p:nvPr/>
        </p:nvSpPr>
        <p:spPr>
          <a:xfrm>
            <a:off x="7086600" y="1144927"/>
            <a:ext cx="990600" cy="369332"/>
          </a:xfrm>
          <a:prstGeom prst="rect">
            <a:avLst/>
          </a:prstGeom>
          <a:noFill/>
        </p:spPr>
        <p:txBody>
          <a:bodyPr wrap="square" rtlCol="0">
            <a:spAutoFit/>
          </a:bodyPr>
          <a:lstStyle/>
          <a:p>
            <a:r>
              <a:rPr lang="en-US" b="1" dirty="0" err="1" smtClean="0">
                <a:solidFill>
                  <a:srgbClr val="FF0000"/>
                </a:solidFill>
              </a:rPr>
              <a:t>Tmax</a:t>
            </a:r>
            <a:endParaRPr lang="en-IN" b="1" dirty="0">
              <a:solidFill>
                <a:srgbClr val="FF0000"/>
              </a:solidFill>
            </a:endParaRPr>
          </a:p>
        </p:txBody>
      </p:sp>
      <p:sp>
        <p:nvSpPr>
          <p:cNvPr id="16" name="TextBox 15"/>
          <p:cNvSpPr txBox="1"/>
          <p:nvPr/>
        </p:nvSpPr>
        <p:spPr>
          <a:xfrm>
            <a:off x="7127631" y="3141771"/>
            <a:ext cx="990600" cy="369332"/>
          </a:xfrm>
          <a:prstGeom prst="rect">
            <a:avLst/>
          </a:prstGeom>
          <a:noFill/>
        </p:spPr>
        <p:txBody>
          <a:bodyPr wrap="square" rtlCol="0">
            <a:spAutoFit/>
          </a:bodyPr>
          <a:lstStyle/>
          <a:p>
            <a:r>
              <a:rPr lang="en-US" b="1" dirty="0" err="1" smtClean="0">
                <a:solidFill>
                  <a:srgbClr val="FF0000"/>
                </a:solidFill>
              </a:rPr>
              <a:t>Tmin</a:t>
            </a:r>
            <a:endParaRPr lang="en-IN" b="1" dirty="0">
              <a:solidFill>
                <a:srgbClr val="FF0000"/>
              </a:solidFill>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5750" y="4565135"/>
            <a:ext cx="2224538" cy="2224538"/>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5386" y="4622196"/>
            <a:ext cx="2256941" cy="2256941"/>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5515" y="4615159"/>
            <a:ext cx="2261086" cy="2261086"/>
          </a:xfrm>
          <a:prstGeom prst="rect">
            <a:avLst/>
          </a:prstGeom>
        </p:spPr>
      </p:pic>
      <p:sp>
        <p:nvSpPr>
          <p:cNvPr id="20" name="TextBox 19"/>
          <p:cNvSpPr txBox="1"/>
          <p:nvPr/>
        </p:nvSpPr>
        <p:spPr>
          <a:xfrm>
            <a:off x="7162800" y="5374297"/>
            <a:ext cx="990600" cy="369332"/>
          </a:xfrm>
          <a:prstGeom prst="rect">
            <a:avLst/>
          </a:prstGeom>
          <a:noFill/>
        </p:spPr>
        <p:txBody>
          <a:bodyPr wrap="square" rtlCol="0">
            <a:spAutoFit/>
          </a:bodyPr>
          <a:lstStyle/>
          <a:p>
            <a:r>
              <a:rPr lang="en-US" b="1" dirty="0" err="1" smtClean="0">
                <a:solidFill>
                  <a:srgbClr val="FF0000"/>
                </a:solidFill>
              </a:rPr>
              <a:t>Tmean</a:t>
            </a:r>
            <a:endParaRPr lang="en-IN" b="1" dirty="0">
              <a:solidFill>
                <a:srgbClr val="FF0000"/>
              </a:solidFill>
            </a:endParaRPr>
          </a:p>
        </p:txBody>
      </p:sp>
    </p:spTree>
    <p:extLst>
      <p:ext uri="{BB962C8B-B14F-4D97-AF65-F5344CB8AC3E}">
        <p14:creationId xmlns:p14="http://schemas.microsoft.com/office/powerpoint/2010/main" val="893419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0"/>
            <a:ext cx="2895600" cy="990600"/>
          </a:xfrm>
        </p:spPr>
        <p:txBody>
          <a:bodyPr>
            <a:noAutofit/>
          </a:bodyPr>
          <a:lstStyle/>
          <a:p>
            <a:pPr lvl="0"/>
            <a:r>
              <a:rPr lang="en-US" sz="2400" b="1" dirty="0" smtClean="0">
                <a:solidFill>
                  <a:srgbClr val="FF0000"/>
                </a:solidFill>
              </a:rPr>
              <a:t>Skill of model</a:t>
            </a:r>
            <a:br>
              <a:rPr lang="en-US" sz="2400" b="1" dirty="0" smtClean="0">
                <a:solidFill>
                  <a:srgbClr val="FF0000"/>
                </a:solidFill>
              </a:rPr>
            </a:br>
            <a:r>
              <a:rPr lang="en-US" sz="2400" b="1" dirty="0" smtClean="0">
                <a:solidFill>
                  <a:srgbClr val="FF0000"/>
                </a:solidFill>
              </a:rPr>
              <a:t>Mar IC for AMJ</a:t>
            </a:r>
            <a:endParaRPr lang="en-IN" sz="2400" b="1" dirty="0">
              <a:solidFill>
                <a:srgbClr val="FF0000"/>
              </a:solidFill>
            </a:endParaRPr>
          </a:p>
        </p:txBody>
      </p:sp>
      <p:sp>
        <p:nvSpPr>
          <p:cNvPr id="7" name="TextBox 6">
            <a:extLst>
              <a:ext uri="{FF2B5EF4-FFF2-40B4-BE49-F238E27FC236}">
                <a16:creationId xmlns:a16="http://schemas.microsoft.com/office/drawing/2014/main" id="{0CDCE575-5170-4BC1-8813-C23652387EE1}"/>
              </a:ext>
            </a:extLst>
          </p:cNvPr>
          <p:cNvSpPr txBox="1"/>
          <p:nvPr/>
        </p:nvSpPr>
        <p:spPr>
          <a:xfrm>
            <a:off x="883143" y="-76200"/>
            <a:ext cx="57579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a:ln>
                  <a:noFill/>
                </a:ln>
                <a:solidFill>
                  <a:prstClr val="black"/>
                </a:solidFill>
                <a:effectLst/>
                <a:uLnTx/>
                <a:uFillTx/>
              </a:rPr>
              <a:t>Bias</a:t>
            </a:r>
          </a:p>
        </p:txBody>
      </p:sp>
      <p:sp>
        <p:nvSpPr>
          <p:cNvPr id="8" name="TextBox 7">
            <a:extLst>
              <a:ext uri="{FF2B5EF4-FFF2-40B4-BE49-F238E27FC236}">
                <a16:creationId xmlns:a16="http://schemas.microsoft.com/office/drawing/2014/main" id="{5828E5DD-2B28-4C61-845F-B0FA8A828BC2}"/>
              </a:ext>
            </a:extLst>
          </p:cNvPr>
          <p:cNvSpPr txBox="1"/>
          <p:nvPr/>
        </p:nvSpPr>
        <p:spPr>
          <a:xfrm>
            <a:off x="3254563" y="-84566"/>
            <a:ext cx="42832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a:ln>
                  <a:noFill/>
                </a:ln>
                <a:solidFill>
                  <a:prstClr val="black"/>
                </a:solidFill>
                <a:effectLst/>
                <a:uLnTx/>
                <a:uFillTx/>
              </a:rPr>
              <a:t>CC</a:t>
            </a:r>
          </a:p>
        </p:txBody>
      </p:sp>
      <p:sp>
        <p:nvSpPr>
          <p:cNvPr id="11" name="TextBox 10">
            <a:extLst>
              <a:ext uri="{FF2B5EF4-FFF2-40B4-BE49-F238E27FC236}">
                <a16:creationId xmlns:a16="http://schemas.microsoft.com/office/drawing/2014/main" id="{61B1C265-A3A9-4EC4-812B-709C8A589093}"/>
              </a:ext>
            </a:extLst>
          </p:cNvPr>
          <p:cNvSpPr txBox="1"/>
          <p:nvPr/>
        </p:nvSpPr>
        <p:spPr>
          <a:xfrm>
            <a:off x="5545020" y="-76200"/>
            <a:ext cx="73770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a:ln>
                  <a:noFill/>
                </a:ln>
                <a:solidFill>
                  <a:prstClr val="black"/>
                </a:solidFill>
                <a:effectLst/>
                <a:uLnTx/>
                <a:uFillTx/>
              </a:rPr>
              <a:t>RMSE</a:t>
            </a:r>
          </a:p>
        </p:txBody>
      </p:sp>
      <p:sp>
        <p:nvSpPr>
          <p:cNvPr id="15" name="TextBox 14"/>
          <p:cNvSpPr txBox="1"/>
          <p:nvPr/>
        </p:nvSpPr>
        <p:spPr>
          <a:xfrm>
            <a:off x="7086600" y="1144927"/>
            <a:ext cx="990600" cy="369332"/>
          </a:xfrm>
          <a:prstGeom prst="rect">
            <a:avLst/>
          </a:prstGeom>
          <a:noFill/>
        </p:spPr>
        <p:txBody>
          <a:bodyPr wrap="square" rtlCol="0">
            <a:spAutoFit/>
          </a:bodyPr>
          <a:lstStyle/>
          <a:p>
            <a:r>
              <a:rPr lang="en-US" b="1" dirty="0" err="1" smtClean="0">
                <a:solidFill>
                  <a:srgbClr val="FF0000"/>
                </a:solidFill>
              </a:rPr>
              <a:t>Tmax</a:t>
            </a:r>
            <a:endParaRPr lang="en-IN" b="1" dirty="0">
              <a:solidFill>
                <a:srgbClr val="FF0000"/>
              </a:solidFill>
            </a:endParaRPr>
          </a:p>
        </p:txBody>
      </p:sp>
      <p:sp>
        <p:nvSpPr>
          <p:cNvPr id="16" name="TextBox 15"/>
          <p:cNvSpPr txBox="1"/>
          <p:nvPr/>
        </p:nvSpPr>
        <p:spPr>
          <a:xfrm>
            <a:off x="7127631" y="3141771"/>
            <a:ext cx="990600" cy="369332"/>
          </a:xfrm>
          <a:prstGeom prst="rect">
            <a:avLst/>
          </a:prstGeom>
          <a:noFill/>
        </p:spPr>
        <p:txBody>
          <a:bodyPr wrap="square" rtlCol="0">
            <a:spAutoFit/>
          </a:bodyPr>
          <a:lstStyle/>
          <a:p>
            <a:r>
              <a:rPr lang="en-US" b="1" dirty="0" err="1" smtClean="0">
                <a:solidFill>
                  <a:srgbClr val="FF0000"/>
                </a:solidFill>
              </a:rPr>
              <a:t>Tmin</a:t>
            </a:r>
            <a:endParaRPr lang="en-IN" b="1" dirty="0">
              <a:solidFill>
                <a:srgbClr val="FF0000"/>
              </a:solidFill>
            </a:endParaRPr>
          </a:p>
        </p:txBody>
      </p:sp>
      <p:sp>
        <p:nvSpPr>
          <p:cNvPr id="20" name="TextBox 19"/>
          <p:cNvSpPr txBox="1"/>
          <p:nvPr/>
        </p:nvSpPr>
        <p:spPr>
          <a:xfrm>
            <a:off x="7010400" y="5374297"/>
            <a:ext cx="990600" cy="369332"/>
          </a:xfrm>
          <a:prstGeom prst="rect">
            <a:avLst/>
          </a:prstGeom>
          <a:noFill/>
        </p:spPr>
        <p:txBody>
          <a:bodyPr wrap="square" rtlCol="0">
            <a:spAutoFit/>
          </a:bodyPr>
          <a:lstStyle/>
          <a:p>
            <a:r>
              <a:rPr lang="en-US" b="1" dirty="0" err="1" smtClean="0">
                <a:solidFill>
                  <a:srgbClr val="FF0000"/>
                </a:solidFill>
              </a:rPr>
              <a:t>Tmean</a:t>
            </a:r>
            <a:endParaRPr lang="en-IN" b="1" dirty="0">
              <a:solidFill>
                <a:srgbClr val="FF0000"/>
              </a:solidFill>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21" y="236725"/>
            <a:ext cx="2126722" cy="2126722"/>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0707" y="190417"/>
            <a:ext cx="2219338" cy="2219338"/>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259" y="266240"/>
            <a:ext cx="2044973" cy="2044973"/>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2368062"/>
            <a:ext cx="2283516" cy="2283516"/>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353" y="2346575"/>
            <a:ext cx="2283516" cy="2283516"/>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7256" y="2369508"/>
            <a:ext cx="2162610" cy="2162610"/>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1" y="4601734"/>
            <a:ext cx="2202894" cy="2202894"/>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7114" y="4578288"/>
            <a:ext cx="2284276" cy="2284276"/>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38575" y="4595607"/>
            <a:ext cx="2220744" cy="2220744"/>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9441" y="259917"/>
            <a:ext cx="2139406" cy="2139406"/>
          </a:xfrm>
          <a:prstGeom prst="rect">
            <a:avLst/>
          </a:prstGeom>
        </p:spPr>
      </p:pic>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856" y="2416202"/>
            <a:ext cx="2185533" cy="2185533"/>
          </a:xfrm>
          <a:prstGeom prst="rect">
            <a:avLst/>
          </a:prstGeom>
        </p:spPr>
      </p:pic>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17838" y="2371504"/>
            <a:ext cx="2162610" cy="2162610"/>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219" y="4595872"/>
            <a:ext cx="2202894" cy="2202894"/>
          </a:xfrm>
          <a:prstGeom prst="rect">
            <a:avLst/>
          </a:prstGeom>
        </p:spPr>
      </p:pic>
    </p:spTree>
    <p:extLst>
      <p:ext uri="{BB962C8B-B14F-4D97-AF65-F5344CB8AC3E}">
        <p14:creationId xmlns:p14="http://schemas.microsoft.com/office/powerpoint/2010/main" val="2580238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6241" y="129215"/>
            <a:ext cx="2177787" cy="990600"/>
          </a:xfrm>
        </p:spPr>
        <p:txBody>
          <a:bodyPr>
            <a:noAutofit/>
          </a:bodyPr>
          <a:lstStyle/>
          <a:p>
            <a:pPr lvl="0"/>
            <a:r>
              <a:rPr lang="en-US" sz="2400" b="1" dirty="0" smtClean="0">
                <a:solidFill>
                  <a:srgbClr val="FF0000"/>
                </a:solidFill>
              </a:rPr>
              <a:t>Skill of model</a:t>
            </a:r>
            <a:br>
              <a:rPr lang="en-US" sz="2400" b="1" dirty="0" smtClean="0">
                <a:solidFill>
                  <a:srgbClr val="FF0000"/>
                </a:solidFill>
              </a:rPr>
            </a:br>
            <a:r>
              <a:rPr lang="en-US" sz="2400" b="1" dirty="0" smtClean="0">
                <a:solidFill>
                  <a:srgbClr val="FF0000"/>
                </a:solidFill>
              </a:rPr>
              <a:t>Oct IC for NDJ</a:t>
            </a:r>
            <a:endParaRPr lang="en-IN" sz="2400" b="1" dirty="0">
              <a:solidFill>
                <a:srgbClr val="FF0000"/>
              </a:solidFill>
            </a:endParaRPr>
          </a:p>
        </p:txBody>
      </p:sp>
      <p:sp>
        <p:nvSpPr>
          <p:cNvPr id="7" name="TextBox 6">
            <a:extLst>
              <a:ext uri="{FF2B5EF4-FFF2-40B4-BE49-F238E27FC236}">
                <a16:creationId xmlns:a16="http://schemas.microsoft.com/office/drawing/2014/main" id="{0CDCE575-5170-4BC1-8813-C23652387EE1}"/>
              </a:ext>
            </a:extLst>
          </p:cNvPr>
          <p:cNvSpPr txBox="1"/>
          <p:nvPr/>
        </p:nvSpPr>
        <p:spPr>
          <a:xfrm>
            <a:off x="883143" y="-76200"/>
            <a:ext cx="57579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a:ln>
                  <a:noFill/>
                </a:ln>
                <a:solidFill>
                  <a:prstClr val="black"/>
                </a:solidFill>
                <a:effectLst/>
                <a:uLnTx/>
                <a:uFillTx/>
              </a:rPr>
              <a:t>Bias</a:t>
            </a:r>
          </a:p>
        </p:txBody>
      </p:sp>
      <p:sp>
        <p:nvSpPr>
          <p:cNvPr id="8" name="TextBox 7">
            <a:extLst>
              <a:ext uri="{FF2B5EF4-FFF2-40B4-BE49-F238E27FC236}">
                <a16:creationId xmlns:a16="http://schemas.microsoft.com/office/drawing/2014/main" id="{5828E5DD-2B28-4C61-845F-B0FA8A828BC2}"/>
              </a:ext>
            </a:extLst>
          </p:cNvPr>
          <p:cNvSpPr txBox="1"/>
          <p:nvPr/>
        </p:nvSpPr>
        <p:spPr>
          <a:xfrm>
            <a:off x="3254563" y="-84566"/>
            <a:ext cx="42832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a:ln>
                  <a:noFill/>
                </a:ln>
                <a:solidFill>
                  <a:prstClr val="black"/>
                </a:solidFill>
                <a:effectLst/>
                <a:uLnTx/>
                <a:uFillTx/>
              </a:rPr>
              <a:t>CC</a:t>
            </a:r>
          </a:p>
        </p:txBody>
      </p:sp>
      <p:sp>
        <p:nvSpPr>
          <p:cNvPr id="11" name="TextBox 10">
            <a:extLst>
              <a:ext uri="{FF2B5EF4-FFF2-40B4-BE49-F238E27FC236}">
                <a16:creationId xmlns:a16="http://schemas.microsoft.com/office/drawing/2014/main" id="{61B1C265-A3A9-4EC4-812B-709C8A589093}"/>
              </a:ext>
            </a:extLst>
          </p:cNvPr>
          <p:cNvSpPr txBox="1"/>
          <p:nvPr/>
        </p:nvSpPr>
        <p:spPr>
          <a:xfrm>
            <a:off x="5318181" y="-64532"/>
            <a:ext cx="73770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N" sz="1800" b="1" i="0" u="none" strike="noStrike" kern="0" cap="none" spc="0" normalizeH="0" baseline="0" noProof="0" dirty="0">
                <a:ln>
                  <a:noFill/>
                </a:ln>
                <a:solidFill>
                  <a:prstClr val="black"/>
                </a:solidFill>
                <a:effectLst/>
                <a:uLnTx/>
                <a:uFillTx/>
              </a:rPr>
              <a:t>RMSE</a:t>
            </a:r>
          </a:p>
        </p:txBody>
      </p:sp>
      <p:sp>
        <p:nvSpPr>
          <p:cNvPr id="15" name="TextBox 14"/>
          <p:cNvSpPr txBox="1"/>
          <p:nvPr/>
        </p:nvSpPr>
        <p:spPr>
          <a:xfrm>
            <a:off x="7086600" y="1144927"/>
            <a:ext cx="990600" cy="369332"/>
          </a:xfrm>
          <a:prstGeom prst="rect">
            <a:avLst/>
          </a:prstGeom>
          <a:noFill/>
        </p:spPr>
        <p:txBody>
          <a:bodyPr wrap="square" rtlCol="0">
            <a:spAutoFit/>
          </a:bodyPr>
          <a:lstStyle/>
          <a:p>
            <a:r>
              <a:rPr lang="en-US" b="1" dirty="0" err="1" smtClean="0">
                <a:solidFill>
                  <a:srgbClr val="FF0000"/>
                </a:solidFill>
              </a:rPr>
              <a:t>Tmax</a:t>
            </a:r>
            <a:endParaRPr lang="en-IN" b="1" dirty="0">
              <a:solidFill>
                <a:srgbClr val="FF0000"/>
              </a:solidFill>
            </a:endParaRPr>
          </a:p>
        </p:txBody>
      </p:sp>
      <p:sp>
        <p:nvSpPr>
          <p:cNvPr id="16" name="TextBox 15"/>
          <p:cNvSpPr txBox="1"/>
          <p:nvPr/>
        </p:nvSpPr>
        <p:spPr>
          <a:xfrm>
            <a:off x="7127631" y="3141771"/>
            <a:ext cx="990600" cy="369332"/>
          </a:xfrm>
          <a:prstGeom prst="rect">
            <a:avLst/>
          </a:prstGeom>
          <a:noFill/>
        </p:spPr>
        <p:txBody>
          <a:bodyPr wrap="square" rtlCol="0">
            <a:spAutoFit/>
          </a:bodyPr>
          <a:lstStyle/>
          <a:p>
            <a:r>
              <a:rPr lang="en-US" b="1" dirty="0" err="1" smtClean="0">
                <a:solidFill>
                  <a:srgbClr val="FF0000"/>
                </a:solidFill>
              </a:rPr>
              <a:t>Tmin</a:t>
            </a:r>
            <a:endParaRPr lang="en-IN" b="1" dirty="0">
              <a:solidFill>
                <a:srgbClr val="FF0000"/>
              </a:solidFill>
            </a:endParaRPr>
          </a:p>
        </p:txBody>
      </p:sp>
      <p:sp>
        <p:nvSpPr>
          <p:cNvPr id="20" name="TextBox 19"/>
          <p:cNvSpPr txBox="1"/>
          <p:nvPr/>
        </p:nvSpPr>
        <p:spPr>
          <a:xfrm>
            <a:off x="7239000" y="5557821"/>
            <a:ext cx="990600" cy="369332"/>
          </a:xfrm>
          <a:prstGeom prst="rect">
            <a:avLst/>
          </a:prstGeom>
          <a:noFill/>
        </p:spPr>
        <p:txBody>
          <a:bodyPr wrap="square" rtlCol="0">
            <a:spAutoFit/>
          </a:bodyPr>
          <a:lstStyle/>
          <a:p>
            <a:r>
              <a:rPr lang="en-US" b="1" dirty="0" err="1" smtClean="0">
                <a:solidFill>
                  <a:srgbClr val="FF0000"/>
                </a:solidFill>
              </a:rPr>
              <a:t>Tmean</a:t>
            </a:r>
            <a:endParaRPr lang="en-IN" b="1" dirty="0">
              <a:solidFill>
                <a:srgbClr val="FF0000"/>
              </a:solidFill>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666"/>
            <a:ext cx="2199984" cy="2133600"/>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9205" y="278170"/>
            <a:ext cx="2170396" cy="2097683"/>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4442" y="293133"/>
            <a:ext cx="2140730" cy="2140730"/>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301329"/>
            <a:ext cx="2199984" cy="2199984"/>
          </a:xfrm>
          <a:prstGeom prst="rect">
            <a:avLst/>
          </a:prstGeom>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9208" y="2318266"/>
            <a:ext cx="2277895" cy="2277895"/>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83747" y="2370025"/>
            <a:ext cx="2121853" cy="2121853"/>
          </a:xfrm>
          <a:prstGeom prst="rect">
            <a:avLst/>
          </a:prstGeom>
        </p:spPr>
      </p:pic>
      <p:pic>
        <p:nvPicPr>
          <p:cNvPr id="46" name="Picture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543" y="4636839"/>
            <a:ext cx="2232662" cy="2232662"/>
          </a:xfrm>
          <a:prstGeom prst="rect">
            <a:avLst/>
          </a:prstGeom>
        </p:spPr>
      </p:pic>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23218" y="4628648"/>
            <a:ext cx="2303885" cy="2166854"/>
          </a:xfrm>
          <a:prstGeom prst="rect">
            <a:avLst/>
          </a:prstGeom>
        </p:spPr>
      </p:pic>
      <p:pic>
        <p:nvPicPr>
          <p:cNvPr id="48" name="Picture 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84445" y="4590329"/>
            <a:ext cx="2205181" cy="2205181"/>
          </a:xfrm>
          <a:prstGeom prst="rect">
            <a:avLst/>
          </a:prstGeom>
        </p:spPr>
      </p:pic>
    </p:spTree>
    <p:extLst>
      <p:ext uri="{BB962C8B-B14F-4D97-AF65-F5344CB8AC3E}">
        <p14:creationId xmlns:p14="http://schemas.microsoft.com/office/powerpoint/2010/main" val="4023325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602E98-6E12-4F8F-B330-E8456E541D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066671"/>
            <a:ext cx="4007588" cy="4007588"/>
          </a:xfrm>
          <a:prstGeom prst="rect">
            <a:avLst/>
          </a:prstGeom>
        </p:spPr>
      </p:pic>
      <p:pic>
        <p:nvPicPr>
          <p:cNvPr id="5" name="Picture 4">
            <a:extLst>
              <a:ext uri="{FF2B5EF4-FFF2-40B4-BE49-F238E27FC236}">
                <a16:creationId xmlns:a16="http://schemas.microsoft.com/office/drawing/2014/main" id="{60FBE59F-E738-4597-AF4C-7DD66BE9F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811" y="989860"/>
            <a:ext cx="4191739" cy="4191739"/>
          </a:xfrm>
          <a:prstGeom prst="rect">
            <a:avLst/>
          </a:prstGeom>
        </p:spPr>
      </p:pic>
      <p:sp>
        <p:nvSpPr>
          <p:cNvPr id="6" name="TextBox 5">
            <a:extLst>
              <a:ext uri="{FF2B5EF4-FFF2-40B4-BE49-F238E27FC236}">
                <a16:creationId xmlns:a16="http://schemas.microsoft.com/office/drawing/2014/main" id="{55625F9E-34D2-4C4F-B454-D259FF6024B5}"/>
              </a:ext>
            </a:extLst>
          </p:cNvPr>
          <p:cNvSpPr txBox="1"/>
          <p:nvPr/>
        </p:nvSpPr>
        <p:spPr>
          <a:xfrm>
            <a:off x="2801928" y="379932"/>
            <a:ext cx="344976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rPr>
              <a:t>Tmax</a:t>
            </a:r>
            <a:r>
              <a:rPr kumimoji="0" lang="en-US" sz="1800" b="1" i="0" u="none" strike="noStrike" kern="0" cap="none" spc="0" normalizeH="0" baseline="0" noProof="0" dirty="0">
                <a:ln>
                  <a:noFill/>
                </a:ln>
                <a:solidFill>
                  <a:prstClr val="black"/>
                </a:solidFill>
                <a:effectLst/>
                <a:uLnTx/>
                <a:uFillTx/>
              </a:rPr>
              <a:t> MAM 2019</a:t>
            </a:r>
            <a:endParaRPr kumimoji="0" lang="en-IN"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150296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2D612F-D976-42E7-8868-9514D2F871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164431"/>
            <a:ext cx="4204315" cy="4204315"/>
          </a:xfrm>
          <a:prstGeom prst="rect">
            <a:avLst/>
          </a:prstGeom>
        </p:spPr>
      </p:pic>
      <p:pic>
        <p:nvPicPr>
          <p:cNvPr id="3" name="Picture 2">
            <a:extLst>
              <a:ext uri="{FF2B5EF4-FFF2-40B4-BE49-F238E27FC236}">
                <a16:creationId xmlns:a16="http://schemas.microsoft.com/office/drawing/2014/main" id="{5188EF29-B086-49FA-AEB8-A77F5C216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6216" y="1219200"/>
            <a:ext cx="4139184" cy="4139183"/>
          </a:xfrm>
          <a:prstGeom prst="rect">
            <a:avLst/>
          </a:prstGeom>
        </p:spPr>
      </p:pic>
      <p:sp>
        <p:nvSpPr>
          <p:cNvPr id="4" name="TextBox 3">
            <a:extLst>
              <a:ext uri="{FF2B5EF4-FFF2-40B4-BE49-F238E27FC236}">
                <a16:creationId xmlns:a16="http://schemas.microsoft.com/office/drawing/2014/main" id="{2BCD8570-37F4-4F77-9EB2-FD8CF3ADB5BF}"/>
              </a:ext>
            </a:extLst>
          </p:cNvPr>
          <p:cNvSpPr txBox="1"/>
          <p:nvPr/>
        </p:nvSpPr>
        <p:spPr>
          <a:xfrm>
            <a:off x="3559946" y="535601"/>
            <a:ext cx="346249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rPr>
              <a:t>Tmin</a:t>
            </a:r>
            <a:r>
              <a:rPr kumimoji="0" lang="en-US" sz="1800" b="1" i="0" u="none" strike="noStrike" kern="0" cap="none" spc="0" normalizeH="0" baseline="0" noProof="0" dirty="0">
                <a:ln>
                  <a:noFill/>
                </a:ln>
                <a:solidFill>
                  <a:prstClr val="black"/>
                </a:solidFill>
                <a:effectLst/>
                <a:uLnTx/>
                <a:uFillTx/>
              </a:rPr>
              <a:t> MAM 2019</a:t>
            </a:r>
            <a:endParaRPr kumimoji="0" lang="en-IN"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519523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85BF8E-528A-4AFB-B963-8425FFF6C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95400"/>
            <a:ext cx="4309576" cy="4309577"/>
          </a:xfrm>
          <a:prstGeom prst="rect">
            <a:avLst/>
          </a:prstGeom>
        </p:spPr>
      </p:pic>
      <p:pic>
        <p:nvPicPr>
          <p:cNvPr id="3" name="Picture 2">
            <a:extLst>
              <a:ext uri="{FF2B5EF4-FFF2-40B4-BE49-F238E27FC236}">
                <a16:creationId xmlns:a16="http://schemas.microsoft.com/office/drawing/2014/main" id="{E73322BC-8A97-4A78-9F33-E5E85DEC8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576" y="1345996"/>
            <a:ext cx="4306409" cy="4306409"/>
          </a:xfrm>
          <a:prstGeom prst="rect">
            <a:avLst/>
          </a:prstGeom>
        </p:spPr>
      </p:pic>
      <p:sp>
        <p:nvSpPr>
          <p:cNvPr id="4" name="TextBox 3">
            <a:extLst>
              <a:ext uri="{FF2B5EF4-FFF2-40B4-BE49-F238E27FC236}">
                <a16:creationId xmlns:a16="http://schemas.microsoft.com/office/drawing/2014/main" id="{5D532133-C20E-40F3-9148-84AC08614B8B}"/>
              </a:ext>
            </a:extLst>
          </p:cNvPr>
          <p:cNvSpPr txBox="1"/>
          <p:nvPr/>
        </p:nvSpPr>
        <p:spPr>
          <a:xfrm>
            <a:off x="2778985" y="506441"/>
            <a:ext cx="382318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rPr>
              <a:t>Tmean</a:t>
            </a:r>
            <a:r>
              <a:rPr kumimoji="0" lang="en-US" sz="1800" b="1" i="0" u="none" strike="noStrike" kern="0" cap="none" spc="0" normalizeH="0" baseline="0" noProof="0" dirty="0">
                <a:ln>
                  <a:noFill/>
                </a:ln>
                <a:solidFill>
                  <a:prstClr val="black"/>
                </a:solidFill>
                <a:effectLst/>
                <a:uLnTx/>
                <a:uFillTx/>
              </a:rPr>
              <a:t> MAM 2019</a:t>
            </a:r>
            <a:endParaRPr kumimoji="0" lang="en-IN"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583229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im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2674</TotalTime>
  <Words>338</Words>
  <Application>Microsoft Office PowerPoint</Application>
  <PresentationFormat>On-screen Show (4:3)</PresentationFormat>
  <Paragraphs>61</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imd</vt:lpstr>
      <vt:lpstr>PowerPoint Presentation</vt:lpstr>
      <vt:lpstr>Background</vt:lpstr>
      <vt:lpstr>Model Description and Methodology</vt:lpstr>
      <vt:lpstr>Skill of model Feb IC for MAM</vt:lpstr>
      <vt:lpstr>Skill of model Mar IC for AMJ</vt:lpstr>
      <vt:lpstr>Skill of model Oct IC for NDJ</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Seasonal Climate Outlook for South Asia</vt:lpstr>
      <vt:lpstr>Temperature outlook for South Asia</vt:lpstr>
      <vt:lpstr>SASCOF Consensus Outlook for the 2018-19 DJF over South Asia </vt:lpstr>
      <vt:lpstr>PowerPoint Presentation</vt:lpstr>
      <vt:lpstr>PowerPoint Presentation</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Trial</dc:title>
  <dc:creator>Davinder</dc:creator>
  <cp:lastModifiedBy>Sivananda Pai</cp:lastModifiedBy>
  <cp:revision>138</cp:revision>
  <dcterms:created xsi:type="dcterms:W3CDTF">2010-01-13T09:59:35Z</dcterms:created>
  <dcterms:modified xsi:type="dcterms:W3CDTF">2020-02-13T15:17:40Z</dcterms:modified>
</cp:coreProperties>
</file>