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8" r:id="rId3"/>
    <p:sldId id="284" r:id="rId4"/>
    <p:sldId id="266" r:id="rId5"/>
    <p:sldId id="306" r:id="rId6"/>
    <p:sldId id="257" r:id="rId7"/>
    <p:sldId id="259" r:id="rId8"/>
    <p:sldId id="262" r:id="rId9"/>
    <p:sldId id="286" r:id="rId10"/>
    <p:sldId id="304" r:id="rId11"/>
    <p:sldId id="291" r:id="rId12"/>
    <p:sldId id="297" r:id="rId13"/>
    <p:sldId id="310" r:id="rId14"/>
    <p:sldId id="293" r:id="rId15"/>
    <p:sldId id="298" r:id="rId16"/>
    <p:sldId id="311" r:id="rId17"/>
    <p:sldId id="312" r:id="rId18"/>
    <p:sldId id="307"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37" autoAdjust="0"/>
  </p:normalViewPr>
  <p:slideViewPr>
    <p:cSldViewPr>
      <p:cViewPr varScale="1">
        <p:scale>
          <a:sx n="81" d="100"/>
          <a:sy n="81" d="100"/>
        </p:scale>
        <p:origin x="84" y="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0DC71-D8F1-42E3-BA7E-7CBBDD7FFF99}" type="datetimeFigureOut">
              <a:rPr lang="en-US" smtClean="0"/>
              <a:pPr/>
              <a:t>2/11/2020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49FA1-A422-4401-9BA3-C9ECF3FDBE2C}" type="slidenum">
              <a:rPr lang="en-US" smtClean="0"/>
              <a:pPr/>
              <a:t>‹#›</a:t>
            </a:fld>
            <a:endParaRPr lang="en-US"/>
          </a:p>
        </p:txBody>
      </p:sp>
    </p:spTree>
    <p:extLst>
      <p:ext uri="{BB962C8B-B14F-4D97-AF65-F5344CB8AC3E}">
        <p14:creationId xmlns:p14="http://schemas.microsoft.com/office/powerpoint/2010/main" val="287757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Surveillance of extreme weather conditions and risk indicators such as mosquito abundance or pathogen load is also necessary. Such data gathering should occur in conjunction with already existing public health programs and health centers. </a:t>
            </a:r>
            <a:endParaRPr lang="en-US" dirty="0"/>
          </a:p>
        </p:txBody>
      </p:sp>
      <p:sp>
        <p:nvSpPr>
          <p:cNvPr id="4" name="Slide Number Placeholder 3"/>
          <p:cNvSpPr>
            <a:spLocks noGrp="1"/>
          </p:cNvSpPr>
          <p:nvPr>
            <p:ph type="sldNum" sz="quarter" idx="10"/>
          </p:nvPr>
        </p:nvSpPr>
        <p:spPr/>
        <p:txBody>
          <a:bodyPr/>
          <a:lstStyle/>
          <a:p>
            <a:fld id="{61149FA1-A422-4401-9BA3-C9ECF3FDBE2C}" type="slidenum">
              <a:rPr lang="en-US" smtClean="0"/>
              <a:pPr/>
              <a:t>8</a:t>
            </a:fld>
            <a:endParaRPr lang="en-US"/>
          </a:p>
        </p:txBody>
      </p:sp>
    </p:spTree>
    <p:extLst>
      <p:ext uri="{BB962C8B-B14F-4D97-AF65-F5344CB8AC3E}">
        <p14:creationId xmlns:p14="http://schemas.microsoft.com/office/powerpoint/2010/main" val="104731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EF4967-3267-4522-8973-C5F1B371250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F4967-3267-4522-8973-C5F1B371250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F4967-3267-4522-8973-C5F1B371250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F4967-3267-4522-8973-C5F1B371250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F4967-3267-4522-8973-C5F1B371250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EF4967-3267-4522-8973-C5F1B371250C}"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EF4967-3267-4522-8973-C5F1B371250C}" type="datetimeFigureOut">
              <a:rPr lang="en-US" smtClean="0"/>
              <a:pPr/>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F4967-3267-4522-8973-C5F1B371250C}"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F4967-3267-4522-8973-C5F1B371250C}" type="datetimeFigureOut">
              <a:rPr lang="en-US" smtClean="0"/>
              <a:pPr/>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F4967-3267-4522-8973-C5F1B371250C}"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F4967-3267-4522-8973-C5F1B371250C}"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A4B7C-BED1-45F3-BB0B-4446225C04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4967-3267-4522-8973-C5F1B371250C}" type="datetimeFigureOut">
              <a:rPr lang="en-US" smtClean="0"/>
              <a:pPr/>
              <a:t>2/11/2020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A4B7C-BED1-45F3-BB0B-4446225C04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80102"/>
            <a:ext cx="11506200" cy="1905000"/>
          </a:xfrm>
        </p:spPr>
        <p:txBody>
          <a:bodyPr>
            <a:noAutofit/>
          </a:bodyPr>
          <a:lstStyle/>
          <a:p>
            <a:r>
              <a:rPr lang="en-IN" sz="4800" b="1" dirty="0" smtClean="0">
                <a:solidFill>
                  <a:schemeClr val="accent1">
                    <a:lumMod val="75000"/>
                  </a:schemeClr>
                </a:solidFill>
              </a:rPr>
              <a:t>Overview </a:t>
            </a:r>
            <a:r>
              <a:rPr lang="en-IN" sz="4800" b="1" dirty="0">
                <a:solidFill>
                  <a:schemeClr val="accent1">
                    <a:lumMod val="75000"/>
                  </a:schemeClr>
                </a:solidFill>
              </a:rPr>
              <a:t>of the key issues, challenges, and policy/ action to address extreme heat risks</a:t>
            </a:r>
            <a:endParaRPr lang="en-US" sz="4800" b="1" dirty="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endParaRPr>
          </a:p>
        </p:txBody>
      </p:sp>
      <p:sp>
        <p:nvSpPr>
          <p:cNvPr id="4" name="Subtitle 2"/>
          <p:cNvSpPr txBox="1">
            <a:spLocks/>
          </p:cNvSpPr>
          <p:nvPr/>
        </p:nvSpPr>
        <p:spPr>
          <a:xfrm>
            <a:off x="2743200" y="3733800"/>
            <a:ext cx="6019800" cy="1655762"/>
          </a:xfrm>
          <a:prstGeom prst="rect">
            <a:avLst/>
          </a:prstGeom>
        </p:spPr>
        <p:txBody>
          <a:bodyPr vert="horz" lIns="91440" tIns="45720" rIns="91440" bIns="45720" rtlCol="0">
            <a:normAutofit/>
          </a:bodyPr>
          <a:lstStyle/>
          <a:p>
            <a:pPr algn="ctr">
              <a:spcBef>
                <a:spcPct val="20000"/>
              </a:spcBef>
              <a:defRPr/>
            </a:pPr>
            <a:r>
              <a:rPr lang="en-US" sz="2000" b="1" dirty="0">
                <a:solidFill>
                  <a:schemeClr val="tx2"/>
                </a:solidFill>
                <a:latin typeface="Times New Roman" panose="02020603050405020304" pitchFamily="18" charset="0"/>
                <a:ea typeface="MS UI Gothic" pitchFamily="34" charset="-128"/>
                <a:cs typeface="Times New Roman" panose="02020603050405020304" pitchFamily="18" charset="0"/>
              </a:rPr>
              <a:t>Dr Lipika </a:t>
            </a:r>
            <a:r>
              <a:rPr lang="en-US" sz="2000" b="1" dirty="0" smtClean="0">
                <a:solidFill>
                  <a:schemeClr val="tx2"/>
                </a:solidFill>
                <a:latin typeface="Times New Roman" panose="02020603050405020304" pitchFamily="18" charset="0"/>
                <a:ea typeface="MS UI Gothic" pitchFamily="34" charset="-128"/>
                <a:cs typeface="Times New Roman" panose="02020603050405020304" pitchFamily="18" charset="0"/>
              </a:rPr>
              <a:t>Nanda</a:t>
            </a:r>
          </a:p>
          <a:p>
            <a:pPr algn="ctr">
              <a:spcBef>
                <a:spcPct val="20000"/>
              </a:spcBef>
              <a:defRPr/>
            </a:pPr>
            <a:r>
              <a:rPr lang="en-US" sz="2000" dirty="0" smtClean="0">
                <a:solidFill>
                  <a:schemeClr val="tx2">
                    <a:lumMod val="75000"/>
                  </a:schemeClr>
                </a:solidFill>
                <a:latin typeface="Times New Roman" panose="02020603050405020304" pitchFamily="18" charset="0"/>
                <a:ea typeface="MS UI Gothic" pitchFamily="34" charset="-128"/>
                <a:cs typeface="Times New Roman" panose="02020603050405020304" pitchFamily="18" charset="0"/>
              </a:rPr>
              <a:t>Vice President, MPPH</a:t>
            </a:r>
          </a:p>
          <a:p>
            <a:pPr algn="ctr">
              <a:spcBef>
                <a:spcPct val="20000"/>
              </a:spcBef>
              <a:defRPr/>
            </a:pPr>
            <a:r>
              <a:rPr lang="en-US" sz="2000" dirty="0" smtClean="0">
                <a:solidFill>
                  <a:schemeClr val="tx2">
                    <a:lumMod val="75000"/>
                  </a:schemeClr>
                </a:solidFill>
                <a:latin typeface="Times New Roman" panose="02020603050405020304" pitchFamily="18" charset="0"/>
                <a:ea typeface="MS UI Gothic" pitchFamily="34" charset="-128"/>
                <a:cs typeface="Times New Roman" panose="02020603050405020304" pitchFamily="18" charset="0"/>
              </a:rPr>
              <a:t>Public </a:t>
            </a:r>
            <a:r>
              <a:rPr lang="en-US" sz="2000" dirty="0">
                <a:solidFill>
                  <a:schemeClr val="tx2">
                    <a:lumMod val="75000"/>
                  </a:schemeClr>
                </a:solidFill>
                <a:latin typeface="Times New Roman" panose="02020603050405020304" pitchFamily="18" charset="0"/>
                <a:ea typeface="MS UI Gothic" pitchFamily="34" charset="-128"/>
                <a:cs typeface="Times New Roman" panose="02020603050405020304" pitchFamily="18" charset="0"/>
              </a:rPr>
              <a:t>Health Foundation of India (PHFI)</a:t>
            </a:r>
          </a:p>
          <a:p>
            <a:pPr algn="ctr">
              <a:spcBef>
                <a:spcPct val="20000"/>
              </a:spcBef>
              <a:defRPr/>
            </a:pPr>
            <a:endParaRPr lang="en-US" sz="2000" dirty="0">
              <a:solidFill>
                <a:schemeClr val="tx2">
                  <a:lumMod val="75000"/>
                </a:schemeClr>
              </a:solidFill>
              <a:latin typeface="Times New Roman" panose="02020603050405020304" pitchFamily="18" charset="0"/>
              <a:ea typeface="MS UI Gothic" pitchFamily="34" charset="-128"/>
              <a:cs typeface="Times New Roman" panose="02020603050405020304" pitchFamily="18" charset="0"/>
            </a:endParaRPr>
          </a:p>
        </p:txBody>
      </p:sp>
      <p:sp>
        <p:nvSpPr>
          <p:cNvPr id="5" name="TextBox 4"/>
          <p:cNvSpPr txBox="1"/>
          <p:nvPr/>
        </p:nvSpPr>
        <p:spPr>
          <a:xfrm>
            <a:off x="2719387" y="5715000"/>
            <a:ext cx="6043613" cy="338554"/>
          </a:xfrm>
          <a:prstGeom prst="rect">
            <a:avLst/>
          </a:prstGeom>
          <a:noFill/>
        </p:spPr>
        <p:txBody>
          <a:bodyPr wrap="square" rtlCol="0">
            <a:spAutoFit/>
          </a:bodyPr>
          <a:lstStyle/>
          <a:p>
            <a:pPr algn="ctr"/>
            <a:r>
              <a:rPr lang="en-US" sz="1600" dirty="0">
                <a:solidFill>
                  <a:schemeClr val="bg2">
                    <a:lumMod val="25000"/>
                  </a:schemeClr>
                </a:solidFill>
                <a:latin typeface="Times New Roman" panose="02020603050405020304" pitchFamily="18" charset="0"/>
                <a:cs typeface="Times New Roman" panose="02020603050405020304" pitchFamily="18" charset="0"/>
              </a:rPr>
              <a:t>SAHHS 14-Feb-2020 IITM, Pune</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337249" y="10238"/>
            <a:ext cx="1837691" cy="10013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pPr algn="l"/>
            <a:r>
              <a:rPr lang="en-US" b="1" dirty="0" smtClean="0">
                <a:solidFill>
                  <a:schemeClr val="accent1">
                    <a:lumMod val="75000"/>
                  </a:schemeClr>
                </a:solidFill>
                <a:latin typeface="Times New Roman" pitchFamily="18" charset="0"/>
                <a:cs typeface="Times New Roman" pitchFamily="18" charset="0"/>
              </a:rPr>
              <a:t>….continued</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447800"/>
            <a:ext cx="10972800" cy="4906968"/>
          </a:xfrm>
        </p:spPr>
        <p:txBody>
          <a:bodyPr>
            <a:normAutofit lnSpcReduction="10000"/>
          </a:bodyPr>
          <a:lstStyle/>
          <a:p>
            <a:pPr marL="514350" indent="-514350" algn="just">
              <a:buNone/>
            </a:pPr>
            <a:r>
              <a:rPr lang="en-US" sz="2800" b="1" dirty="0" smtClean="0">
                <a:latin typeface="Times New Roman" pitchFamily="18" charset="0"/>
                <a:cs typeface="Times New Roman" pitchFamily="18" charset="0"/>
              </a:rPr>
              <a:t>Collaborations</a:t>
            </a:r>
          </a:p>
          <a:p>
            <a:pPr marL="514350" indent="-514350" algn="just">
              <a:lnSpc>
                <a:spcPct val="150000"/>
              </a:lnSpc>
              <a:buNone/>
            </a:pPr>
            <a:r>
              <a:rPr lang="en-US" sz="2400" b="1" dirty="0" smtClean="0">
                <a:latin typeface="Times New Roman" pitchFamily="18" charset="0"/>
                <a:cs typeface="Times New Roman" pitchFamily="18" charset="0"/>
              </a:rPr>
              <a:t>            Multi-</a:t>
            </a:r>
            <a:r>
              <a:rPr lang="en-US" sz="2400" b="1" dirty="0" err="1" smtClean="0">
                <a:latin typeface="Times New Roman" pitchFamily="18" charset="0"/>
                <a:cs typeface="Times New Roman" pitchFamily="18" charset="0"/>
              </a:rPr>
              <a:t>sectoral</a:t>
            </a:r>
            <a:endParaRPr lang="en-US" sz="2400" b="1" dirty="0" smtClean="0">
              <a:latin typeface="Times New Roman" pitchFamily="18" charset="0"/>
              <a:cs typeface="Times New Roman" pitchFamily="18" charset="0"/>
            </a:endParaRPr>
          </a:p>
          <a:p>
            <a:pPr marL="914400" lvl="1" indent="-514350" algn="just">
              <a:lnSpc>
                <a:spcPct val="150000"/>
              </a:lnSpc>
            </a:pPr>
            <a:r>
              <a:rPr lang="en-US" sz="2000" dirty="0" smtClean="0">
                <a:latin typeface="Times New Roman" pitchFamily="18" charset="0"/>
                <a:cs typeface="Times New Roman" pitchFamily="18" charset="0"/>
              </a:rPr>
              <a:t>Develop partnerships and provide technical advice and support to private sector, non-governmental organizations, universities, and international organizations to more effectively address aspects of extreme heat.</a:t>
            </a:r>
          </a:p>
          <a:p>
            <a:pPr marL="914400" lvl="1" indent="-514350" algn="just">
              <a:lnSpc>
                <a:spcPct val="150000"/>
              </a:lnSpc>
              <a:buNone/>
            </a:pPr>
            <a:endParaRPr lang="en-US" sz="2000" dirty="0" smtClean="0">
              <a:latin typeface="Times New Roman" pitchFamily="18" charset="0"/>
              <a:cs typeface="Times New Roman" pitchFamily="18" charset="0"/>
            </a:endParaRPr>
          </a:p>
          <a:p>
            <a:pPr marL="914400" lvl="1" indent="-514350" algn="just">
              <a:lnSpc>
                <a:spcPct val="150000"/>
              </a:lnSpc>
              <a:buNone/>
            </a:pPr>
            <a:r>
              <a:rPr lang="en-US" sz="20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Inter-ministerial</a:t>
            </a:r>
          </a:p>
          <a:p>
            <a:pPr marL="914400" lvl="1" indent="-514350" algn="just">
              <a:lnSpc>
                <a:spcPct val="150000"/>
              </a:lnSpc>
            </a:pPr>
            <a:r>
              <a:rPr lang="en-US" sz="2000" dirty="0" smtClean="0">
                <a:latin typeface="Times New Roman" pitchFamily="18" charset="0"/>
                <a:cs typeface="Times New Roman" pitchFamily="18" charset="0"/>
              </a:rPr>
              <a:t>Collaboration with other ministries responsible for several ecological determinants of health in implementing national preparedness measures related to the health effects of climate change, and promote the public health benefits of </a:t>
            </a:r>
            <a:r>
              <a:rPr lang="en-US" sz="2000" dirty="0" smtClean="0">
                <a:latin typeface="Times New Roman" pitchFamily="18" charset="0"/>
                <a:cs typeface="Times New Roman" pitchFamily="18" charset="0"/>
              </a:rPr>
              <a:t>heat stress mitigation </a:t>
            </a:r>
            <a:r>
              <a:rPr lang="en-US" sz="2000" dirty="0" smtClean="0">
                <a:latin typeface="Times New Roman" pitchFamily="18" charset="0"/>
                <a:cs typeface="Times New Roman" pitchFamily="18" charset="0"/>
              </a:rPr>
              <a:t>and adaptation.</a:t>
            </a:r>
          </a:p>
          <a:p>
            <a:pPr marL="914400" lvl="1" indent="-514350" algn="just"/>
            <a:endParaRPr lang="en-US" sz="2000" dirty="0" smtClean="0">
              <a:latin typeface="Times New Roman" pitchFamily="18" charset="0"/>
              <a:cs typeface="Times New Roman" pitchFamily="18" charset="0"/>
            </a:endParaRPr>
          </a:p>
          <a:p>
            <a:pPr lvl="1" algn="just">
              <a:buFont typeface="Perpetua" pitchFamily="18" charset="0"/>
              <a:buChar char="–"/>
            </a:pPr>
            <a:endParaRPr lang="en-US" sz="2000" dirty="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48" y="914400"/>
            <a:ext cx="10972800" cy="1143000"/>
          </a:xfrm>
        </p:spPr>
        <p:txBody>
          <a:bodyPr>
            <a:normAutofit fontScale="90000"/>
          </a:bodyPr>
          <a:lstStyle/>
          <a:p>
            <a:pPr algn="l">
              <a:lnSpc>
                <a:spcPct val="150000"/>
              </a:lnSpc>
            </a:pPr>
            <a:r>
              <a:rPr lang="en-US" b="1" dirty="0" smtClean="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rPr>
              <a:t>Key priority areas </a:t>
            </a:r>
            <a:br>
              <a:rPr lang="en-US" b="1" dirty="0" smtClean="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rPr>
            </a:br>
            <a:r>
              <a:rPr lang="en-US" sz="3600" b="1" dirty="0" smtClean="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rPr>
              <a:t>Education </a:t>
            </a:r>
            <a:r>
              <a:rPr lang="en-US" sz="3600" b="1" dirty="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rPr>
              <a:t>and  Research </a:t>
            </a:r>
            <a:br>
              <a:rPr lang="en-US" sz="3600" b="1" dirty="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rPr>
            </a:br>
            <a:endParaRPr lang="en-US" sz="3100" dirty="0">
              <a:solidFill>
                <a:schemeClr val="accent1">
                  <a:lumMod val="75000"/>
                </a:schemeClr>
              </a:solidFill>
            </a:endParaRPr>
          </a:p>
        </p:txBody>
      </p:sp>
      <p:sp>
        <p:nvSpPr>
          <p:cNvPr id="3" name="Content Placeholder 2"/>
          <p:cNvSpPr>
            <a:spLocks noGrp="1"/>
          </p:cNvSpPr>
          <p:nvPr>
            <p:ph idx="1"/>
          </p:nvPr>
        </p:nvSpPr>
        <p:spPr>
          <a:xfrm>
            <a:off x="671848" y="2743200"/>
            <a:ext cx="10972800" cy="2758742"/>
          </a:xfrm>
        </p:spPr>
        <p:txBody>
          <a:bodyPr>
            <a:normAutofit/>
          </a:bodyPr>
          <a:lstStyle/>
          <a:p>
            <a:pPr algn="just"/>
            <a:r>
              <a:rPr lang="en-IN" sz="2600" dirty="0">
                <a:latin typeface="Times New Roman" panose="02020603050405020304" pitchFamily="18" charset="0"/>
                <a:cs typeface="Times New Roman" panose="02020603050405020304" pitchFamily="18" charset="0"/>
              </a:rPr>
              <a:t>The importance of </a:t>
            </a:r>
            <a:r>
              <a:rPr lang="en-IN" sz="2600" dirty="0" smtClean="0">
                <a:latin typeface="Times New Roman" panose="02020603050405020304" pitchFamily="18" charset="0"/>
                <a:cs typeface="Times New Roman" panose="02020603050405020304" pitchFamily="18" charset="0"/>
              </a:rPr>
              <a:t>research and education </a:t>
            </a:r>
            <a:r>
              <a:rPr lang="en-IN" sz="2600" dirty="0">
                <a:latin typeface="Times New Roman" panose="02020603050405020304" pitchFamily="18" charset="0"/>
                <a:cs typeface="Times New Roman" panose="02020603050405020304" pitchFamily="18" charset="0"/>
              </a:rPr>
              <a:t>in addressing </a:t>
            </a:r>
            <a:r>
              <a:rPr lang="en-IN" sz="2600" dirty="0" smtClean="0">
                <a:latin typeface="Times New Roman" panose="02020603050405020304" pitchFamily="18" charset="0"/>
                <a:cs typeface="Times New Roman" panose="02020603050405020304" pitchFamily="18" charset="0"/>
              </a:rPr>
              <a:t>extreme heat cannot </a:t>
            </a:r>
            <a:r>
              <a:rPr lang="en-IN" sz="2600" dirty="0">
                <a:latin typeface="Times New Roman" panose="02020603050405020304" pitchFamily="18" charset="0"/>
                <a:cs typeface="Times New Roman" panose="02020603050405020304" pitchFamily="18" charset="0"/>
              </a:rPr>
              <a:t>be stated enough. </a:t>
            </a:r>
            <a:endParaRPr lang="en-IN" sz="2600" dirty="0" smtClean="0">
              <a:latin typeface="Times New Roman" panose="02020603050405020304" pitchFamily="18" charset="0"/>
              <a:cs typeface="Times New Roman" panose="02020603050405020304" pitchFamily="18" charset="0"/>
            </a:endParaRPr>
          </a:p>
          <a:p>
            <a:pPr algn="just"/>
            <a:r>
              <a:rPr lang="en-IN" sz="2600" dirty="0" smtClean="0">
                <a:latin typeface="Times New Roman" panose="02020603050405020304" pitchFamily="18" charset="0"/>
                <a:cs typeface="Times New Roman" panose="02020603050405020304" pitchFamily="18" charset="0"/>
              </a:rPr>
              <a:t>Includes </a:t>
            </a:r>
            <a:r>
              <a:rPr lang="en-IN" sz="2600" dirty="0">
                <a:latin typeface="Times New Roman" panose="02020603050405020304" pitchFamily="18" charset="0"/>
                <a:cs typeface="Times New Roman" panose="02020603050405020304" pitchFamily="18" charset="0"/>
              </a:rPr>
              <a:t>all aspects of this phenomenon: science, direct and indirect impacts (biophysical, social, economic and health), measures for reducing greenhouse gas emissions and measures to adapt to a changing climate.</a:t>
            </a:r>
            <a:endParaRPr lang="en-US" sz="26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354309" y="12196"/>
            <a:ext cx="1837691" cy="1001395"/>
          </a:xfrm>
          <a:prstGeom prst="rect">
            <a:avLst/>
          </a:prstGeom>
        </p:spPr>
      </p:pic>
    </p:spTree>
    <p:extLst>
      <p:ext uri="{BB962C8B-B14F-4D97-AF65-F5344CB8AC3E}">
        <p14:creationId xmlns:p14="http://schemas.microsoft.com/office/powerpoint/2010/main" val="692934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5181600"/>
          </a:xfrm>
        </p:spPr>
        <p:txBody>
          <a:bodyPr>
            <a:noAutofit/>
          </a:bodyPr>
          <a:lstStyle/>
          <a:p>
            <a:pPr>
              <a:lnSpc>
                <a:spcPct val="150000"/>
              </a:lnSpc>
            </a:pPr>
            <a:r>
              <a:rPr lang="en-IN" sz="2100" b="1" dirty="0" smtClean="0">
                <a:latin typeface="Times New Roman" panose="02020603050405020304" pitchFamily="18" charset="0"/>
                <a:cs typeface="Times New Roman" panose="02020603050405020304" pitchFamily="18" charset="0"/>
              </a:rPr>
              <a:t>Inclusive integration of education on extreme heat and health </a:t>
            </a:r>
            <a:r>
              <a:rPr lang="en-IN" sz="2100" dirty="0" smtClean="0">
                <a:latin typeface="Times New Roman" panose="02020603050405020304" pitchFamily="18" charset="0"/>
                <a:cs typeface="Times New Roman" panose="02020603050405020304" pitchFamily="18" charset="0"/>
              </a:rPr>
              <a:t>in school curricula</a:t>
            </a:r>
          </a:p>
          <a:p>
            <a:pPr>
              <a:lnSpc>
                <a:spcPct val="150000"/>
              </a:lnSpc>
            </a:pPr>
            <a:r>
              <a:rPr lang="en-IN" sz="2100" b="1" dirty="0" smtClean="0">
                <a:latin typeface="Times New Roman" panose="02020603050405020304" pitchFamily="18" charset="0"/>
                <a:cs typeface="Times New Roman" panose="02020603050405020304" pitchFamily="18" charset="0"/>
              </a:rPr>
              <a:t>Advocacy</a:t>
            </a:r>
            <a:r>
              <a:rPr lang="en-IN" sz="2100" dirty="0" smtClean="0">
                <a:latin typeface="Times New Roman" panose="02020603050405020304" pitchFamily="18" charset="0"/>
                <a:cs typeface="Times New Roman" panose="02020603050405020304" pitchFamily="18" charset="0"/>
              </a:rPr>
              <a:t> for optional higher education systems – undergraduate, post graduate, certificate courses</a:t>
            </a:r>
          </a:p>
          <a:p>
            <a:pPr>
              <a:lnSpc>
                <a:spcPct val="150000"/>
              </a:lnSpc>
            </a:pPr>
            <a:r>
              <a:rPr lang="en-IN" sz="2100" b="1" dirty="0" smtClean="0">
                <a:latin typeface="Times New Roman" panose="02020603050405020304" pitchFamily="18" charset="0"/>
                <a:cs typeface="Times New Roman" panose="02020603050405020304" pitchFamily="18" charset="0"/>
              </a:rPr>
              <a:t>Capacity building </a:t>
            </a:r>
            <a:r>
              <a:rPr lang="en-IN" sz="2100" dirty="0" smtClean="0">
                <a:latin typeface="Times New Roman" panose="02020603050405020304" pitchFamily="18" charset="0"/>
                <a:cs typeface="Times New Roman" panose="02020603050405020304" pitchFamily="18" charset="0"/>
              </a:rPr>
              <a:t>on extreme heat health impacts and their management by various modalities such as workshops, webinars, websites. Developing training manuals, modules, courses etc for educators and health workers</a:t>
            </a:r>
          </a:p>
          <a:p>
            <a:pPr>
              <a:lnSpc>
                <a:spcPct val="150000"/>
              </a:lnSpc>
            </a:pPr>
            <a:r>
              <a:rPr lang="en-IN" sz="2100" b="1" dirty="0" smtClean="0">
                <a:latin typeface="Times New Roman" panose="02020603050405020304" pitchFamily="18" charset="0"/>
                <a:cs typeface="Times New Roman" panose="02020603050405020304" pitchFamily="18" charset="0"/>
              </a:rPr>
              <a:t>Public awareness, education</a:t>
            </a:r>
            <a:r>
              <a:rPr lang="en-IN" sz="2100" dirty="0" smtClean="0">
                <a:latin typeface="Times New Roman" panose="02020603050405020304" pitchFamily="18" charset="0"/>
                <a:cs typeface="Times New Roman" panose="02020603050405020304" pitchFamily="18" charset="0"/>
              </a:rPr>
              <a:t>, and specific knowledge programs </a:t>
            </a:r>
            <a:r>
              <a:rPr lang="en-US" sz="2100" dirty="0" smtClean="0">
                <a:latin typeface="Times New Roman" panose="02020603050405020304" pitchFamily="18" charset="0"/>
                <a:cs typeface="Times New Roman" panose="02020603050405020304" pitchFamily="18" charset="0"/>
              </a:rPr>
              <a:t>on </a:t>
            </a:r>
            <a:r>
              <a:rPr lang="en-US" sz="2100" dirty="0" smtClean="0">
                <a:latin typeface="Times New Roman" panose="02020603050405020304" pitchFamily="18" charset="0"/>
                <a:cs typeface="Times New Roman" panose="02020603050405020304" pitchFamily="18" charset="0"/>
              </a:rPr>
              <a:t>heat stress/climate </a:t>
            </a:r>
            <a:r>
              <a:rPr lang="en-US" sz="2100" dirty="0" smtClean="0">
                <a:latin typeface="Times New Roman" panose="02020603050405020304" pitchFamily="18" charset="0"/>
                <a:cs typeface="Times New Roman" panose="02020603050405020304" pitchFamily="18" charset="0"/>
              </a:rPr>
              <a:t>change causes and solutions</a:t>
            </a:r>
            <a:r>
              <a:rPr lang="en-IN" sz="2100" dirty="0" smtClean="0">
                <a:latin typeface="Times New Roman" panose="02020603050405020304" pitchFamily="18" charset="0"/>
                <a:cs typeface="Times New Roman" panose="02020603050405020304" pitchFamily="18" charset="0"/>
              </a:rPr>
              <a:t> targeted at community </a:t>
            </a:r>
            <a:r>
              <a:rPr lang="en-US" sz="2100" dirty="0" smtClean="0">
                <a:latin typeface="Times New Roman" panose="02020603050405020304" pitchFamily="18" charset="0"/>
                <a:cs typeface="Times New Roman" panose="02020603050405020304" pitchFamily="18" charset="0"/>
              </a:rPr>
              <a:t>to help empower citizens to address extreme heat</a:t>
            </a:r>
          </a:p>
          <a:p>
            <a:pPr>
              <a:lnSpc>
                <a:spcPct val="150000"/>
              </a:lnSpc>
            </a:pPr>
            <a:r>
              <a:rPr lang="en-IN" sz="2100" b="1" dirty="0" smtClean="0">
                <a:latin typeface="Times New Roman" panose="02020603050405020304" pitchFamily="18" charset="0"/>
                <a:cs typeface="Times New Roman" panose="02020603050405020304" pitchFamily="18" charset="0"/>
              </a:rPr>
              <a:t>Using media as a vehicle </a:t>
            </a:r>
            <a:r>
              <a:rPr lang="en-IN" sz="2100" dirty="0" smtClean="0">
                <a:latin typeface="Times New Roman" panose="02020603050405020304" pitchFamily="18" charset="0"/>
                <a:cs typeface="Times New Roman" panose="02020603050405020304" pitchFamily="18" charset="0"/>
              </a:rPr>
              <a:t>for sharing knowledge and providing education on extreme heat and health</a:t>
            </a:r>
          </a:p>
          <a:p>
            <a:pPr>
              <a:lnSpc>
                <a:spcPct val="150000"/>
              </a:lnSpc>
            </a:pPr>
            <a:endParaRPr lang="en-IN" sz="2100" dirty="0" smtClean="0">
              <a:latin typeface="Times New Roman" panose="02020603050405020304" pitchFamily="18" charset="0"/>
              <a:cs typeface="Times New Roman" panose="02020603050405020304" pitchFamily="18" charset="0"/>
            </a:endParaRPr>
          </a:p>
          <a:p>
            <a:pPr>
              <a:lnSpc>
                <a:spcPct val="150000"/>
              </a:lnSpc>
              <a:buNone/>
            </a:pPr>
            <a:endParaRPr lang="en-US" sz="21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354309" y="12196"/>
            <a:ext cx="1837691" cy="1001395"/>
          </a:xfrm>
          <a:prstGeom prst="rect">
            <a:avLst/>
          </a:prstGeom>
        </p:spPr>
      </p:pic>
      <p:sp>
        <p:nvSpPr>
          <p:cNvPr id="6" name="Rectangle 5"/>
          <p:cNvSpPr/>
          <p:nvPr/>
        </p:nvSpPr>
        <p:spPr>
          <a:xfrm>
            <a:off x="914400" y="385054"/>
            <a:ext cx="2662908" cy="769441"/>
          </a:xfrm>
          <a:prstGeom prst="rect">
            <a:avLst/>
          </a:prstGeom>
        </p:spPr>
        <p:txBody>
          <a:bodyPr wrap="none">
            <a:spAutoFit/>
          </a:bodyPr>
          <a:lstStyle/>
          <a:p>
            <a:pPr marL="514350" indent="-514350" algn="just">
              <a:buNone/>
            </a:pPr>
            <a:r>
              <a:rPr lang="en-US" sz="4400" b="1" dirty="0">
                <a:solidFill>
                  <a:schemeClr val="accent1">
                    <a:lumMod val="75000"/>
                  </a:schemeClr>
                </a:solidFill>
                <a:latin typeface="Times New Roman" panose="02020603050405020304" pitchFamily="18" charset="0"/>
                <a:cs typeface="Times New Roman" panose="02020603050405020304" pitchFamily="18" charset="0"/>
              </a:rPr>
              <a:t>Education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5660" y="1132764"/>
            <a:ext cx="10686197" cy="54061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9645" y="52069"/>
            <a:ext cx="10515600" cy="1325563"/>
          </a:xfrm>
        </p:spPr>
        <p:txBody>
          <a:bodyPr>
            <a:normAutofit/>
          </a:bodyPr>
          <a:lstStyle/>
          <a:p>
            <a:r>
              <a:rPr lang="en-US" sz="4000" b="1" dirty="0" smtClean="0">
                <a:solidFill>
                  <a:schemeClr val="tx2"/>
                </a:solidFill>
                <a:latin typeface="Malgun Gothic" panose="020B0503020000020004" pitchFamily="34" charset="-127"/>
                <a:ea typeface="Malgun Gothic" panose="020B0503020000020004" pitchFamily="34" charset="-127"/>
              </a:rPr>
              <a:t>Three research tasks (Evidence Building)</a:t>
            </a:r>
            <a:endParaRPr lang="en-US" sz="4000" b="1" dirty="0">
              <a:solidFill>
                <a:schemeClr val="tx2"/>
              </a:solidFill>
              <a:latin typeface="Malgun Gothic" panose="020B0503020000020004" pitchFamily="34" charset="-127"/>
              <a:ea typeface="Malgun Gothic" panose="020B0503020000020004" pitchFamily="34" charset="-127"/>
            </a:endParaRPr>
          </a:p>
        </p:txBody>
      </p:sp>
      <p:sp>
        <p:nvSpPr>
          <p:cNvPr id="4" name="Slide Number Placeholder 3"/>
          <p:cNvSpPr>
            <a:spLocks noGrp="1"/>
          </p:cNvSpPr>
          <p:nvPr>
            <p:ph type="sldNum" sz="quarter" idx="12"/>
          </p:nvPr>
        </p:nvSpPr>
        <p:spPr/>
        <p:txBody>
          <a:bodyPr/>
          <a:lstStyle/>
          <a:p>
            <a:fld id="{F3BB7591-A92D-4EDA-B420-B7A7C73F770C}" type="slidenum">
              <a:rPr lang="en-US" smtClean="0"/>
              <a:pPr/>
              <a:t>13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4640" y="0"/>
            <a:ext cx="1737360" cy="965200"/>
          </a:xfrm>
          <a:prstGeom prst="rect">
            <a:avLst/>
          </a:prstGeom>
        </p:spPr>
      </p:pic>
      <p:sp>
        <p:nvSpPr>
          <p:cNvPr id="6" name="Line 2"/>
          <p:cNvSpPr>
            <a:spLocks noChangeShapeType="1"/>
          </p:cNvSpPr>
          <p:nvPr/>
        </p:nvSpPr>
        <p:spPr bwMode="auto">
          <a:xfrm>
            <a:off x="457200" y="4803775"/>
            <a:ext cx="3733800" cy="0"/>
          </a:xfrm>
          <a:prstGeom prst="line">
            <a:avLst/>
          </a:prstGeom>
          <a:ln w="76200">
            <a:solidFill>
              <a:schemeClr val="bg1"/>
            </a:solidFill>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en-US" sz="2000">
              <a:solidFill>
                <a:schemeClr val="tx1"/>
              </a:solidFill>
              <a:latin typeface="Malgun Gothic" panose="020B0503020000020004" pitchFamily="34" charset="-127"/>
              <a:ea typeface="Malgun Gothic" panose="020B0503020000020004" pitchFamily="34" charset="-127"/>
            </a:endParaRPr>
          </a:p>
        </p:txBody>
      </p:sp>
      <p:sp>
        <p:nvSpPr>
          <p:cNvPr id="7" name="Line 3"/>
          <p:cNvSpPr>
            <a:spLocks noChangeShapeType="1"/>
          </p:cNvSpPr>
          <p:nvPr/>
        </p:nvSpPr>
        <p:spPr bwMode="auto">
          <a:xfrm>
            <a:off x="4953000" y="4803775"/>
            <a:ext cx="3886200" cy="0"/>
          </a:xfrm>
          <a:prstGeom prst="line">
            <a:avLst/>
          </a:prstGeom>
          <a:ln w="76200">
            <a:solidFill>
              <a:schemeClr val="bg1"/>
            </a:solidFill>
            <a:prstDash val="lgDash"/>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en-US" sz="2000">
              <a:solidFill>
                <a:schemeClr val="tx1"/>
              </a:solidFill>
              <a:latin typeface="Malgun Gothic" panose="020B0503020000020004" pitchFamily="34" charset="-127"/>
              <a:ea typeface="Malgun Gothic" panose="020B0503020000020004" pitchFamily="34" charset="-127"/>
            </a:endParaRPr>
          </a:p>
        </p:txBody>
      </p:sp>
      <p:sp>
        <p:nvSpPr>
          <p:cNvPr id="8" name="Text Box 4"/>
          <p:cNvSpPr txBox="1">
            <a:spLocks noChangeArrowheads="1"/>
          </p:cNvSpPr>
          <p:nvPr/>
        </p:nvSpPr>
        <p:spPr bwMode="auto">
          <a:xfrm>
            <a:off x="1279525" y="5467290"/>
            <a:ext cx="666721" cy="400110"/>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past</a:t>
            </a:r>
          </a:p>
        </p:txBody>
      </p:sp>
      <p:sp>
        <p:nvSpPr>
          <p:cNvPr id="9" name="Text Box 5"/>
          <p:cNvSpPr txBox="1">
            <a:spLocks noChangeArrowheads="1"/>
          </p:cNvSpPr>
          <p:nvPr/>
        </p:nvSpPr>
        <p:spPr bwMode="auto">
          <a:xfrm>
            <a:off x="6656388" y="5343525"/>
            <a:ext cx="1749197" cy="1015663"/>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Future</a:t>
            </a:r>
          </a:p>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2020s, 2050+</a:t>
            </a:r>
          </a:p>
          <a:p>
            <a:pPr eaLnBrk="0" hangingPunct="0"/>
            <a:endPar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endParaRPr>
          </a:p>
        </p:txBody>
      </p:sp>
      <p:sp>
        <p:nvSpPr>
          <p:cNvPr id="10" name="Text Box 6"/>
          <p:cNvSpPr txBox="1">
            <a:spLocks noChangeArrowheads="1"/>
          </p:cNvSpPr>
          <p:nvPr/>
        </p:nvSpPr>
        <p:spPr bwMode="auto">
          <a:xfrm>
            <a:off x="4053429" y="5424227"/>
            <a:ext cx="1049839" cy="400110"/>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present</a:t>
            </a:r>
          </a:p>
        </p:txBody>
      </p:sp>
      <p:sp>
        <p:nvSpPr>
          <p:cNvPr id="11" name="Text Box 7"/>
          <p:cNvSpPr txBox="1">
            <a:spLocks noChangeArrowheads="1"/>
          </p:cNvSpPr>
          <p:nvPr/>
        </p:nvSpPr>
        <p:spPr bwMode="auto">
          <a:xfrm>
            <a:off x="438150" y="3192463"/>
            <a:ext cx="1611339" cy="1323439"/>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r>
              <a:rPr lang="en-GB" altLang="en-US" sz="2000" dirty="0" smtClean="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Learn</a:t>
            </a:r>
          </a:p>
          <a:p>
            <a:pPr eaLnBrk="0" hangingPunct="0"/>
            <a:endPar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endParaRPr>
          </a:p>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mechanisms</a:t>
            </a:r>
          </a:p>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responses</a:t>
            </a:r>
          </a:p>
        </p:txBody>
      </p:sp>
      <p:sp>
        <p:nvSpPr>
          <p:cNvPr id="12" name="Text Box 8"/>
          <p:cNvSpPr txBox="1">
            <a:spLocks noChangeArrowheads="1"/>
          </p:cNvSpPr>
          <p:nvPr/>
        </p:nvSpPr>
        <p:spPr bwMode="auto">
          <a:xfrm>
            <a:off x="3876073" y="3081174"/>
            <a:ext cx="1404552" cy="707886"/>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detection</a:t>
            </a:r>
          </a:p>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attribution</a:t>
            </a:r>
          </a:p>
        </p:txBody>
      </p:sp>
      <p:sp>
        <p:nvSpPr>
          <p:cNvPr id="13" name="Text Box 9"/>
          <p:cNvSpPr txBox="1">
            <a:spLocks noChangeArrowheads="1"/>
          </p:cNvSpPr>
          <p:nvPr/>
        </p:nvSpPr>
        <p:spPr bwMode="auto">
          <a:xfrm>
            <a:off x="6324600" y="3038475"/>
            <a:ext cx="1597025" cy="707886"/>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a:spAutoFit/>
          </a:bodyPr>
          <a:lstStyle/>
          <a:p>
            <a:pP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predictive modelling</a:t>
            </a:r>
          </a:p>
        </p:txBody>
      </p:sp>
      <p:sp>
        <p:nvSpPr>
          <p:cNvPr id="14" name="AutoShape 11"/>
          <p:cNvSpPr>
            <a:spLocks/>
          </p:cNvSpPr>
          <p:nvPr/>
        </p:nvSpPr>
        <p:spPr bwMode="auto">
          <a:xfrm rot="16200000">
            <a:off x="2636838" y="876300"/>
            <a:ext cx="457200" cy="3733800"/>
          </a:xfrm>
          <a:prstGeom prst="rightBrace">
            <a:avLst>
              <a:gd name="adj1" fmla="val 68056"/>
              <a:gd name="adj2" fmla="val 50000"/>
            </a:avLst>
          </a:prstGeom>
          <a:noFill/>
          <a:ln w="57150">
            <a:solidFill>
              <a:srgbClr val="00B0F0"/>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2000">
              <a:solidFill>
                <a:schemeClr val="tx1"/>
              </a:solidFill>
              <a:latin typeface="Malgun Gothic" panose="020B0503020000020004" pitchFamily="34" charset="-127"/>
              <a:ea typeface="Malgun Gothic" panose="020B0503020000020004" pitchFamily="34" charset="-127"/>
            </a:endParaRPr>
          </a:p>
        </p:txBody>
      </p:sp>
      <p:sp>
        <p:nvSpPr>
          <p:cNvPr id="15" name="Text Box 12"/>
          <p:cNvSpPr txBox="1">
            <a:spLocks noChangeArrowheads="1"/>
          </p:cNvSpPr>
          <p:nvPr/>
        </p:nvSpPr>
        <p:spPr bwMode="auto">
          <a:xfrm>
            <a:off x="1798478" y="1461414"/>
            <a:ext cx="2133918" cy="707886"/>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wrap="none">
            <a:spAutoFit/>
          </a:bodyPr>
          <a:lstStyle/>
          <a:p>
            <a:pPr algn="ct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Empirical studies</a:t>
            </a:r>
          </a:p>
          <a:p>
            <a:pPr algn="ctr" eaLnBrk="0" hangingPunct="0"/>
            <a:r>
              <a:rPr lang="en-GB" altLang="en-US" sz="2000" dirty="0">
                <a:solidFill>
                  <a:schemeClr val="bg1"/>
                </a:solidFill>
                <a:effectLst>
                  <a:outerShdw blurRad="38100" dist="38100" dir="2700000" algn="tl">
                    <a:srgbClr val="000000"/>
                  </a:outerShdw>
                </a:effectLst>
                <a:latin typeface="Malgun Gothic" panose="020B0503020000020004" pitchFamily="34" charset="-127"/>
                <a:ea typeface="Malgun Gothic" panose="020B0503020000020004" pitchFamily="34" charset="-127"/>
              </a:rPr>
              <a:t>[epidemiology]</a:t>
            </a:r>
          </a:p>
        </p:txBody>
      </p:sp>
      <p:sp>
        <p:nvSpPr>
          <p:cNvPr id="16" name="Rectangle 13"/>
          <p:cNvSpPr>
            <a:spLocks noChangeArrowheads="1"/>
          </p:cNvSpPr>
          <p:nvPr/>
        </p:nvSpPr>
        <p:spPr bwMode="auto">
          <a:xfrm>
            <a:off x="4340225" y="4356100"/>
            <a:ext cx="476250" cy="987425"/>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2000">
              <a:solidFill>
                <a:schemeClr val="tx1"/>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1586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Research</a:t>
            </a:r>
            <a:endParaRPr lang="en-US" sz="4000" dirty="0"/>
          </a:p>
        </p:txBody>
      </p:sp>
      <p:sp>
        <p:nvSpPr>
          <p:cNvPr id="3" name="Content Placeholder 2"/>
          <p:cNvSpPr>
            <a:spLocks noGrp="1"/>
          </p:cNvSpPr>
          <p:nvPr>
            <p:ph idx="1"/>
          </p:nvPr>
        </p:nvSpPr>
        <p:spPr>
          <a:xfrm>
            <a:off x="609600" y="1371601"/>
            <a:ext cx="10972800" cy="4754564"/>
          </a:xfrm>
        </p:spPr>
        <p:txBody>
          <a:bodyPr>
            <a:normAutofit lnSpcReduction="10000"/>
          </a:bodyPr>
          <a:lstStyle/>
          <a:p>
            <a:pPr marL="514350" indent="-514350" algn="just">
              <a:lnSpc>
                <a:spcPct val="160000"/>
              </a:lnSpc>
            </a:pPr>
            <a:r>
              <a:rPr lang="en-US" sz="2400" b="1" dirty="0" smtClean="0">
                <a:latin typeface="Times New Roman" panose="02020603050405020304" pitchFamily="18" charset="0"/>
                <a:cs typeface="Times New Roman" panose="02020603050405020304" pitchFamily="18" charset="0"/>
              </a:rPr>
              <a:t>Focus</a:t>
            </a:r>
            <a:r>
              <a:rPr lang="en-US" sz="2300" dirty="0" smtClean="0">
                <a:latin typeface="Times New Roman" panose="02020603050405020304" pitchFamily="18" charset="0"/>
                <a:cs typeface="Times New Roman" panose="02020603050405020304" pitchFamily="18" charset="0"/>
              </a:rPr>
              <a:t> - building resilience, assessment of vulnerabilities and risk factors, and increasing adaptive capability</a:t>
            </a:r>
          </a:p>
          <a:p>
            <a:pPr marL="514350" indent="-514350" algn="just">
              <a:lnSpc>
                <a:spcPct val="160000"/>
              </a:lnSpc>
            </a:pPr>
            <a:r>
              <a:rPr lang="en-US" sz="2400" b="1" dirty="0" smtClean="0">
                <a:latin typeface="Times New Roman" panose="02020603050405020304" pitchFamily="18" charset="0"/>
                <a:cs typeface="Times New Roman" panose="02020603050405020304" pitchFamily="18" charset="0"/>
              </a:rPr>
              <a:t>Undertake </a:t>
            </a:r>
            <a:r>
              <a:rPr lang="en-US" sz="2400" b="1" dirty="0">
                <a:latin typeface="Times New Roman" panose="02020603050405020304" pitchFamily="18" charset="0"/>
                <a:cs typeface="Times New Roman" panose="02020603050405020304" pitchFamily="18" charset="0"/>
              </a:rPr>
              <a:t>epidemiological research</a:t>
            </a:r>
            <a:r>
              <a:rPr lang="en-US" sz="24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based on</a:t>
            </a:r>
          </a:p>
          <a:p>
            <a:pPr marL="914400" lvl="1" indent="-514350" algn="just">
              <a:lnSpc>
                <a:spcPct val="160000"/>
              </a:lnSpc>
              <a:buSzPct val="83000"/>
              <a:buFont typeface="Wingdings" pitchFamily="2" charset="2"/>
              <a:buChar char="Ø"/>
            </a:pPr>
            <a:r>
              <a:rPr lang="en-US" sz="2300" dirty="0" smtClean="0">
                <a:latin typeface="Times New Roman" panose="02020603050405020304" pitchFamily="18" charset="0"/>
                <a:cs typeface="Times New Roman" panose="02020603050405020304" pitchFamily="18" charset="0"/>
              </a:rPr>
              <a:t>Heat-sensitive </a:t>
            </a:r>
            <a:r>
              <a:rPr lang="en-US" sz="2300" dirty="0">
                <a:latin typeface="Times New Roman" panose="02020603050405020304" pitchFamily="18" charset="0"/>
                <a:cs typeface="Times New Roman" panose="02020603050405020304" pitchFamily="18" charset="0"/>
              </a:rPr>
              <a:t>locations -  test new approaches </a:t>
            </a:r>
            <a:endParaRPr lang="en-US" sz="2300" dirty="0" smtClean="0">
              <a:latin typeface="Times New Roman" panose="02020603050405020304" pitchFamily="18" charset="0"/>
              <a:cs typeface="Times New Roman" panose="02020603050405020304" pitchFamily="18" charset="0"/>
            </a:endParaRPr>
          </a:p>
          <a:p>
            <a:pPr marL="914400" lvl="1" indent="-514350" algn="just">
              <a:lnSpc>
                <a:spcPct val="160000"/>
              </a:lnSpc>
              <a:buSzPct val="83000"/>
              <a:buFont typeface="Wingdings" pitchFamily="2" charset="2"/>
              <a:buChar char="Ø"/>
            </a:pPr>
            <a:r>
              <a:rPr lang="en-US" sz="2300" dirty="0" smtClean="0">
                <a:latin typeface="Times New Roman" panose="02020603050405020304" pitchFamily="18" charset="0"/>
                <a:cs typeface="Times New Roman" panose="02020603050405020304" pitchFamily="18" charset="0"/>
              </a:rPr>
              <a:t>defining relationship between extreme heat and emerging &amp; re-emerging infectious diseases (Dengue, Chikungunya, Cholera) as well as chronic diseases (cardiovascular and respiratory)</a:t>
            </a:r>
          </a:p>
          <a:p>
            <a:pPr marL="514350" indent="-514350" algn="just">
              <a:lnSpc>
                <a:spcPct val="160000"/>
              </a:lnSpc>
              <a:buSzPct val="83000"/>
            </a:pPr>
            <a:r>
              <a:rPr lang="en-US" sz="2400" b="1" dirty="0" smtClean="0">
                <a:latin typeface="Times New Roman" panose="02020603050405020304" pitchFamily="18" charset="0"/>
                <a:cs typeface="Times New Roman" panose="02020603050405020304" pitchFamily="18" charset="0"/>
              </a:rPr>
              <a:t>Strengthen reporting and surveillance; build robust data infrastructure</a:t>
            </a:r>
            <a:endParaRPr lang="en-US"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354309" y="12196"/>
            <a:ext cx="1837691" cy="1001395"/>
          </a:xfrm>
          <a:prstGeom prst="rect">
            <a:avLst/>
          </a:prstGeom>
        </p:spPr>
      </p:pic>
    </p:spTree>
    <p:extLst>
      <p:ext uri="{BB962C8B-B14F-4D97-AF65-F5344CB8AC3E}">
        <p14:creationId xmlns:p14="http://schemas.microsoft.com/office/powerpoint/2010/main" val="134408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1"/>
            <a:ext cx="10972800" cy="5059364"/>
          </a:xfrm>
        </p:spPr>
        <p:txBody>
          <a:bodyPr>
            <a:normAutofit fontScale="85000" lnSpcReduction="20000"/>
          </a:bodyPr>
          <a:lstStyle/>
          <a:p>
            <a:pPr algn="just">
              <a:lnSpc>
                <a:spcPct val="160000"/>
              </a:lnSpc>
            </a:pPr>
            <a:r>
              <a:rPr lang="en-US" sz="2600" b="1" dirty="0" smtClean="0">
                <a:latin typeface="Times New Roman" panose="02020603050405020304" pitchFamily="18" charset="0"/>
                <a:cs typeface="Times New Roman" panose="02020603050405020304" pitchFamily="18" charset="0"/>
              </a:rPr>
              <a:t>Promote research at state and national level </a:t>
            </a:r>
            <a:r>
              <a:rPr lang="en-US" sz="2300" dirty="0" smtClean="0">
                <a:latin typeface="Times New Roman" panose="02020603050405020304" pitchFamily="18" charset="0"/>
                <a:cs typeface="Times New Roman" panose="02020603050405020304" pitchFamily="18" charset="0"/>
              </a:rPr>
              <a:t>by supporting relevant networks, making available financial resources and creating training opportunities.</a:t>
            </a:r>
          </a:p>
          <a:p>
            <a:pPr lvl="1">
              <a:lnSpc>
                <a:spcPct val="160000"/>
              </a:lnSpc>
              <a:buSzPct val="82000"/>
            </a:pPr>
            <a:r>
              <a:rPr lang="en-US" sz="2300" dirty="0" smtClean="0">
                <a:latin typeface="Times New Roman" panose="02020603050405020304" pitchFamily="18" charset="0"/>
                <a:cs typeface="Times New Roman" panose="02020603050405020304" pitchFamily="18" charset="0"/>
              </a:rPr>
              <a:t>Department of Biotechnology (DBT)</a:t>
            </a:r>
          </a:p>
          <a:p>
            <a:pPr lvl="1">
              <a:lnSpc>
                <a:spcPct val="160000"/>
              </a:lnSpc>
              <a:buSzPct val="82000"/>
            </a:pPr>
            <a:r>
              <a:rPr lang="en-US" sz="2300" dirty="0" smtClean="0">
                <a:latin typeface="Times New Roman" panose="02020603050405020304" pitchFamily="18" charset="0"/>
                <a:cs typeface="Times New Roman" panose="02020603050405020304" pitchFamily="18" charset="0"/>
              </a:rPr>
              <a:t>Department of Science and Technology (DST)</a:t>
            </a:r>
          </a:p>
          <a:p>
            <a:pPr lvl="1">
              <a:lnSpc>
                <a:spcPct val="160000"/>
              </a:lnSpc>
              <a:buSzPct val="82000"/>
            </a:pPr>
            <a:r>
              <a:rPr lang="en-US" sz="2400" dirty="0" smtClean="0">
                <a:latin typeface="Times New Roman" panose="02020603050405020304" pitchFamily="18" charset="0"/>
                <a:cs typeface="Times New Roman" panose="02020603050405020304" pitchFamily="18" charset="0"/>
              </a:rPr>
              <a:t>Ministry of Health (</a:t>
            </a:r>
            <a:r>
              <a:rPr lang="en-US" sz="2400" dirty="0" err="1" smtClean="0">
                <a:latin typeface="Times New Roman" panose="02020603050405020304" pitchFamily="18" charset="0"/>
                <a:cs typeface="Times New Roman" panose="02020603050405020304" pitchFamily="18" charset="0"/>
              </a:rPr>
              <a:t>MoH</a:t>
            </a:r>
            <a:r>
              <a:rPr lang="en-US" sz="2400" dirty="0" smtClean="0">
                <a:latin typeface="Times New Roman" panose="02020603050405020304" pitchFamily="18" charset="0"/>
                <a:cs typeface="Times New Roman" panose="02020603050405020304" pitchFamily="18" charset="0"/>
              </a:rPr>
              <a:t>)</a:t>
            </a:r>
          </a:p>
          <a:p>
            <a:pPr>
              <a:lnSpc>
                <a:spcPct val="160000"/>
              </a:lnSpc>
            </a:pPr>
            <a:r>
              <a:rPr lang="en-US" sz="2600" b="1" dirty="0" smtClean="0">
                <a:latin typeface="Times New Roman" panose="02020603050405020304" pitchFamily="18" charset="0"/>
                <a:cs typeface="Times New Roman" panose="02020603050405020304" pitchFamily="18" charset="0"/>
              </a:rPr>
              <a:t>Collaboration with international organizations</a:t>
            </a:r>
            <a:r>
              <a:rPr lang="en-US" sz="2600"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forging global alliances for collaborative research. </a:t>
            </a:r>
          </a:p>
          <a:p>
            <a:pPr>
              <a:lnSpc>
                <a:spcPct val="160000"/>
              </a:lnSpc>
            </a:pPr>
            <a:r>
              <a:rPr lang="en-US" sz="2600" b="1" dirty="0" smtClean="0">
                <a:latin typeface="Times New Roman" panose="02020603050405020304" pitchFamily="18" charset="0"/>
                <a:cs typeface="Times New Roman" panose="02020603050405020304" pitchFamily="18" charset="0"/>
              </a:rPr>
              <a:t>Policy action</a:t>
            </a:r>
            <a:r>
              <a:rPr lang="en-US" sz="2300" dirty="0" smtClean="0">
                <a:latin typeface="Times New Roman" panose="02020603050405020304" pitchFamily="18" charset="0"/>
                <a:cs typeface="Times New Roman" panose="02020603050405020304" pitchFamily="18" charset="0"/>
              </a:rPr>
              <a:t>: Develop a </a:t>
            </a:r>
            <a:r>
              <a:rPr lang="en-US" sz="2300" dirty="0" smtClean="0">
                <a:latin typeface="Times New Roman" panose="02020603050405020304" pitchFamily="18" charset="0"/>
                <a:cs typeface="Times New Roman" panose="02020603050405020304" pitchFamily="18" charset="0"/>
              </a:rPr>
              <a:t>“national heat and </a:t>
            </a:r>
            <a:r>
              <a:rPr lang="en-US" sz="2300" dirty="0" smtClean="0">
                <a:latin typeface="Times New Roman" panose="02020603050405020304" pitchFamily="18" charset="0"/>
                <a:cs typeface="Times New Roman" panose="02020603050405020304" pitchFamily="18" charset="0"/>
              </a:rPr>
              <a:t>health </a:t>
            </a:r>
            <a:r>
              <a:rPr lang="en-US" sz="2300" dirty="0" smtClean="0">
                <a:latin typeface="Times New Roman" panose="02020603050405020304" pitchFamily="18" charset="0"/>
                <a:cs typeface="Times New Roman" panose="02020603050405020304" pitchFamily="18" charset="0"/>
              </a:rPr>
              <a:t>strategy” </a:t>
            </a:r>
            <a:r>
              <a:rPr lang="en-US" sz="2300" dirty="0" smtClean="0">
                <a:latin typeface="Times New Roman" panose="02020603050405020304" pitchFamily="18" charset="0"/>
                <a:cs typeface="Times New Roman" panose="02020603050405020304" pitchFamily="18" charset="0"/>
              </a:rPr>
              <a:t>that addresses health risks and opportunities in health policy. This can be achieved by translating evidence based research on climate change and health into policy.</a:t>
            </a:r>
          </a:p>
          <a:p>
            <a:endParaRPr lang="en-US" sz="23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354309" y="12196"/>
            <a:ext cx="1837691" cy="10013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5738"/>
            <a:ext cx="9629633" cy="1460500"/>
          </a:xfrm>
        </p:spPr>
        <p:txBody>
          <a:bodyPr>
            <a:normAutofit/>
          </a:bodyPr>
          <a:lstStyle/>
          <a:p>
            <a:r>
              <a:rPr lang="en-US" sz="3600" b="1" dirty="0">
                <a:solidFill>
                  <a:schemeClr val="tx2"/>
                </a:solidFill>
                <a:latin typeface="Malgun Gothic" panose="020B0503020000020004" pitchFamily="34" charset="-127"/>
                <a:ea typeface="Malgun Gothic" panose="020B0503020000020004" pitchFamily="34" charset="-127"/>
              </a:rPr>
              <a:t>Recommendations for </a:t>
            </a:r>
            <a:r>
              <a:rPr lang="en-US" sz="3600" b="1" dirty="0" smtClean="0">
                <a:solidFill>
                  <a:schemeClr val="tx2"/>
                </a:solidFill>
                <a:latin typeface="Malgun Gothic" panose="020B0503020000020004" pitchFamily="34" charset="-127"/>
                <a:ea typeface="Malgun Gothic" panose="020B0503020000020004" pitchFamily="34" charset="-127"/>
              </a:rPr>
              <a:t>research </a:t>
            </a:r>
            <a:r>
              <a:rPr lang="en-US" sz="3600" b="1" dirty="0">
                <a:solidFill>
                  <a:schemeClr val="tx2"/>
                </a:solidFill>
                <a:latin typeface="Malgun Gothic" panose="020B0503020000020004" pitchFamily="34" charset="-127"/>
                <a:ea typeface="Malgun Gothic" panose="020B0503020000020004" pitchFamily="34" charset="-127"/>
              </a:rPr>
              <a:t>to </a:t>
            </a:r>
            <a:r>
              <a:rPr lang="en-US" sz="3600" b="1" dirty="0" smtClean="0">
                <a:solidFill>
                  <a:schemeClr val="tx2"/>
                </a:solidFill>
                <a:latin typeface="Malgun Gothic" panose="020B0503020000020004" pitchFamily="34" charset="-127"/>
                <a:ea typeface="Malgun Gothic" panose="020B0503020000020004" pitchFamily="34" charset="-127"/>
              </a:rPr>
              <a:t>address public health risks – extreme heat</a:t>
            </a:r>
            <a:endParaRPr lang="en-US" sz="3600" b="1" dirty="0">
              <a:solidFill>
                <a:schemeClr val="tx2"/>
              </a:solidFill>
              <a:latin typeface="Malgun Gothic" panose="020B0503020000020004" pitchFamily="34" charset="-127"/>
              <a:ea typeface="Malgun Gothic" panose="020B0503020000020004" pitchFamily="34" charset="-127"/>
            </a:endParaRPr>
          </a:p>
        </p:txBody>
      </p:sp>
      <p:sp>
        <p:nvSpPr>
          <p:cNvPr id="3" name="Content Placeholder 2"/>
          <p:cNvSpPr>
            <a:spLocks noGrp="1"/>
          </p:cNvSpPr>
          <p:nvPr>
            <p:ph idx="1"/>
          </p:nvPr>
        </p:nvSpPr>
        <p:spPr>
          <a:xfrm>
            <a:off x="609600" y="1646238"/>
            <a:ext cx="10972800" cy="5075242"/>
          </a:xfrm>
        </p:spPr>
        <p:txBody>
          <a:bodyPr>
            <a:noAutofit/>
          </a:bodyPr>
          <a:lstStyle/>
          <a:p>
            <a:r>
              <a:rPr lang="en-US" sz="2200" b="1" dirty="0" smtClean="0">
                <a:latin typeface="Malgun Gothic" panose="020B0503020000020004" pitchFamily="34" charset="-127"/>
                <a:ea typeface="Malgun Gothic" panose="020B0503020000020004" pitchFamily="34" charset="-127"/>
              </a:rPr>
              <a:t>Assessing the risks</a:t>
            </a:r>
          </a:p>
          <a:p>
            <a:pPr marL="971550" lvl="1" indent="-571500">
              <a:buFont typeface="Courier New" panose="02070309020205020404" pitchFamily="49" charset="0"/>
              <a:buChar char="o"/>
            </a:pPr>
            <a:r>
              <a:rPr lang="en-US" sz="2200" dirty="0" smtClean="0">
                <a:latin typeface="Malgun Gothic" panose="020B0503020000020004" pitchFamily="34" charset="-127"/>
                <a:ea typeface="Malgun Gothic" panose="020B0503020000020004" pitchFamily="34" charset="-127"/>
              </a:rPr>
              <a:t>Improved evaluation of current heat-related health risks, rather than a primary focus on risks over very long time frames</a:t>
            </a:r>
          </a:p>
          <a:p>
            <a:pPr marL="971550" lvl="1" indent="-571500">
              <a:buFont typeface="Courier New" panose="02070309020205020404" pitchFamily="49" charset="0"/>
              <a:buChar char="o"/>
            </a:pPr>
            <a:r>
              <a:rPr lang="en-US" sz="2200" dirty="0" smtClean="0">
                <a:latin typeface="Malgun Gothic" panose="020B0503020000020004" pitchFamily="34" charset="-127"/>
                <a:ea typeface="Malgun Gothic" panose="020B0503020000020004" pitchFamily="34" charset="-127"/>
              </a:rPr>
              <a:t>Systematic research to identify subsections of populations and life stages most vulnerable</a:t>
            </a:r>
          </a:p>
          <a:p>
            <a:pPr marL="971550" lvl="1" indent="-571500">
              <a:buFont typeface="Courier New" panose="02070309020205020404" pitchFamily="49" charset="0"/>
              <a:buChar char="o"/>
            </a:pPr>
            <a:r>
              <a:rPr lang="en-US" sz="2200" dirty="0" smtClean="0">
                <a:latin typeface="Malgun Gothic" panose="020B0503020000020004" pitchFamily="34" charset="-127"/>
                <a:ea typeface="Malgun Gothic" panose="020B0503020000020004" pitchFamily="34" charset="-127"/>
              </a:rPr>
              <a:t>Quantification of the fraction of morbidity and mortality attributable to heat </a:t>
            </a:r>
            <a:r>
              <a:rPr lang="en-US" sz="2200" dirty="0" smtClean="0">
                <a:latin typeface="Malgun Gothic" panose="020B0503020000020004" pitchFamily="34" charset="-127"/>
                <a:ea typeface="Malgun Gothic" panose="020B0503020000020004" pitchFamily="34" charset="-127"/>
              </a:rPr>
              <a:t>hazards</a:t>
            </a:r>
            <a:endParaRPr lang="en-US" sz="2200" dirty="0" smtClean="0">
              <a:latin typeface="Malgun Gothic" panose="020B0503020000020004" pitchFamily="34" charset="-127"/>
              <a:ea typeface="Malgun Gothic" panose="020B0503020000020004" pitchFamily="34" charset="-127"/>
            </a:endParaRPr>
          </a:p>
          <a:p>
            <a:r>
              <a:rPr lang="en-US" sz="2200" dirty="0" smtClean="0">
                <a:latin typeface="Malgun Gothic" panose="020B0503020000020004" pitchFamily="34" charset="-127"/>
                <a:ea typeface="Malgun Gothic" panose="020B0503020000020004" pitchFamily="34" charset="-127"/>
              </a:rPr>
              <a:t>Identifying the most effective, proven and </a:t>
            </a:r>
            <a:r>
              <a:rPr lang="en-US" sz="2200" b="1" dirty="0" smtClean="0">
                <a:latin typeface="Malgun Gothic" panose="020B0503020000020004" pitchFamily="34" charset="-127"/>
                <a:ea typeface="Malgun Gothic" panose="020B0503020000020004" pitchFamily="34" charset="-127"/>
              </a:rPr>
              <a:t>cost- effective interventions</a:t>
            </a:r>
          </a:p>
          <a:p>
            <a:pPr lvl="1">
              <a:buFont typeface="Courier New" panose="02070309020205020404" pitchFamily="49" charset="0"/>
              <a:buChar char="o"/>
            </a:pPr>
            <a:r>
              <a:rPr lang="en-US" sz="2200" dirty="0" smtClean="0">
                <a:latin typeface="Malgun Gothic" panose="020B0503020000020004" pitchFamily="34" charset="-127"/>
                <a:ea typeface="Malgun Gothic" panose="020B0503020000020004" pitchFamily="34" charset="-127"/>
              </a:rPr>
              <a:t>Methodological research to improve analytical tools for cost-effectiveness analysis</a:t>
            </a:r>
          </a:p>
          <a:p>
            <a:r>
              <a:rPr lang="en-US" sz="2200" dirty="0" smtClean="0">
                <a:latin typeface="Malgun Gothic" panose="020B0503020000020004" pitchFamily="34" charset="-127"/>
                <a:ea typeface="Malgun Gothic" panose="020B0503020000020004" pitchFamily="34" charset="-127"/>
              </a:rPr>
              <a:t>Guiding the health- promoting </a:t>
            </a:r>
            <a:r>
              <a:rPr lang="en-US" sz="2200" b="1" dirty="0" smtClean="0">
                <a:latin typeface="Malgun Gothic" panose="020B0503020000020004" pitchFamily="34" charset="-127"/>
                <a:ea typeface="Malgun Gothic" panose="020B0503020000020004" pitchFamily="34" charset="-127"/>
              </a:rPr>
              <a:t>mitigation and adaptation decisions</a:t>
            </a:r>
            <a:r>
              <a:rPr lang="en-US" sz="2200" dirty="0" smtClean="0">
                <a:latin typeface="Malgun Gothic" panose="020B0503020000020004" pitchFamily="34" charset="-127"/>
                <a:ea typeface="Malgun Gothic" panose="020B0503020000020004" pitchFamily="34" charset="-127"/>
              </a:rPr>
              <a:t> in other sectors(energy, transport, </a:t>
            </a:r>
            <a:r>
              <a:rPr lang="en-US" sz="2200" dirty="0" err="1" smtClean="0">
                <a:latin typeface="Malgun Gothic" panose="020B0503020000020004" pitchFamily="34" charset="-127"/>
                <a:ea typeface="Malgun Gothic" panose="020B0503020000020004" pitchFamily="34" charset="-127"/>
              </a:rPr>
              <a:t>etc</a:t>
            </a:r>
            <a:r>
              <a:rPr lang="en-US" sz="2200" dirty="0" smtClean="0">
                <a:latin typeface="Malgun Gothic" panose="020B0503020000020004" pitchFamily="34" charset="-127"/>
                <a:ea typeface="Malgun Gothic" panose="020B0503020000020004" pitchFamily="34" charset="-127"/>
              </a:rPr>
              <a:t>).</a:t>
            </a:r>
          </a:p>
          <a:p>
            <a:pPr marL="914400" lvl="1" indent="-514350"/>
            <a:endParaRPr lang="en-US" sz="2200" dirty="0" smtClean="0">
              <a:latin typeface="Malgun Gothic" panose="020B0503020000020004" pitchFamily="34" charset="-127"/>
              <a:ea typeface="Malgun Gothic" panose="020B0503020000020004" pitchFamily="34" charset="-127"/>
            </a:endParaRPr>
          </a:p>
          <a:p>
            <a:pPr marL="971550" lvl="1" indent="-571500"/>
            <a:endParaRPr lang="en-US" sz="2200" dirty="0" smtClean="0">
              <a:latin typeface="Malgun Gothic" panose="020B0503020000020004" pitchFamily="34" charset="-127"/>
              <a:ea typeface="Malgun Gothic" panose="020B0503020000020004" pitchFamily="34" charset="-127"/>
            </a:endParaRPr>
          </a:p>
          <a:p>
            <a:endParaRPr lang="en-US" sz="2200" dirty="0">
              <a:latin typeface="Malgun Gothic" panose="020B0503020000020004" pitchFamily="34" charset="-127"/>
              <a:ea typeface="Malgun Gothic" panose="020B0503020000020004" pitchFamily="34" charset="-127"/>
            </a:endParaRPr>
          </a:p>
        </p:txBody>
      </p:sp>
      <p:sp>
        <p:nvSpPr>
          <p:cNvPr id="4" name="Slide Number Placeholder 3"/>
          <p:cNvSpPr>
            <a:spLocks noGrp="1"/>
          </p:cNvSpPr>
          <p:nvPr>
            <p:ph type="sldNum" sz="quarter" idx="12"/>
          </p:nvPr>
        </p:nvSpPr>
        <p:spPr/>
        <p:txBody>
          <a:bodyPr/>
          <a:lstStyle/>
          <a:p>
            <a:fld id="{F3BB7591-A92D-4EDA-B420-B7A7C73F770C}" type="slidenum">
              <a:rPr lang="en-US" smtClean="0"/>
              <a:pPr/>
              <a:t>16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4640" y="0"/>
            <a:ext cx="1737360" cy="965200"/>
          </a:xfrm>
          <a:prstGeom prst="rect">
            <a:avLst/>
          </a:prstGeom>
        </p:spPr>
      </p:pic>
    </p:spTree>
    <p:extLst>
      <p:ext uri="{BB962C8B-B14F-4D97-AF65-F5344CB8AC3E}">
        <p14:creationId xmlns:p14="http://schemas.microsoft.com/office/powerpoint/2010/main" val="1094415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705600" cy="1143000"/>
          </a:xfrm>
        </p:spPr>
        <p:txBody>
          <a:bodyPr/>
          <a:lstStyle/>
          <a:p>
            <a:r>
              <a:rPr lang="en-US" dirty="0" smtClean="0">
                <a:solidFill>
                  <a:schemeClr val="tx2"/>
                </a:solidFill>
              </a:rPr>
              <a:t>…</a:t>
            </a:r>
            <a:r>
              <a:rPr lang="en-US" b="1" dirty="0" smtClean="0">
                <a:solidFill>
                  <a:schemeClr val="tx2"/>
                </a:solidFill>
                <a:latin typeface="Malgun Gothic" panose="020B0503020000020004" pitchFamily="34" charset="-127"/>
                <a:ea typeface="Malgun Gothic" panose="020B0503020000020004" pitchFamily="34" charset="-127"/>
              </a:rPr>
              <a:t>continued</a:t>
            </a:r>
            <a:endParaRPr lang="en-US" b="1" dirty="0">
              <a:solidFill>
                <a:schemeClr val="tx2"/>
              </a:solidFill>
              <a:latin typeface="Malgun Gothic" panose="020B0503020000020004" pitchFamily="34" charset="-127"/>
              <a:ea typeface="Malgun Gothic" panose="020B0503020000020004" pitchFamily="34" charset="-127"/>
            </a:endParaRPr>
          </a:p>
        </p:txBody>
      </p:sp>
      <p:sp>
        <p:nvSpPr>
          <p:cNvPr id="3" name="Content Placeholder 2"/>
          <p:cNvSpPr>
            <a:spLocks noGrp="1"/>
          </p:cNvSpPr>
          <p:nvPr>
            <p:ph idx="1"/>
          </p:nvPr>
        </p:nvSpPr>
        <p:spPr>
          <a:xfrm>
            <a:off x="651965" y="1485106"/>
            <a:ext cx="10515600" cy="4871244"/>
          </a:xfrm>
        </p:spPr>
        <p:txBody>
          <a:bodyPr>
            <a:noAutofit/>
          </a:bodyPr>
          <a:lstStyle/>
          <a:p>
            <a:pPr lvl="0" algn="just">
              <a:lnSpc>
                <a:spcPct val="100000"/>
              </a:lnSpc>
            </a:pPr>
            <a:r>
              <a:rPr lang="en-US" sz="2400" b="1" dirty="0">
                <a:solidFill>
                  <a:prstClr val="black"/>
                </a:solidFill>
                <a:latin typeface="Malgun Gothic" panose="020B0503020000020004" pitchFamily="34" charset="-127"/>
                <a:ea typeface="Malgun Gothic" panose="020B0503020000020004" pitchFamily="34" charset="-127"/>
              </a:rPr>
              <a:t>Improving </a:t>
            </a:r>
            <a:r>
              <a:rPr lang="en-US" sz="2400" b="1" dirty="0" smtClean="0">
                <a:solidFill>
                  <a:prstClr val="black"/>
                </a:solidFill>
                <a:latin typeface="Malgun Gothic" panose="020B0503020000020004" pitchFamily="34" charset="-127"/>
                <a:ea typeface="Malgun Gothic" panose="020B0503020000020004" pitchFamily="34" charset="-127"/>
              </a:rPr>
              <a:t>decision-support</a:t>
            </a:r>
          </a:p>
          <a:p>
            <a:pPr lvl="1" algn="just"/>
            <a:r>
              <a:rPr lang="en-US" sz="2000" dirty="0" smtClean="0">
                <a:solidFill>
                  <a:prstClr val="black"/>
                </a:solidFill>
                <a:latin typeface="Malgun Gothic" panose="020B0503020000020004" pitchFamily="34" charset="-127"/>
                <a:ea typeface="Malgun Gothic" panose="020B0503020000020004" pitchFamily="34" charset="-127"/>
              </a:rPr>
              <a:t>by vulnerability assessment and </a:t>
            </a:r>
            <a:r>
              <a:rPr lang="en-US" sz="2000" dirty="0">
                <a:solidFill>
                  <a:prstClr val="black"/>
                </a:solidFill>
                <a:latin typeface="Malgun Gothic" panose="020B0503020000020004" pitchFamily="34" charset="-127"/>
                <a:ea typeface="Malgun Gothic" panose="020B0503020000020004" pitchFamily="34" charset="-127"/>
              </a:rPr>
              <a:t>health </a:t>
            </a:r>
            <a:r>
              <a:rPr lang="en-US" sz="2000" dirty="0" smtClean="0">
                <a:solidFill>
                  <a:prstClr val="black"/>
                </a:solidFill>
                <a:latin typeface="Malgun Gothic" panose="020B0503020000020004" pitchFamily="34" charset="-127"/>
                <a:ea typeface="Malgun Gothic" panose="020B0503020000020004" pitchFamily="34" charset="-127"/>
              </a:rPr>
              <a:t>risks, to </a:t>
            </a:r>
            <a:r>
              <a:rPr lang="en-US" sz="2000" dirty="0">
                <a:solidFill>
                  <a:prstClr val="black"/>
                </a:solidFill>
                <a:latin typeface="Malgun Gothic" panose="020B0503020000020004" pitchFamily="34" charset="-127"/>
                <a:ea typeface="Malgun Gothic" panose="020B0503020000020004" pitchFamily="34" charset="-127"/>
              </a:rPr>
              <a:t>identify key health strategies, policies and measures</a:t>
            </a:r>
            <a:r>
              <a:rPr lang="en-US" sz="2000" dirty="0" smtClean="0">
                <a:solidFill>
                  <a:prstClr val="black"/>
                </a:solidFill>
                <a:latin typeface="Malgun Gothic" panose="020B0503020000020004" pitchFamily="34" charset="-127"/>
                <a:ea typeface="Malgun Gothic" panose="020B0503020000020004" pitchFamily="34" charset="-127"/>
              </a:rPr>
              <a:t>.</a:t>
            </a:r>
            <a:endParaRPr lang="en-US" sz="2000" dirty="0">
              <a:solidFill>
                <a:prstClr val="black"/>
              </a:solidFill>
              <a:latin typeface="Malgun Gothic" panose="020B0503020000020004" pitchFamily="34" charset="-127"/>
              <a:ea typeface="Malgun Gothic" panose="020B0503020000020004" pitchFamily="34" charset="-127"/>
            </a:endParaRPr>
          </a:p>
          <a:p>
            <a:pPr lvl="0" algn="just">
              <a:lnSpc>
                <a:spcPct val="100000"/>
              </a:lnSpc>
            </a:pPr>
            <a:r>
              <a:rPr lang="en-US" sz="2400" b="1" dirty="0" smtClean="0">
                <a:latin typeface="Malgun Gothic" panose="020B0503020000020004" pitchFamily="34" charset="-127"/>
                <a:ea typeface="Malgun Gothic" panose="020B0503020000020004" pitchFamily="34" charset="-127"/>
              </a:rPr>
              <a:t>Informing</a:t>
            </a:r>
            <a:r>
              <a:rPr lang="en-US" sz="2400" dirty="0" smtClean="0">
                <a:latin typeface="Malgun Gothic" panose="020B0503020000020004" pitchFamily="34" charset="-127"/>
                <a:ea typeface="Malgun Gothic" panose="020B0503020000020004" pitchFamily="34" charset="-127"/>
              </a:rPr>
              <a:t> heat &amp; health policy makers, practitioners, civil society and the wider public in communicating and preventing heat related risks.</a:t>
            </a:r>
          </a:p>
          <a:p>
            <a:pPr lvl="0" algn="just">
              <a:lnSpc>
                <a:spcPct val="100000"/>
              </a:lnSpc>
            </a:pPr>
            <a:r>
              <a:rPr lang="en-US" sz="2400" b="1" dirty="0" smtClean="0">
                <a:latin typeface="Malgun Gothic" panose="020B0503020000020004" pitchFamily="34" charset="-127"/>
                <a:ea typeface="Malgun Gothic" panose="020B0503020000020004" pitchFamily="34" charset="-127"/>
              </a:rPr>
              <a:t>Partnerships</a:t>
            </a:r>
            <a:r>
              <a:rPr lang="en-US" sz="2400" dirty="0" smtClean="0">
                <a:latin typeface="Malgun Gothic" panose="020B0503020000020004" pitchFamily="34" charset="-127"/>
                <a:ea typeface="Malgun Gothic" panose="020B0503020000020004" pitchFamily="34" charset="-127"/>
              </a:rPr>
              <a:t> for heat and health research: </a:t>
            </a:r>
          </a:p>
          <a:p>
            <a:pPr lvl="1" algn="just">
              <a:lnSpc>
                <a:spcPct val="100000"/>
              </a:lnSpc>
              <a:buFont typeface="Courier New" panose="02070309020205020404" pitchFamily="49" charset="0"/>
              <a:buChar char="o"/>
            </a:pPr>
            <a:r>
              <a:rPr lang="en-US" sz="2000" dirty="0" smtClean="0">
                <a:latin typeface="Malgun Gothic" panose="020B0503020000020004" pitchFamily="34" charset="-127"/>
                <a:ea typeface="Malgun Gothic" panose="020B0503020000020004" pitchFamily="34" charset="-127"/>
              </a:rPr>
              <a:t>International and interdisciplinary collaboration for  global research </a:t>
            </a:r>
            <a:r>
              <a:rPr lang="en-US" sz="2000" dirty="0" smtClean="0">
                <a:latin typeface="Malgun Gothic" panose="020B0503020000020004" pitchFamily="34" charset="-127"/>
                <a:ea typeface="Malgun Gothic" panose="020B0503020000020004" pitchFamily="34" charset="-127"/>
              </a:rPr>
              <a:t>around heat stress</a:t>
            </a:r>
            <a:endParaRPr lang="en-US" sz="2000" dirty="0" smtClean="0">
              <a:latin typeface="Malgun Gothic" panose="020B0503020000020004" pitchFamily="34" charset="-127"/>
              <a:ea typeface="Malgun Gothic" panose="020B0503020000020004" pitchFamily="34" charset="-127"/>
            </a:endParaRPr>
          </a:p>
          <a:p>
            <a:pPr lvl="1" algn="just">
              <a:lnSpc>
                <a:spcPct val="100000"/>
              </a:lnSpc>
              <a:buFont typeface="Courier New" panose="02070309020205020404" pitchFamily="49" charset="0"/>
              <a:buChar char="o"/>
            </a:pPr>
            <a:r>
              <a:rPr lang="en-US" sz="2000" dirty="0" smtClean="0">
                <a:latin typeface="Malgun Gothic" panose="020B0503020000020004" pitchFamily="34" charset="-127"/>
                <a:ea typeface="Malgun Gothic" panose="020B0503020000020004" pitchFamily="34" charset="-127"/>
              </a:rPr>
              <a:t>Establishment of virtual forums on heat related health research to provide a clearing house to bring together the existing bodies of research methods, tools, data sets and </a:t>
            </a:r>
            <a:r>
              <a:rPr lang="en-US" sz="2000" dirty="0" smtClean="0">
                <a:latin typeface="Malgun Gothic" panose="020B0503020000020004" pitchFamily="34" charset="-127"/>
                <a:ea typeface="Malgun Gothic" panose="020B0503020000020004" pitchFamily="34" charset="-127"/>
              </a:rPr>
              <a:t>results</a:t>
            </a:r>
            <a:endParaRPr lang="en-US" sz="2000" dirty="0" smtClean="0">
              <a:latin typeface="Malgun Gothic" panose="020B0503020000020004" pitchFamily="34" charset="-127"/>
              <a:ea typeface="Malgun Gothic" panose="020B0503020000020004" pitchFamily="34" charset="-127"/>
            </a:endParaRPr>
          </a:p>
          <a:p>
            <a:pPr algn="just">
              <a:lnSpc>
                <a:spcPct val="100000"/>
              </a:lnSpc>
            </a:pPr>
            <a:r>
              <a:rPr lang="en-US" sz="2400" b="1" dirty="0" smtClean="0">
                <a:latin typeface="Malgun Gothic" panose="020B0503020000020004" pitchFamily="34" charset="-127"/>
                <a:ea typeface="Malgun Gothic" panose="020B0503020000020004" pitchFamily="34" charset="-127"/>
              </a:rPr>
              <a:t>Establishment of expert panels</a:t>
            </a:r>
            <a:r>
              <a:rPr lang="en-US" sz="2400" dirty="0" smtClean="0">
                <a:latin typeface="Malgun Gothic" panose="020B0503020000020004" pitchFamily="34" charset="-127"/>
                <a:ea typeface="Malgun Gothic" panose="020B0503020000020004" pitchFamily="34" charset="-127"/>
              </a:rPr>
              <a:t> to provide oversight, develop guidance and tools.</a:t>
            </a:r>
          </a:p>
          <a:p>
            <a:pPr algn="just">
              <a:lnSpc>
                <a:spcPct val="100000"/>
              </a:lnSpc>
            </a:pPr>
            <a:endParaRPr lang="en-US" sz="2400" dirty="0" smtClean="0">
              <a:latin typeface="Malgun Gothic" panose="020B0503020000020004" pitchFamily="34" charset="-127"/>
              <a:ea typeface="Malgun Gothic" panose="020B0503020000020004" pitchFamily="34" charset="-127"/>
            </a:endParaRPr>
          </a:p>
          <a:p>
            <a:pPr algn="just">
              <a:lnSpc>
                <a:spcPct val="100000"/>
              </a:lnSpc>
            </a:pPr>
            <a:endParaRPr lang="en-US" sz="2400" dirty="0">
              <a:latin typeface="Malgun Gothic" panose="020B0503020000020004" pitchFamily="34" charset="-127"/>
              <a:ea typeface="Malgun Gothic" panose="020B0503020000020004" pitchFamily="34" charset="-127"/>
            </a:endParaRPr>
          </a:p>
        </p:txBody>
      </p:sp>
      <p:sp>
        <p:nvSpPr>
          <p:cNvPr id="4" name="Slide Number Placeholder 3"/>
          <p:cNvSpPr>
            <a:spLocks noGrp="1"/>
          </p:cNvSpPr>
          <p:nvPr>
            <p:ph type="sldNum" sz="quarter" idx="12"/>
          </p:nvPr>
        </p:nvSpPr>
        <p:spPr/>
        <p:txBody>
          <a:bodyPr/>
          <a:lstStyle/>
          <a:p>
            <a:fld id="{F3BB7591-A92D-4EDA-B420-B7A7C73F770C}" type="slidenum">
              <a:rPr lang="en-US" smtClean="0"/>
              <a:pPr/>
              <a:t>17</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4640" y="0"/>
            <a:ext cx="1737360" cy="965200"/>
          </a:xfrm>
          <a:prstGeom prst="rect">
            <a:avLst/>
          </a:prstGeom>
        </p:spPr>
      </p:pic>
    </p:spTree>
    <p:extLst>
      <p:ext uri="{BB962C8B-B14F-4D97-AF65-F5344CB8AC3E}">
        <p14:creationId xmlns:p14="http://schemas.microsoft.com/office/powerpoint/2010/main" val="294544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0972800" cy="1143000"/>
          </a:xfrm>
        </p:spPr>
        <p:txBody>
          <a:bodyPr/>
          <a:lstStyle/>
          <a:p>
            <a:r>
              <a:rPr lang="en-US" b="1" dirty="0" smtClean="0">
                <a:solidFill>
                  <a:schemeClr val="accent1">
                    <a:lumMod val="75000"/>
                  </a:schemeClr>
                </a:solidFill>
                <a:latin typeface="Times New Roman" pitchFamily="18" charset="0"/>
                <a:cs typeface="Times New Roman" pitchFamily="18" charset="0"/>
              </a:rPr>
              <a:t>Take home messages</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2362200"/>
            <a:ext cx="10972800" cy="3763968"/>
          </a:xfrm>
        </p:spPr>
        <p:txBody>
          <a:bodyPr>
            <a:normAutofit/>
          </a:bodyPr>
          <a:lstStyle/>
          <a:p>
            <a:r>
              <a:rPr lang="en-US" sz="2800" dirty="0" smtClean="0">
                <a:latin typeface="Times New Roman" pitchFamily="18" charset="0"/>
                <a:cs typeface="Times New Roman" pitchFamily="18" charset="0"/>
              </a:rPr>
              <a:t>Extreme heat – as a result of climate change is </a:t>
            </a:r>
            <a:r>
              <a:rPr lang="en-US" sz="2800" dirty="0" smtClean="0">
                <a:latin typeface="Times New Roman" pitchFamily="18" charset="0"/>
                <a:cs typeface="Times New Roman" pitchFamily="18" charset="0"/>
              </a:rPr>
              <a:t>“REAL”</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India is vulnerable to </a:t>
            </a:r>
            <a:r>
              <a:rPr lang="en-US" sz="2800" dirty="0" smtClean="0">
                <a:latin typeface="Times New Roman" pitchFamily="18" charset="0"/>
                <a:cs typeface="Times New Roman" pitchFamily="18" charset="0"/>
              </a:rPr>
              <a:t>almost all heat </a:t>
            </a:r>
            <a:r>
              <a:rPr lang="en-US" sz="2800" dirty="0" smtClean="0">
                <a:latin typeface="Times New Roman" pitchFamily="18" charset="0"/>
                <a:cs typeface="Times New Roman" pitchFamily="18" charset="0"/>
              </a:rPr>
              <a:t>related health risks </a:t>
            </a:r>
          </a:p>
          <a:p>
            <a:r>
              <a:rPr lang="en-US" sz="2800" dirty="0" smtClean="0">
                <a:latin typeface="Times New Roman" pitchFamily="18" charset="0"/>
                <a:cs typeface="Times New Roman" pitchFamily="18" charset="0"/>
              </a:rPr>
              <a:t>Better understanding of the effects of extreme heat can be achieved through predictive and prospective studies</a:t>
            </a:r>
          </a:p>
          <a:p>
            <a:r>
              <a:rPr lang="en-US" sz="2800" dirty="0" smtClean="0">
                <a:latin typeface="Times New Roman" pitchFamily="18" charset="0"/>
                <a:cs typeface="Times New Roman" pitchFamily="18" charset="0"/>
              </a:rPr>
              <a:t>Relevant research should be used a used as a tool for change and to improve awareness as well understanding of extreme heat</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climate change"/>
          <p:cNvPicPr>
            <a:picLocks noChangeAspect="1" noChangeArrowheads="1"/>
          </p:cNvPicPr>
          <p:nvPr/>
        </p:nvPicPr>
        <p:blipFill>
          <a:blip r:embed="rId2"/>
          <a:srcRect/>
          <a:stretch>
            <a:fillRect/>
          </a:stretch>
        </p:blipFill>
        <p:spPr bwMode="auto">
          <a:xfrm>
            <a:off x="1676400" y="0"/>
            <a:ext cx="9143998"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latin typeface="Times New Roman" pitchFamily="18" charset="0"/>
                <a:cs typeface="Times New Roman" pitchFamily="18" charset="0"/>
              </a:rPr>
              <a:t>Presentation overview</a:t>
            </a:r>
            <a:endParaRPr lang="en-US"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2209800"/>
            <a:ext cx="10972800" cy="3276600"/>
          </a:xfrm>
        </p:spPr>
        <p:txBody>
          <a:bodyPr>
            <a:normAutofit/>
          </a:bodyPr>
          <a:lstStyle/>
          <a:p>
            <a:r>
              <a:rPr lang="en-US" sz="2800" dirty="0" smtClean="0">
                <a:latin typeface="Times New Roman" pitchFamily="18" charset="0"/>
                <a:cs typeface="Times New Roman" pitchFamily="18" charset="0"/>
              </a:rPr>
              <a:t>Sustainable Development Goals (SDG)</a:t>
            </a:r>
          </a:p>
          <a:p>
            <a:r>
              <a:rPr lang="en-US" sz="2800" dirty="0" smtClean="0">
                <a:latin typeface="Times New Roman" pitchFamily="18" charset="0"/>
                <a:cs typeface="Times New Roman" pitchFamily="18" charset="0"/>
              </a:rPr>
              <a:t>Paris Agreement – Key Features of India’s targets</a:t>
            </a:r>
          </a:p>
          <a:p>
            <a:r>
              <a:rPr lang="en-US" sz="2800" dirty="0" smtClean="0">
                <a:latin typeface="Times New Roman" pitchFamily="18" charset="0"/>
                <a:cs typeface="Times New Roman" pitchFamily="18" charset="0"/>
              </a:rPr>
              <a:t>Priority Areas for Extreme Heat and Health</a:t>
            </a:r>
          </a:p>
          <a:p>
            <a:r>
              <a:rPr lang="en-US" sz="2800" dirty="0" smtClean="0">
                <a:latin typeface="Times New Roman" pitchFamily="18" charset="0"/>
                <a:cs typeface="Times New Roman" pitchFamily="18" charset="0"/>
              </a:rPr>
              <a:t>Research and Education to support Policy to address these challenges</a:t>
            </a:r>
          </a:p>
          <a:p>
            <a:r>
              <a:rPr lang="en-US" sz="2800" dirty="0" smtClean="0">
                <a:latin typeface="Times New Roman" pitchFamily="18" charset="0"/>
                <a:cs typeface="Times New Roman" pitchFamily="18" charset="0"/>
              </a:rPr>
              <a:t>Recommendations that will contribute to Policy change</a:t>
            </a:r>
          </a:p>
          <a:p>
            <a:r>
              <a:rPr lang="en-US" sz="2800" dirty="0" smtClean="0">
                <a:latin typeface="Times New Roman" pitchFamily="18" charset="0"/>
                <a:cs typeface="Times New Roman" pitchFamily="18" charset="0"/>
              </a:rPr>
              <a:t>Take home messages </a:t>
            </a:r>
          </a:p>
          <a:p>
            <a:endParaRPr lang="en-US"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DG13blog.PNG"/>
          <p:cNvPicPr>
            <a:picLocks noChangeAspect="1"/>
          </p:cNvPicPr>
          <p:nvPr/>
        </p:nvPicPr>
        <p:blipFill>
          <a:blip r:embed="rId2" cstate="print"/>
          <a:srcRect l="904" t="18519" r="81910" b="59260"/>
          <a:stretch>
            <a:fillRect/>
          </a:stretch>
        </p:blipFill>
        <p:spPr>
          <a:xfrm>
            <a:off x="533400" y="1099066"/>
            <a:ext cx="1447800" cy="1371600"/>
          </a:xfrm>
          <a:prstGeom prst="rect">
            <a:avLst/>
          </a:prstGeom>
        </p:spPr>
      </p:pic>
      <p:sp>
        <p:nvSpPr>
          <p:cNvPr id="6" name="TextBox 5"/>
          <p:cNvSpPr txBox="1"/>
          <p:nvPr/>
        </p:nvSpPr>
        <p:spPr>
          <a:xfrm>
            <a:off x="3505200" y="1600200"/>
            <a:ext cx="6553200" cy="369332"/>
          </a:xfrm>
          <a:prstGeom prst="rect">
            <a:avLst/>
          </a:prstGeom>
          <a:noFill/>
        </p:spPr>
        <p:txBody>
          <a:bodyPr wrap="square" rtlCol="0">
            <a:spAutoFit/>
          </a:bodyPr>
          <a:lstStyle/>
          <a:p>
            <a:endParaRPr lang="en-GB" dirty="0"/>
          </a:p>
        </p:txBody>
      </p:sp>
      <p:sp>
        <p:nvSpPr>
          <p:cNvPr id="7" name="TextBox 6"/>
          <p:cNvSpPr txBox="1"/>
          <p:nvPr/>
        </p:nvSpPr>
        <p:spPr>
          <a:xfrm>
            <a:off x="1981203" y="1600204"/>
            <a:ext cx="9101919" cy="954107"/>
          </a:xfrm>
          <a:prstGeom prst="rect">
            <a:avLst/>
          </a:prstGeom>
          <a:noFill/>
        </p:spPr>
        <p:txBody>
          <a:bodyPr wrap="square" rtlCol="0">
            <a:spAutoFit/>
          </a:bodyPr>
          <a:lstStyle/>
          <a:p>
            <a:pPr algn="just"/>
            <a:r>
              <a:rPr lang="en-GB" sz="2800" b="1" dirty="0">
                <a:latin typeface="Times New Roman" panose="02020603050405020304" pitchFamily="18" charset="0"/>
                <a:ea typeface="MS UI Gothic" pitchFamily="34" charset="-128"/>
                <a:cs typeface="Times New Roman" panose="02020603050405020304" pitchFamily="18" charset="0"/>
              </a:rPr>
              <a:t>Goal 13</a:t>
            </a:r>
          </a:p>
          <a:p>
            <a:pPr algn="just" defTabSz="1033463"/>
            <a:r>
              <a:rPr lang="en-GB" sz="2800" dirty="0">
                <a:latin typeface="Times New Roman" panose="02020603050405020304" pitchFamily="18" charset="0"/>
                <a:ea typeface="MS UI Gothic" pitchFamily="34" charset="-128"/>
                <a:cs typeface="Times New Roman" panose="02020603050405020304" pitchFamily="18" charset="0"/>
              </a:rPr>
              <a:t>Take urgent action to combat climate change and its impacts.</a:t>
            </a:r>
          </a:p>
        </p:txBody>
      </p:sp>
      <p:sp>
        <p:nvSpPr>
          <p:cNvPr id="8" name="TextBox 7"/>
          <p:cNvSpPr txBox="1"/>
          <p:nvPr/>
        </p:nvSpPr>
        <p:spPr>
          <a:xfrm>
            <a:off x="609600" y="2819402"/>
            <a:ext cx="10668000" cy="3170099"/>
          </a:xfrm>
          <a:prstGeom prst="rect">
            <a:avLst/>
          </a:prstGeom>
          <a:solidFill>
            <a:srgbClr val="006C31"/>
          </a:solidFill>
          <a:ln>
            <a:solidFill>
              <a:srgbClr val="006C31"/>
            </a:solidFill>
          </a:ln>
        </p:spPr>
        <p:txBody>
          <a:bodyPr wrap="square" rtlCol="0">
            <a:spAutoFit/>
          </a:bodyPr>
          <a:lstStyle/>
          <a:p>
            <a:pPr algn="just"/>
            <a:r>
              <a:rPr lang="en-GB" sz="2000" b="1" dirty="0">
                <a:solidFill>
                  <a:schemeClr val="bg1"/>
                </a:solidFill>
                <a:latin typeface="Times New Roman" panose="02020603050405020304" pitchFamily="18" charset="0"/>
                <a:ea typeface="MS UI Gothic" pitchFamily="34" charset="-128"/>
                <a:cs typeface="Times New Roman" panose="02020603050405020304" pitchFamily="18" charset="0"/>
              </a:rPr>
              <a:t>RELEVANT  TARGETS  FOR GOVERNMENT </a:t>
            </a:r>
          </a:p>
          <a:p>
            <a:pPr algn="just"/>
            <a:endParaRPr lang="en-GB" sz="2000" dirty="0">
              <a:solidFill>
                <a:schemeClr val="bg1"/>
              </a:solidFill>
              <a:latin typeface="Times New Roman" panose="02020603050405020304" pitchFamily="18" charset="0"/>
              <a:ea typeface="MS UI Gothic" pitchFamily="34" charset="-128"/>
              <a:cs typeface="Times New Roman" panose="02020603050405020304" pitchFamily="18" charset="0"/>
            </a:endParaRPr>
          </a:p>
          <a:p>
            <a:pPr algn="just"/>
            <a:r>
              <a:rPr lang="en-GB" sz="2000" dirty="0">
                <a:solidFill>
                  <a:schemeClr val="bg1"/>
                </a:solidFill>
                <a:latin typeface="Times New Roman" panose="02020603050405020304" pitchFamily="18" charset="0"/>
                <a:ea typeface="MS UI Gothic" pitchFamily="34" charset="-128"/>
                <a:cs typeface="Times New Roman" panose="02020603050405020304" pitchFamily="18" charset="0"/>
              </a:rPr>
              <a:t>13.1 Strengthen  resilience and adaptive capacity to climate related hazards and natural disasters in all countries.</a:t>
            </a:r>
          </a:p>
          <a:p>
            <a:pPr algn="just"/>
            <a:endParaRPr lang="en-GB" sz="2000" dirty="0">
              <a:solidFill>
                <a:schemeClr val="bg1"/>
              </a:solidFill>
              <a:latin typeface="Times New Roman" panose="02020603050405020304" pitchFamily="18" charset="0"/>
              <a:ea typeface="MS UI Gothic" pitchFamily="34" charset="-128"/>
              <a:cs typeface="Times New Roman" panose="02020603050405020304" pitchFamily="18" charset="0"/>
            </a:endParaRPr>
          </a:p>
          <a:p>
            <a:pPr algn="just"/>
            <a:r>
              <a:rPr lang="en-GB" sz="2000" dirty="0">
                <a:solidFill>
                  <a:schemeClr val="bg1"/>
                </a:solidFill>
                <a:latin typeface="Times New Roman" panose="02020603050405020304" pitchFamily="18" charset="0"/>
                <a:ea typeface="MS UI Gothic" pitchFamily="34" charset="-128"/>
                <a:cs typeface="Times New Roman" panose="02020603050405020304" pitchFamily="18" charset="0"/>
              </a:rPr>
              <a:t>13. 2 </a:t>
            </a:r>
            <a:r>
              <a:rPr lang="en-US" sz="2000" dirty="0">
                <a:solidFill>
                  <a:schemeClr val="bg1"/>
                </a:solidFill>
                <a:latin typeface="Times New Roman" panose="02020603050405020304" pitchFamily="18" charset="0"/>
                <a:ea typeface="MS UI Gothic" pitchFamily="34" charset="-128"/>
                <a:cs typeface="Times New Roman" panose="02020603050405020304" pitchFamily="18" charset="0"/>
              </a:rPr>
              <a:t>Integrate climate change measures into national policies, strategies and planning </a:t>
            </a:r>
            <a:endParaRPr lang="en-GB" sz="2000" dirty="0">
              <a:solidFill>
                <a:schemeClr val="bg1"/>
              </a:solidFill>
              <a:latin typeface="Times New Roman" panose="02020603050405020304" pitchFamily="18" charset="0"/>
              <a:ea typeface="MS UI Gothic" pitchFamily="34" charset="-128"/>
              <a:cs typeface="Times New Roman" panose="02020603050405020304" pitchFamily="18" charset="0"/>
            </a:endParaRPr>
          </a:p>
          <a:p>
            <a:pPr algn="just"/>
            <a:endParaRPr lang="en-GB" sz="2000" dirty="0">
              <a:solidFill>
                <a:schemeClr val="bg1"/>
              </a:solidFill>
              <a:latin typeface="Times New Roman" panose="02020603050405020304" pitchFamily="18" charset="0"/>
              <a:ea typeface="MS UI Gothic" pitchFamily="34" charset="-128"/>
              <a:cs typeface="Times New Roman" panose="02020603050405020304" pitchFamily="18" charset="0"/>
            </a:endParaRPr>
          </a:p>
          <a:p>
            <a:pPr algn="just"/>
            <a:r>
              <a:rPr lang="en-GB" sz="2000" dirty="0">
                <a:solidFill>
                  <a:schemeClr val="bg1"/>
                </a:solidFill>
                <a:latin typeface="Times New Roman" panose="02020603050405020304" pitchFamily="18" charset="0"/>
                <a:ea typeface="MS UI Gothic" pitchFamily="34" charset="-128"/>
                <a:cs typeface="Times New Roman" panose="02020603050405020304" pitchFamily="18" charset="0"/>
              </a:rPr>
              <a:t>13.3 Improve education awareness raising and human and institutional capacity on climate change mitigation, adaptation, impact, reduction, and early warning.</a:t>
            </a:r>
          </a:p>
          <a:p>
            <a:pPr algn="just"/>
            <a:endParaRPr lang="en-GB" sz="2000" dirty="0">
              <a:solidFill>
                <a:schemeClr val="bg1"/>
              </a:solidFill>
              <a:latin typeface="Times New Roman" panose="02020603050405020304" pitchFamily="18" charset="0"/>
              <a:ea typeface="MS UI Gothic" pitchFamily="34" charset="-128"/>
              <a:cs typeface="Times New Roman" panose="02020603050405020304" pitchFamily="18" charset="0"/>
            </a:endParaRPr>
          </a:p>
        </p:txBody>
      </p:sp>
      <p:sp>
        <p:nvSpPr>
          <p:cNvPr id="20" name="TextBox 19"/>
          <p:cNvSpPr txBox="1"/>
          <p:nvPr/>
        </p:nvSpPr>
        <p:spPr>
          <a:xfrm>
            <a:off x="1828800" y="413709"/>
            <a:ext cx="7467600" cy="707886"/>
          </a:xfrm>
          <a:prstGeom prst="rect">
            <a:avLst/>
          </a:prstGeom>
          <a:noFill/>
        </p:spPr>
        <p:txBody>
          <a:bodyPr wrap="square" rtlCol="0">
            <a:spAutoFit/>
          </a:bodyPr>
          <a:lstStyle/>
          <a:p>
            <a:pPr algn="ctr"/>
            <a:r>
              <a:rPr lang="en-US" sz="4000" b="1" dirty="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rPr>
              <a:t>SDG 13: Climate action</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0337249" y="10238"/>
            <a:ext cx="1837691" cy="10013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2057400"/>
            <a:ext cx="10972800" cy="38779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ea typeface="MS UI Gothic" pitchFamily="34" charset="-128"/>
                <a:cs typeface="Times New Roman" panose="02020603050405020304" pitchFamily="18" charset="0"/>
              </a:rPr>
              <a:t> Reduce </a:t>
            </a:r>
            <a:r>
              <a:rPr lang="en-US" sz="2400" dirty="0">
                <a:latin typeface="Times New Roman" panose="02020603050405020304" pitchFamily="18" charset="0"/>
                <a:ea typeface="MS UI Gothic" pitchFamily="34" charset="-128"/>
                <a:cs typeface="Times New Roman" panose="02020603050405020304" pitchFamily="18" charset="0"/>
              </a:rPr>
              <a:t>energy emissions intensity by 30 to 35 % from 2005 levels by 2030</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ea typeface="MS UI Gothic" pitchFamily="34" charset="-128"/>
                <a:cs typeface="Times New Roman" panose="02020603050405020304" pitchFamily="18" charset="0"/>
              </a:rPr>
              <a:t> Increase </a:t>
            </a:r>
            <a:r>
              <a:rPr lang="en-US" sz="2400" dirty="0">
                <a:latin typeface="Times New Roman" panose="02020603050405020304" pitchFamily="18" charset="0"/>
                <a:ea typeface="MS UI Gothic" pitchFamily="34" charset="-128"/>
                <a:cs typeface="Times New Roman" panose="02020603050405020304" pitchFamily="18" charset="0"/>
              </a:rPr>
              <a:t>the share of non-fossil fuel energy to 40 % of India’s energy mix by 2030</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ea typeface="MS UI Gothic" pitchFamily="34" charset="-128"/>
                <a:cs typeface="Times New Roman" panose="02020603050405020304" pitchFamily="18" charset="0"/>
              </a:rPr>
              <a:t> Focus </a:t>
            </a:r>
            <a:r>
              <a:rPr lang="en-US" sz="2400" dirty="0">
                <a:latin typeface="Times New Roman" panose="02020603050405020304" pitchFamily="18" charset="0"/>
                <a:ea typeface="MS UI Gothic" pitchFamily="34" charset="-128"/>
                <a:cs typeface="Times New Roman" panose="02020603050405020304" pitchFamily="18" charset="0"/>
              </a:rPr>
              <a:t>on a climate adaptation strategy </a:t>
            </a:r>
            <a:endParaRPr lang="en-US" sz="2400" dirty="0" smtClean="0">
              <a:latin typeface="Times New Roman" panose="02020603050405020304" pitchFamily="18" charset="0"/>
              <a:ea typeface="MS UI Gothic" pitchFamily="34" charset="-128"/>
              <a:cs typeface="Times New Roman" panose="02020603050405020304" pitchFamily="18" charset="0"/>
            </a:endParaRPr>
          </a:p>
          <a:p>
            <a:pPr marL="800100" lvl="1" indent="-342900" algn="just">
              <a:lnSpc>
                <a:spcPct val="150000"/>
              </a:lnSpc>
              <a:buFont typeface="Arial" panose="020B0604020202020204" pitchFamily="34" charset="0"/>
              <a:buChar char="•"/>
            </a:pPr>
            <a:r>
              <a:rPr lang="en-US" sz="2400" dirty="0" smtClean="0">
                <a:latin typeface="Times New Roman" panose="02020603050405020304" pitchFamily="18" charset="0"/>
                <a:ea typeface="MS UI Gothic" pitchFamily="34" charset="-128"/>
                <a:cs typeface="Times New Roman" panose="02020603050405020304" pitchFamily="18" charset="0"/>
              </a:rPr>
              <a:t> </a:t>
            </a:r>
            <a:r>
              <a:rPr lang="en-US" sz="2000" dirty="0" smtClean="0">
                <a:latin typeface="Times New Roman" panose="02020603050405020304" pitchFamily="18" charset="0"/>
                <a:ea typeface="MS UI Gothic" pitchFamily="34" charset="-128"/>
                <a:cs typeface="Times New Roman" panose="02020603050405020304" pitchFamily="18" charset="0"/>
              </a:rPr>
              <a:t>enhancing </a:t>
            </a:r>
            <a:r>
              <a:rPr lang="en-US" sz="2000" dirty="0">
                <a:latin typeface="Times New Roman" panose="02020603050405020304" pitchFamily="18" charset="0"/>
                <a:ea typeface="MS UI Gothic" pitchFamily="34" charset="-128"/>
                <a:cs typeface="Times New Roman" panose="02020603050405020304" pitchFamily="18" charset="0"/>
              </a:rPr>
              <a:t>investments in </a:t>
            </a:r>
            <a:r>
              <a:rPr lang="en-US" sz="2000" dirty="0" smtClean="0">
                <a:latin typeface="Times New Roman" panose="02020603050405020304" pitchFamily="18" charset="0"/>
                <a:ea typeface="MS UI Gothic" pitchFamily="34" charset="-128"/>
                <a:cs typeface="Times New Roman" panose="02020603050405020304" pitchFamily="18" charset="0"/>
              </a:rPr>
              <a:t>programs </a:t>
            </a:r>
            <a:r>
              <a:rPr lang="en-US" sz="2000" dirty="0">
                <a:latin typeface="Times New Roman" panose="02020603050405020304" pitchFamily="18" charset="0"/>
                <a:ea typeface="MS UI Gothic" pitchFamily="34" charset="-128"/>
                <a:cs typeface="Times New Roman" panose="02020603050405020304" pitchFamily="18" charset="0"/>
              </a:rPr>
              <a:t>in areas vulnerable to climate change, </a:t>
            </a:r>
            <a:endParaRPr lang="en-US" sz="2000" dirty="0" smtClean="0">
              <a:latin typeface="Times New Roman" panose="02020603050405020304" pitchFamily="18" charset="0"/>
              <a:ea typeface="MS UI Gothic" pitchFamily="34" charset="-128"/>
              <a:cs typeface="Times New Roman" panose="02020603050405020304" pitchFamily="18" charset="0"/>
            </a:endParaRPr>
          </a:p>
          <a:p>
            <a:pPr marL="800100" lvl="1" indent="-342900" algn="just">
              <a:lnSpc>
                <a:spcPct val="150000"/>
              </a:lnSpc>
              <a:buFont typeface="Arial" panose="020B0604020202020204" pitchFamily="34" charset="0"/>
              <a:buChar char="•"/>
            </a:pPr>
            <a:r>
              <a:rPr lang="en-US" sz="2000" dirty="0" smtClean="0">
                <a:latin typeface="Times New Roman" panose="02020603050405020304" pitchFamily="18" charset="0"/>
                <a:ea typeface="MS UI Gothic" pitchFamily="34" charset="-128"/>
                <a:cs typeface="Times New Roman" panose="02020603050405020304" pitchFamily="18" charset="0"/>
              </a:rPr>
              <a:t> including </a:t>
            </a:r>
            <a:r>
              <a:rPr lang="en-US" sz="2000" dirty="0">
                <a:latin typeface="Times New Roman" panose="02020603050405020304" pitchFamily="18" charset="0"/>
                <a:ea typeface="MS UI Gothic" pitchFamily="34" charset="-128"/>
                <a:cs typeface="Times New Roman" panose="02020603050405020304" pitchFamily="18" charset="0"/>
              </a:rPr>
              <a:t>health and disaster management</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ea typeface="MS UI Gothic" pitchFamily="34" charset="-128"/>
                <a:cs typeface="Times New Roman" panose="02020603050405020304" pitchFamily="18" charset="0"/>
              </a:rPr>
              <a:t> Create a carbon </a:t>
            </a:r>
            <a:r>
              <a:rPr lang="en-US" sz="2400" dirty="0">
                <a:latin typeface="Times New Roman" panose="02020603050405020304" pitchFamily="18" charset="0"/>
                <a:ea typeface="MS UI Gothic" pitchFamily="34" charset="-128"/>
                <a:cs typeface="Times New Roman" panose="02020603050405020304" pitchFamily="18" charset="0"/>
              </a:rPr>
              <a:t>sink of 2.5 to 3 billion </a:t>
            </a:r>
            <a:r>
              <a:rPr lang="en-US" sz="2400" dirty="0" smtClean="0">
                <a:latin typeface="Times New Roman" panose="02020603050405020304" pitchFamily="18" charset="0"/>
                <a:ea typeface="MS UI Gothic" pitchFamily="34" charset="-128"/>
                <a:cs typeface="Times New Roman" panose="02020603050405020304" pitchFamily="18" charset="0"/>
              </a:rPr>
              <a:t>ton </a:t>
            </a:r>
            <a:r>
              <a:rPr lang="en-US" sz="2400" dirty="0">
                <a:latin typeface="Times New Roman" panose="02020603050405020304" pitchFamily="18" charset="0"/>
                <a:ea typeface="MS UI Gothic" pitchFamily="34" charset="-128"/>
                <a:cs typeface="Times New Roman" panose="02020603050405020304" pitchFamily="18" charset="0"/>
              </a:rPr>
              <a:t>of carbon dioxide (CO</a:t>
            </a:r>
            <a:r>
              <a:rPr lang="en-US" sz="2400" baseline="-25000" dirty="0">
                <a:latin typeface="Times New Roman" panose="02020603050405020304" pitchFamily="18" charset="0"/>
                <a:ea typeface="MS UI Gothic" pitchFamily="34" charset="-128"/>
                <a:cs typeface="Times New Roman" panose="02020603050405020304" pitchFamily="18" charset="0"/>
              </a:rPr>
              <a:t>2</a:t>
            </a:r>
            <a:r>
              <a:rPr lang="en-US" sz="2400" dirty="0">
                <a:latin typeface="Times New Roman" panose="02020603050405020304" pitchFamily="18" charset="0"/>
                <a:ea typeface="MS UI Gothic" pitchFamily="34" charset="-128"/>
                <a:cs typeface="Times New Roman" panose="02020603050405020304" pitchFamily="18" charset="0"/>
              </a:rPr>
              <a:t>) equivalent </a:t>
            </a:r>
            <a:endParaRPr lang="en-US" sz="2400" dirty="0" smtClean="0">
              <a:latin typeface="Times New Roman" panose="02020603050405020304" pitchFamily="18" charset="0"/>
              <a:ea typeface="MS UI Gothic" pitchFamily="34" charset="-128"/>
              <a:cs typeface="Times New Roman" panose="02020603050405020304" pitchFamily="18" charset="0"/>
            </a:endParaRPr>
          </a:p>
          <a:p>
            <a:pPr marL="800100" lvl="1" indent="-342900" algn="just">
              <a:lnSpc>
                <a:spcPct val="150000"/>
              </a:lnSpc>
              <a:buFont typeface="Arial" panose="020B0604020202020204" pitchFamily="34" charset="0"/>
              <a:buChar char="•"/>
            </a:pPr>
            <a:r>
              <a:rPr lang="en-US" sz="2400" dirty="0" smtClean="0">
                <a:latin typeface="Times New Roman" panose="02020603050405020304" pitchFamily="18" charset="0"/>
                <a:ea typeface="MS UI Gothic" pitchFamily="34" charset="-128"/>
                <a:cs typeface="Times New Roman" panose="02020603050405020304" pitchFamily="18" charset="0"/>
              </a:rPr>
              <a:t> </a:t>
            </a:r>
            <a:r>
              <a:rPr lang="en-US" sz="2000" dirty="0">
                <a:latin typeface="Times New Roman" panose="02020603050405020304" pitchFamily="18" charset="0"/>
                <a:ea typeface="MS UI Gothic" pitchFamily="34" charset="-128"/>
                <a:cs typeface="Times New Roman" panose="02020603050405020304" pitchFamily="18" charset="0"/>
              </a:rPr>
              <a:t>increasing forest and tree cover by </a:t>
            </a:r>
            <a:r>
              <a:rPr lang="en-US" sz="2000" dirty="0" smtClean="0">
                <a:latin typeface="Times New Roman" panose="02020603050405020304" pitchFamily="18" charset="0"/>
                <a:ea typeface="MS UI Gothic" pitchFamily="34" charset="-128"/>
                <a:cs typeface="Times New Roman" panose="02020603050405020304" pitchFamily="18" charset="0"/>
              </a:rPr>
              <a:t>2030</a:t>
            </a:r>
            <a:endParaRPr lang="en-US" sz="2000" dirty="0">
              <a:latin typeface="Times New Roman" panose="02020603050405020304" pitchFamily="18" charset="0"/>
              <a:ea typeface="MS UI Gothic" pitchFamily="34" charset="-128"/>
              <a:cs typeface="Times New Roman" panose="02020603050405020304" pitchFamily="18" charset="0"/>
            </a:endParaRPr>
          </a:p>
        </p:txBody>
      </p:sp>
      <p:pic>
        <p:nvPicPr>
          <p:cNvPr id="6" name="Picture 5" descr="paris-agreement-600x301.png"/>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85801" y="599365"/>
            <a:ext cx="2430299" cy="1219200"/>
          </a:xfrm>
          <a:prstGeom prst="rect">
            <a:avLst/>
          </a:prstGeom>
        </p:spPr>
      </p:pic>
      <p:sp>
        <p:nvSpPr>
          <p:cNvPr id="10" name="TextBox 9"/>
          <p:cNvSpPr txBox="1"/>
          <p:nvPr/>
        </p:nvSpPr>
        <p:spPr>
          <a:xfrm>
            <a:off x="1932481" y="360530"/>
            <a:ext cx="7086600" cy="707886"/>
          </a:xfrm>
          <a:prstGeom prst="rect">
            <a:avLst/>
          </a:prstGeom>
          <a:noFill/>
        </p:spPr>
        <p:txBody>
          <a:bodyPr wrap="square" rtlCol="0">
            <a:spAutoFit/>
          </a:bodyPr>
          <a:lstStyle/>
          <a:p>
            <a:pPr algn="ctr"/>
            <a:r>
              <a:rPr lang="en-US" sz="4000" b="1" dirty="0">
                <a:solidFill>
                  <a:schemeClr val="accent1">
                    <a:lumMod val="75000"/>
                  </a:schemeClr>
                </a:solidFill>
                <a:latin typeface="Times New Roman" panose="02020603050405020304" pitchFamily="18" charset="0"/>
                <a:cs typeface="Times New Roman" panose="02020603050405020304" pitchFamily="18" charset="0"/>
              </a:rPr>
              <a:t>Key features of India’s targets </a:t>
            </a: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337249" y="10238"/>
            <a:ext cx="1837691" cy="10013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p:spPr>
        <p:txBody>
          <a:bodyPr/>
          <a:lstStyle/>
          <a:p>
            <a:pPr algn="l"/>
            <a:r>
              <a:rPr lang="en-US" b="1" dirty="0" smtClean="0">
                <a:solidFill>
                  <a:schemeClr val="accent1">
                    <a:lumMod val="75000"/>
                  </a:schemeClr>
                </a:solidFill>
                <a:latin typeface="Times New Roman" pitchFamily="18" charset="0"/>
                <a:cs typeface="Times New Roman" pitchFamily="18" charset="0"/>
              </a:rPr>
              <a:t>Indian context</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447801"/>
            <a:ext cx="11049000" cy="2286000"/>
          </a:xfrm>
        </p:spPr>
        <p:txBody>
          <a:bodyPr>
            <a:normAutofit lnSpcReduction="10000"/>
          </a:bodyPr>
          <a:lstStyle/>
          <a:p>
            <a:pPr>
              <a:lnSpc>
                <a:spcPct val="150000"/>
              </a:lnSpc>
            </a:pPr>
            <a:r>
              <a:rPr lang="en-US" sz="2400" dirty="0" smtClean="0">
                <a:latin typeface="Times New Roman" pitchFamily="18" charset="0"/>
                <a:cs typeface="Times New Roman" pitchFamily="18" charset="0"/>
              </a:rPr>
              <a:t>India is undergoing enormous change; climate change poses an overwhelming stressor that will magnify existing health threats.</a:t>
            </a:r>
          </a:p>
          <a:p>
            <a:pPr>
              <a:lnSpc>
                <a:spcPct val="150000"/>
              </a:lnSpc>
            </a:pPr>
            <a:r>
              <a:rPr lang="en-US" sz="2400" dirty="0" smtClean="0">
                <a:latin typeface="Times New Roman" pitchFamily="18" charset="0"/>
                <a:cs typeface="Times New Roman" pitchFamily="18" charset="0"/>
              </a:rPr>
              <a:t>Millions of Indians below the poverty line, marginalized and those living in rural areas represent high risk population.</a:t>
            </a:r>
          </a:p>
        </p:txBody>
      </p:sp>
      <p:pic>
        <p:nvPicPr>
          <p:cNvPr id="4" name="Picture 3" descr="Infographic on Climate change health.jpg"/>
          <p:cNvPicPr>
            <a:picLocks noChangeAspect="1"/>
          </p:cNvPicPr>
          <p:nvPr/>
        </p:nvPicPr>
        <p:blipFill>
          <a:blip r:embed="rId2">
            <a:duotone>
              <a:schemeClr val="accent5">
                <a:shade val="45000"/>
                <a:satMod val="135000"/>
              </a:schemeClr>
              <a:prstClr val="white"/>
            </a:duotone>
          </a:blip>
          <a:srcRect t="5833" b="88889"/>
          <a:stretch>
            <a:fillRect/>
          </a:stretch>
        </p:blipFill>
        <p:spPr>
          <a:xfrm>
            <a:off x="1219200" y="3810000"/>
            <a:ext cx="9601200" cy="1940668"/>
          </a:xfrm>
          <a:prstGeom prst="round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9366"/>
            <a:ext cx="8229600" cy="639762"/>
          </a:xfrm>
        </p:spPr>
        <p:txBody>
          <a:bodyPr>
            <a:normAutofit fontScale="90000"/>
          </a:bodyPr>
          <a:lstStyle/>
          <a:p>
            <a:pPr algn="l"/>
            <a:r>
              <a:rPr lang="en-US" b="1" dirty="0" smtClean="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rPr>
              <a:t>Climate change – Why it matters?</a:t>
            </a:r>
            <a:endParaRPr lang="en-US" b="1" dirty="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endParaRPr>
          </a:p>
        </p:txBody>
      </p:sp>
      <p:sp>
        <p:nvSpPr>
          <p:cNvPr id="3" name="Content Placeholder 2"/>
          <p:cNvSpPr>
            <a:spLocks noGrp="1"/>
          </p:cNvSpPr>
          <p:nvPr>
            <p:ph idx="1"/>
          </p:nvPr>
        </p:nvSpPr>
        <p:spPr>
          <a:xfrm>
            <a:off x="685800" y="1905000"/>
            <a:ext cx="10972800" cy="3962400"/>
          </a:xfrm>
        </p:spPr>
        <p:txBody>
          <a:bodyPr>
            <a:noAutofit/>
          </a:bodyPr>
          <a:lstStyle/>
          <a:p>
            <a:pPr algn="just">
              <a:lnSpc>
                <a:spcPct val="150000"/>
              </a:lnSpc>
            </a:pPr>
            <a:r>
              <a:rPr lang="en-US" sz="2000" dirty="0" smtClean="0">
                <a:latin typeface="Times New Roman" panose="02020603050405020304" pitchFamily="18" charset="0"/>
                <a:ea typeface="Malgun Gothic" panose="020B0503020000020004" pitchFamily="34" charset="-127"/>
                <a:cs typeface="Times New Roman" panose="02020603050405020304" pitchFamily="18" charset="0"/>
              </a:rPr>
              <a:t>WHO </a:t>
            </a:r>
            <a:r>
              <a:rPr lang="en-US" sz="2000" dirty="0">
                <a:latin typeface="Times New Roman" panose="02020603050405020304" pitchFamily="18" charset="0"/>
                <a:ea typeface="Malgun Gothic" panose="020B0503020000020004" pitchFamily="34" charset="-127"/>
                <a:cs typeface="Times New Roman" panose="02020603050405020304" pitchFamily="18" charset="0"/>
              </a:rPr>
              <a:t>has </a:t>
            </a:r>
            <a:r>
              <a:rPr lang="en-US" sz="2000" dirty="0" smtClean="0">
                <a:latin typeface="Times New Roman" panose="02020603050405020304" pitchFamily="18" charset="0"/>
                <a:ea typeface="Malgun Gothic" panose="020B0503020000020004" pitchFamily="34" charset="-127"/>
                <a:cs typeface="Times New Roman" panose="02020603050405020304" pitchFamily="18" charset="0"/>
              </a:rPr>
              <a:t>estimated </a:t>
            </a:r>
            <a:r>
              <a:rPr lang="en-US" sz="2000" dirty="0">
                <a:latin typeface="Times New Roman" panose="02020603050405020304" pitchFamily="18" charset="0"/>
                <a:ea typeface="Malgun Gothic" panose="020B0503020000020004" pitchFamily="34" charset="-127"/>
                <a:cs typeface="Times New Roman" panose="02020603050405020304" pitchFamily="18" charset="0"/>
              </a:rPr>
              <a:t>that in the year 2000, climate change accounted for the loss of 1.5 lakh lives globally.</a:t>
            </a:r>
          </a:p>
          <a:p>
            <a:pPr algn="just">
              <a:lnSpc>
                <a:spcPct val="150000"/>
              </a:lnSpc>
            </a:pPr>
            <a:r>
              <a:rPr lang="en-US" sz="2000" dirty="0">
                <a:latin typeface="Times New Roman" panose="02020603050405020304" pitchFamily="18" charset="0"/>
                <a:ea typeface="Malgun Gothic" panose="020B0503020000020004" pitchFamily="34" charset="-127"/>
                <a:cs typeface="Times New Roman" panose="02020603050405020304" pitchFamily="18" charset="0"/>
              </a:rPr>
              <a:t>Between 2030 and 2050, climate change is expected to cause approximately 250,000 additional deaths per year, from malnutrition, malaria, diarrhoea and heat stress</a:t>
            </a:r>
            <a:r>
              <a:rPr lang="en-US" sz="2000" dirty="0" smtClean="0">
                <a:latin typeface="Times New Roman" panose="02020603050405020304" pitchFamily="18" charset="0"/>
                <a:ea typeface="Malgun Gothic" panose="020B0503020000020004" pitchFamily="34" charset="-127"/>
                <a:cs typeface="Times New Roman" panose="02020603050405020304" pitchFamily="18" charset="0"/>
              </a:rPr>
              <a:t>.</a:t>
            </a:r>
            <a:endParaRPr lang="en-US" sz="2000" dirty="0" smtClean="0">
              <a:latin typeface="Times New Roman" panose="02020603050405020304" pitchFamily="18" charset="0"/>
              <a:ea typeface="MS UI Gothic" pitchFamily="34" charset="-128"/>
              <a:cs typeface="Times New Roman" panose="02020603050405020304" pitchFamily="18" charset="0"/>
            </a:endParaRPr>
          </a:p>
          <a:p>
            <a:pPr algn="just">
              <a:lnSpc>
                <a:spcPct val="150000"/>
              </a:lnSpc>
            </a:pPr>
            <a:r>
              <a:rPr lang="en-US" sz="2000" dirty="0" smtClean="0">
                <a:latin typeface="Times New Roman" panose="02020603050405020304" pitchFamily="18" charset="0"/>
                <a:ea typeface="MS UI Gothic" pitchFamily="34" charset="-128"/>
                <a:cs typeface="Times New Roman" panose="02020603050405020304" pitchFamily="18" charset="0"/>
              </a:rPr>
              <a:t>The direct damage costs to health is estimated to be between US$ 2-4 billion/year by 2030.</a:t>
            </a:r>
          </a:p>
          <a:p>
            <a:pPr algn="just">
              <a:lnSpc>
                <a:spcPct val="150000"/>
              </a:lnSpc>
            </a:pPr>
            <a:r>
              <a:rPr lang="en-US" sz="2000" dirty="0" smtClean="0">
                <a:latin typeface="Times New Roman" panose="02020603050405020304" pitchFamily="18" charset="0"/>
                <a:ea typeface="MS UI Gothic" pitchFamily="34" charset="-128"/>
                <a:cs typeface="Times New Roman" panose="02020603050405020304" pitchFamily="18" charset="0"/>
              </a:rPr>
              <a:t>The effects of climate change on human health in India is a broad topic, covering areas from extreme weather events to shifts in vector-borne diseases.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337249" y="10238"/>
            <a:ext cx="1837691" cy="10013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4461"/>
            <a:ext cx="9982200" cy="990600"/>
          </a:xfrm>
        </p:spPr>
        <p:txBody>
          <a:bodyPr>
            <a:noAutofit/>
          </a:bodyPr>
          <a:lstStyle/>
          <a:p>
            <a:r>
              <a:rPr lang="en-US" sz="4000" b="1" dirty="0" smtClean="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rPr>
              <a:t>Public Health Challenges – Impact of Extreme Heat in India</a:t>
            </a:r>
            <a:endParaRPr lang="en-US" sz="4000" b="1" dirty="0">
              <a:solidFill>
                <a:schemeClr val="accent1">
                  <a:lumMod val="75000"/>
                </a:schemeClr>
              </a:solidFill>
              <a:latin typeface="Times New Roman" panose="02020603050405020304" pitchFamily="18" charset="0"/>
              <a:ea typeface="MS UI Gothic" pitchFamily="34" charset="-128"/>
              <a:cs typeface="Times New Roman" panose="02020603050405020304" pitchFamily="18" charset="0"/>
            </a:endParaRPr>
          </a:p>
        </p:txBody>
      </p:sp>
      <p:sp>
        <p:nvSpPr>
          <p:cNvPr id="3" name="Content Placeholder 2"/>
          <p:cNvSpPr>
            <a:spLocks noGrp="1"/>
          </p:cNvSpPr>
          <p:nvPr>
            <p:ph idx="1"/>
          </p:nvPr>
        </p:nvSpPr>
        <p:spPr>
          <a:xfrm>
            <a:off x="612820" y="2362200"/>
            <a:ext cx="11201400" cy="2296236"/>
          </a:xfrm>
        </p:spPr>
        <p:txBody>
          <a:bodyPr numCol="2">
            <a:noAutofit/>
          </a:bodyPr>
          <a:lstStyle/>
          <a:p>
            <a:r>
              <a:rPr lang="en-US" sz="2000" dirty="0" smtClean="0">
                <a:latin typeface="Times New Roman" panose="02020603050405020304" pitchFamily="18" charset="0"/>
                <a:ea typeface="MS UI Gothic" pitchFamily="34" charset="-128"/>
                <a:cs typeface="Times New Roman" panose="02020603050405020304" pitchFamily="18" charset="0"/>
              </a:rPr>
              <a:t>Vector-borne and Zoonotic Diseases</a:t>
            </a:r>
          </a:p>
          <a:p>
            <a:r>
              <a:rPr lang="en-US" sz="2000" dirty="0" smtClean="0">
                <a:latin typeface="Times New Roman" panose="02020603050405020304" pitchFamily="18" charset="0"/>
                <a:ea typeface="MS UI Gothic" pitchFamily="34" charset="-128"/>
                <a:cs typeface="Times New Roman" panose="02020603050405020304" pitchFamily="18" charset="0"/>
              </a:rPr>
              <a:t>Water-borne Diseases</a:t>
            </a:r>
          </a:p>
          <a:p>
            <a:r>
              <a:rPr lang="en-US" sz="2000" dirty="0" smtClean="0">
                <a:latin typeface="Times New Roman" panose="02020603050405020304" pitchFamily="18" charset="0"/>
                <a:ea typeface="MS UI Gothic" pitchFamily="34" charset="-128"/>
                <a:cs typeface="Times New Roman" panose="02020603050405020304" pitchFamily="18" charset="0"/>
              </a:rPr>
              <a:t>Heat stress and Air pollution</a:t>
            </a:r>
          </a:p>
          <a:p>
            <a:r>
              <a:rPr lang="en-US" sz="2000" dirty="0" smtClean="0">
                <a:latin typeface="Times New Roman" panose="02020603050405020304" pitchFamily="18" charset="0"/>
                <a:ea typeface="MS UI Gothic" pitchFamily="34" charset="-128"/>
                <a:cs typeface="Times New Roman" panose="02020603050405020304" pitchFamily="18" charset="0"/>
              </a:rPr>
              <a:t>Asthma</a:t>
            </a:r>
            <a:r>
              <a:rPr lang="en-US" sz="2000" dirty="0">
                <a:latin typeface="Times New Roman" panose="02020603050405020304" pitchFamily="18" charset="0"/>
                <a:ea typeface="MS UI Gothic" pitchFamily="34" charset="-128"/>
                <a:cs typeface="Times New Roman" panose="02020603050405020304" pitchFamily="18" charset="0"/>
              </a:rPr>
              <a:t>, Respiratory Allergies, and Airway Diseases</a:t>
            </a:r>
          </a:p>
          <a:p>
            <a:r>
              <a:rPr lang="en-US" sz="2000" dirty="0" smtClean="0">
                <a:latin typeface="Times New Roman" panose="02020603050405020304" pitchFamily="18" charset="0"/>
                <a:ea typeface="MS UI Gothic" pitchFamily="34" charset="-128"/>
                <a:cs typeface="Times New Roman" panose="02020603050405020304" pitchFamily="18" charset="0"/>
              </a:rPr>
              <a:t>Food security - nutrition</a:t>
            </a:r>
            <a:endParaRPr lang="en-US" sz="2000" dirty="0">
              <a:latin typeface="Times New Roman" panose="02020603050405020304" pitchFamily="18" charset="0"/>
              <a:ea typeface="MS UI Gothic" pitchFamily="34" charset="-128"/>
              <a:cs typeface="Times New Roman" panose="02020603050405020304" pitchFamily="18" charset="0"/>
            </a:endParaRPr>
          </a:p>
          <a:p>
            <a:r>
              <a:rPr lang="en-US" sz="2000" dirty="0">
                <a:latin typeface="Times New Roman" panose="02020603050405020304" pitchFamily="18" charset="0"/>
                <a:ea typeface="MS UI Gothic" pitchFamily="34" charset="-128"/>
                <a:cs typeface="Times New Roman" panose="02020603050405020304" pitchFamily="18" charset="0"/>
              </a:rPr>
              <a:t>Cardiovascular Disease and Stroke</a:t>
            </a:r>
          </a:p>
          <a:p>
            <a:r>
              <a:rPr lang="en-US" sz="2000" dirty="0" smtClean="0">
                <a:latin typeface="Times New Roman" panose="02020603050405020304" pitchFamily="18" charset="0"/>
                <a:ea typeface="MS UI Gothic" pitchFamily="34" charset="-128"/>
                <a:cs typeface="Times New Roman" panose="02020603050405020304" pitchFamily="18" charset="0"/>
              </a:rPr>
              <a:t>Human </a:t>
            </a:r>
            <a:r>
              <a:rPr lang="en-US" sz="2000" dirty="0">
                <a:latin typeface="Times New Roman" panose="02020603050405020304" pitchFamily="18" charset="0"/>
                <a:ea typeface="MS UI Gothic" pitchFamily="34" charset="-128"/>
                <a:cs typeface="Times New Roman" panose="02020603050405020304" pitchFamily="18" charset="0"/>
              </a:rPr>
              <a:t>Developmental </a:t>
            </a:r>
            <a:r>
              <a:rPr lang="en-US" sz="2000" dirty="0" smtClean="0">
                <a:latin typeface="Times New Roman" panose="02020603050405020304" pitchFamily="18" charset="0"/>
                <a:ea typeface="MS UI Gothic" pitchFamily="34" charset="-128"/>
                <a:cs typeface="Times New Roman" panose="02020603050405020304" pitchFamily="18" charset="0"/>
              </a:rPr>
              <a:t>Effects</a:t>
            </a:r>
            <a:endParaRPr lang="en-US" sz="2000" dirty="0">
              <a:latin typeface="Times New Roman" panose="02020603050405020304" pitchFamily="18" charset="0"/>
              <a:ea typeface="MS UI Gothic" pitchFamily="34" charset="-128"/>
              <a:cs typeface="Times New Roman" panose="02020603050405020304" pitchFamily="18" charset="0"/>
            </a:endParaRPr>
          </a:p>
          <a:p>
            <a:r>
              <a:rPr lang="en-US" sz="2000" dirty="0">
                <a:latin typeface="Times New Roman" panose="02020603050405020304" pitchFamily="18" charset="0"/>
                <a:ea typeface="MS UI Gothic" pitchFamily="34" charset="-128"/>
                <a:cs typeface="Times New Roman" panose="02020603050405020304" pitchFamily="18" charset="0"/>
              </a:rPr>
              <a:t>Mental Health and Stress-related Disorders</a:t>
            </a:r>
          </a:p>
          <a:p>
            <a:r>
              <a:rPr lang="en-US" sz="2000" dirty="0">
                <a:latin typeface="Times New Roman" panose="02020603050405020304" pitchFamily="18" charset="0"/>
                <a:ea typeface="MS UI Gothic" pitchFamily="34" charset="-128"/>
                <a:cs typeface="Times New Roman" panose="02020603050405020304" pitchFamily="18" charset="0"/>
              </a:rPr>
              <a:t>Neurological Diseases and Disorders</a:t>
            </a:r>
          </a:p>
          <a:p>
            <a:r>
              <a:rPr lang="en-US" sz="2000" dirty="0" smtClean="0">
                <a:latin typeface="Times New Roman" panose="02020603050405020304" pitchFamily="18" charset="0"/>
                <a:ea typeface="MS UI Gothic" pitchFamily="34" charset="-128"/>
                <a:cs typeface="Times New Roman" panose="02020603050405020304" pitchFamily="18" charset="0"/>
              </a:rPr>
              <a:t>Extreme heat-related </a:t>
            </a:r>
            <a:r>
              <a:rPr lang="en-US" sz="2000" dirty="0">
                <a:latin typeface="Times New Roman" panose="02020603050405020304" pitchFamily="18" charset="0"/>
                <a:ea typeface="MS UI Gothic" pitchFamily="34" charset="-128"/>
                <a:cs typeface="Times New Roman" panose="02020603050405020304" pitchFamily="18" charset="0"/>
              </a:rPr>
              <a:t>Morbidity and Mortality</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337249" y="10238"/>
            <a:ext cx="1837691" cy="1001395"/>
          </a:xfrm>
          <a:prstGeom prst="rect">
            <a:avLst/>
          </a:prstGeom>
        </p:spPr>
      </p:pic>
      <p:sp>
        <p:nvSpPr>
          <p:cNvPr id="5" name="Content Placeholder 2"/>
          <p:cNvSpPr txBox="1">
            <a:spLocks/>
          </p:cNvSpPr>
          <p:nvPr/>
        </p:nvSpPr>
        <p:spPr>
          <a:xfrm>
            <a:off x="609600" y="4866564"/>
            <a:ext cx="11201400" cy="1030406"/>
          </a:xfrm>
          <a:prstGeom prst="rect">
            <a:avLst/>
          </a:prstGeom>
          <a:solidFill>
            <a:schemeClr val="accent1">
              <a:lumMod val="20000"/>
              <a:lumOff val="80000"/>
            </a:schemeClr>
          </a:solidFill>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latin typeface="Times New Roman" panose="02020603050405020304" pitchFamily="18" charset="0"/>
                <a:ea typeface="MS UI Gothic" pitchFamily="34" charset="-128"/>
                <a:cs typeface="Times New Roman" panose="02020603050405020304" pitchFamily="18" charset="0"/>
              </a:rPr>
              <a:t>The increasing risks associated with Climate change resulted in its inclusion in the Sustainable Development Goals  (SDG) followed by the significant Paris Agreement. </a:t>
            </a:r>
            <a:endParaRPr lang="en-US" sz="2000" b="1" dirty="0">
              <a:latin typeface="Times New Roman" panose="02020603050405020304" pitchFamily="18" charset="0"/>
              <a:ea typeface="MS UI Gothic" pitchFamily="34"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10210800" cy="990600"/>
          </a:xfrm>
        </p:spPr>
        <p:txBody>
          <a:bodyPr>
            <a:noAutofit/>
          </a:bodyPr>
          <a:lstStyle/>
          <a:p>
            <a:pPr algn="l"/>
            <a:r>
              <a:rPr lang="en-US" sz="4000" b="1" dirty="0">
                <a:solidFill>
                  <a:schemeClr val="accent1">
                    <a:lumMod val="75000"/>
                  </a:schemeClr>
                </a:solidFill>
                <a:latin typeface="Times New Roman" panose="02020603050405020304" pitchFamily="18" charset="0"/>
                <a:cs typeface="Times New Roman" panose="02020603050405020304" pitchFamily="18" charset="0"/>
              </a:rPr>
              <a:t>Priority </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areas </a:t>
            </a:r>
            <a:r>
              <a:rPr lang="en-US" sz="4000" b="1" dirty="0">
                <a:solidFill>
                  <a:schemeClr val="accent1">
                    <a:lumMod val="75000"/>
                  </a:schemeClr>
                </a:solidFill>
                <a:latin typeface="Times New Roman" panose="02020603050405020304" pitchFamily="18" charset="0"/>
                <a:cs typeface="Times New Roman" panose="02020603050405020304" pitchFamily="18" charset="0"/>
              </a:rPr>
              <a:t>for </a:t>
            </a:r>
            <a:r>
              <a:rPr lang="en-US" sz="4000" b="1" dirty="0" smtClean="0">
                <a:solidFill>
                  <a:schemeClr val="accent1">
                    <a:lumMod val="75000"/>
                  </a:schemeClr>
                </a:solidFill>
                <a:latin typeface="Times New Roman" panose="02020603050405020304" pitchFamily="18" charset="0"/>
                <a:cs typeface="Times New Roman" panose="02020603050405020304" pitchFamily="18" charset="0"/>
              </a:rPr>
              <a:t>Extreme Heat and </a:t>
            </a:r>
            <a:r>
              <a:rPr lang="en-US" sz="4000" b="1" dirty="0">
                <a:solidFill>
                  <a:schemeClr val="accent1">
                    <a:lumMod val="75000"/>
                  </a:schemeClr>
                </a:solidFill>
                <a:latin typeface="Times New Roman" panose="02020603050405020304" pitchFamily="18" charset="0"/>
                <a:cs typeface="Times New Roman" panose="02020603050405020304" pitchFamily="18" charset="0"/>
              </a:rPr>
              <a:t>Health </a:t>
            </a:r>
          </a:p>
        </p:txBody>
      </p:sp>
      <p:sp>
        <p:nvSpPr>
          <p:cNvPr id="3" name="Content Placeholder 2"/>
          <p:cNvSpPr>
            <a:spLocks noGrp="1"/>
          </p:cNvSpPr>
          <p:nvPr>
            <p:ph idx="1"/>
          </p:nvPr>
        </p:nvSpPr>
        <p:spPr>
          <a:xfrm>
            <a:off x="685800" y="1742362"/>
            <a:ext cx="10972800" cy="4963237"/>
          </a:xfrm>
        </p:spPr>
        <p:txBody>
          <a:bodyPr>
            <a:noAutofit/>
          </a:bodyPr>
          <a:lstStyle/>
          <a:p>
            <a:pPr marL="514350" indent="-514350" algn="just">
              <a:buNone/>
            </a:pPr>
            <a:r>
              <a:rPr lang="en-US" sz="2400" b="1" dirty="0" smtClean="0">
                <a:latin typeface="Times New Roman" panose="02020603050405020304" pitchFamily="18" charset="0"/>
                <a:cs typeface="Times New Roman" panose="02020603050405020304" pitchFamily="18" charset="0"/>
              </a:rPr>
              <a:t>Surveillance and Monitoring</a:t>
            </a:r>
            <a:endParaRPr lang="en-US" sz="2400" b="1" dirty="0">
              <a:latin typeface="Times New Roman" panose="02020603050405020304" pitchFamily="18" charset="0"/>
              <a:cs typeface="Times New Roman" panose="02020603050405020304" pitchFamily="18" charset="0"/>
            </a:endParaRPr>
          </a:p>
          <a:p>
            <a:pPr lvl="1" algn="just"/>
            <a:r>
              <a:rPr lang="en-US" sz="2000" dirty="0" smtClean="0">
                <a:latin typeface="Times New Roman" panose="02020603050405020304" pitchFamily="18" charset="0"/>
                <a:cs typeface="Times New Roman" panose="02020603050405020304" pitchFamily="18" charset="0"/>
              </a:rPr>
              <a:t>Develop actionable early </a:t>
            </a:r>
            <a:r>
              <a:rPr lang="en-US" sz="2000" dirty="0">
                <a:latin typeface="Times New Roman" panose="02020603050405020304" pitchFamily="18" charset="0"/>
                <a:cs typeface="Times New Roman" panose="02020603050405020304" pitchFamily="18" charset="0"/>
              </a:rPr>
              <a:t>warning signals and surveillance </a:t>
            </a:r>
            <a:r>
              <a:rPr lang="en-US" sz="2000" dirty="0" smtClean="0">
                <a:latin typeface="Times New Roman" panose="02020603050405020304" pitchFamily="18" charset="0"/>
                <a:cs typeface="Times New Roman" panose="02020603050405020304" pitchFamily="18" charset="0"/>
              </a:rPr>
              <a:t>systems</a:t>
            </a:r>
          </a:p>
          <a:p>
            <a:pPr lvl="2" algn="just"/>
            <a:r>
              <a:rPr lang="en-US" sz="1600" dirty="0" smtClean="0">
                <a:latin typeface="Times New Roman" panose="02020603050405020304" pitchFamily="18" charset="0"/>
                <a:cs typeface="Times New Roman" panose="02020603050405020304" pitchFamily="18" charset="0"/>
              </a:rPr>
              <a:t>Vulnerability Assessments and Threshold Assessments</a:t>
            </a:r>
          </a:p>
          <a:p>
            <a:pPr lvl="1" algn="just"/>
            <a:r>
              <a:rPr lang="en-US" sz="2000" dirty="0" smtClean="0">
                <a:latin typeface="Times New Roman" panose="02020603050405020304" pitchFamily="18" charset="0"/>
                <a:cs typeface="Times New Roman" panose="02020603050405020304" pitchFamily="18" charset="0"/>
              </a:rPr>
              <a:t>Establish extreme heat-sensitive exposure metrics with appropriate temporal and spatial dimensions</a:t>
            </a:r>
          </a:p>
          <a:p>
            <a:pPr lvl="1" algn="just"/>
            <a:r>
              <a:rPr lang="en-US" sz="2000" dirty="0" smtClean="0">
                <a:latin typeface="Times New Roman" panose="02020603050405020304" pitchFamily="18" charset="0"/>
                <a:cs typeface="Times New Roman" panose="02020603050405020304" pitchFamily="18" charset="0"/>
              </a:rPr>
              <a:t>Development of risk maps for </a:t>
            </a:r>
            <a:r>
              <a:rPr lang="en-US" sz="2000" dirty="0" smtClean="0">
                <a:latin typeface="Times New Roman" panose="02020603050405020304" pitchFamily="18" charset="0"/>
                <a:cs typeface="Times New Roman" panose="02020603050405020304" pitchFamily="18" charset="0"/>
              </a:rPr>
              <a:t>heat sensitive </a:t>
            </a:r>
            <a:r>
              <a:rPr lang="en-US" sz="2000" dirty="0" smtClean="0">
                <a:latin typeface="Times New Roman" panose="02020603050405020304" pitchFamily="18" charset="0"/>
                <a:cs typeface="Times New Roman" panose="02020603050405020304" pitchFamily="18" charset="0"/>
              </a:rPr>
              <a:t>diseases like Chikungunya, Dengue, Malaria, </a:t>
            </a:r>
            <a:r>
              <a:rPr lang="en-US" sz="2000" dirty="0" err="1" smtClean="0">
                <a:latin typeface="Times New Roman" pitchFamily="18" charset="0"/>
                <a:cs typeface="Times New Roman" pitchFamily="18" charset="0"/>
              </a:rPr>
              <a:t>etc</a:t>
            </a:r>
            <a:endParaRPr lang="en-US" sz="2000" dirty="0" smtClean="0">
              <a:latin typeface="Times New Roman" pitchFamily="18" charset="0"/>
              <a:cs typeface="Times New Roman" pitchFamily="18" charset="0"/>
            </a:endParaRPr>
          </a:p>
          <a:p>
            <a:pPr marL="514350" indent="-514350" algn="just">
              <a:buFont typeface="Arial" pitchFamily="34" charset="0"/>
              <a:buNone/>
            </a:pPr>
            <a:r>
              <a:rPr lang="en-US" sz="2400" b="1" dirty="0" smtClean="0">
                <a:latin typeface="Times New Roman" panose="02020603050405020304" pitchFamily="18" charset="0"/>
                <a:cs typeface="Times New Roman" panose="02020603050405020304" pitchFamily="18" charset="0"/>
              </a:rPr>
              <a:t>Public Health preparedness</a:t>
            </a:r>
          </a:p>
          <a:p>
            <a:pPr marL="914400" lvl="1" indent="-514350"/>
            <a:r>
              <a:rPr lang="en-US" sz="2000" dirty="0" smtClean="0">
                <a:latin typeface="Times New Roman" panose="02020603050405020304" pitchFamily="18" charset="0"/>
                <a:cs typeface="Times New Roman" panose="02020603050405020304" pitchFamily="18" charset="0"/>
              </a:rPr>
              <a:t>Conduct situational analysis to strengthen preparedness and response at national/state/district/below district levels to cope with extreme heat related disasters. </a:t>
            </a:r>
          </a:p>
          <a:p>
            <a:pPr marL="514350" indent="-514350" algn="just">
              <a:buNone/>
            </a:pPr>
            <a:r>
              <a:rPr lang="en-US" sz="2400" b="1" dirty="0" smtClean="0">
                <a:latin typeface="Times New Roman" panose="02020603050405020304" pitchFamily="18" charset="0"/>
                <a:cs typeface="Times New Roman" panose="02020603050405020304" pitchFamily="18" charset="0"/>
              </a:rPr>
              <a:t>Research</a:t>
            </a:r>
          </a:p>
          <a:p>
            <a:pPr marL="914400" lvl="1" indent="-514350" algn="just"/>
            <a:r>
              <a:rPr lang="en-US" sz="2000" dirty="0" smtClean="0">
                <a:latin typeface="Times New Roman" panose="02020603050405020304" pitchFamily="18" charset="0"/>
                <a:cs typeface="Times New Roman" panose="02020603050405020304" pitchFamily="18" charset="0"/>
              </a:rPr>
              <a:t>Undertake epidemiological research in heat-sensitive locations </a:t>
            </a:r>
          </a:p>
          <a:p>
            <a:pPr marL="914400" lvl="1" indent="-514350" algn="just"/>
            <a:r>
              <a:rPr lang="en-US" sz="2000" dirty="0" smtClean="0">
                <a:latin typeface="Times New Roman" panose="02020603050405020304" pitchFamily="18" charset="0"/>
                <a:cs typeface="Times New Roman" panose="02020603050405020304" pitchFamily="18" charset="0"/>
              </a:rPr>
              <a:t>Promote extreme heat related research at state and national level</a:t>
            </a:r>
          </a:p>
          <a:p>
            <a:pPr marL="914400" lvl="1" indent="-514350" algn="just"/>
            <a:r>
              <a:rPr lang="en-US" sz="2000" dirty="0" smtClean="0">
                <a:latin typeface="Times New Roman" panose="02020603050405020304" pitchFamily="18" charset="0"/>
                <a:cs typeface="Times New Roman" panose="02020603050405020304" pitchFamily="18" charset="0"/>
              </a:rPr>
              <a:t>Influence Policy: Develop a national “extreme heat and health strategy”</a:t>
            </a:r>
          </a:p>
          <a:p>
            <a:pPr marL="914400" lvl="1" indent="-514350" algn="just">
              <a:buNone/>
            </a:pPr>
            <a:endParaRPr lang="en-US" sz="2000" dirty="0" smtClean="0">
              <a:latin typeface="Times New Roman" panose="02020603050405020304" pitchFamily="18" charset="0"/>
              <a:cs typeface="Times New Roman" panose="02020603050405020304" pitchFamily="18" charset="0"/>
            </a:endParaRPr>
          </a:p>
          <a:p>
            <a:pPr marL="514350" indent="-514350" algn="just">
              <a:buNone/>
            </a:pPr>
            <a:endParaRPr lang="en-US" sz="20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337249" y="10238"/>
            <a:ext cx="1837691" cy="10013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158" y="1752600"/>
            <a:ext cx="10972800" cy="4267200"/>
          </a:xfrm>
        </p:spPr>
        <p:txBody>
          <a:bodyPr>
            <a:normAutofit/>
          </a:bodyPr>
          <a:lstStyle/>
          <a:p>
            <a:pPr marL="514350" indent="-514350" algn="just">
              <a:buNone/>
            </a:pPr>
            <a:r>
              <a:rPr lang="en-US" sz="2400" b="1" dirty="0" smtClean="0">
                <a:latin typeface="Times New Roman" panose="02020603050405020304" pitchFamily="18" charset="0"/>
                <a:cs typeface="Times New Roman" panose="02020603050405020304" pitchFamily="18" charset="0"/>
              </a:rPr>
              <a:t>Education</a:t>
            </a:r>
          </a:p>
          <a:p>
            <a:pPr marL="914400" lvl="1" indent="-514350" algn="just"/>
            <a:r>
              <a:rPr lang="en-US" sz="2000" dirty="0" smtClean="0">
                <a:latin typeface="Times New Roman" panose="02020603050405020304" pitchFamily="18" charset="0"/>
                <a:cs typeface="Times New Roman" panose="02020603050405020304" pitchFamily="18" charset="0"/>
              </a:rPr>
              <a:t>Incorporate climate change education into educational programmes  &amp; school curricula</a:t>
            </a:r>
          </a:p>
          <a:p>
            <a:pPr marL="914400" lvl="1" indent="-514350" algn="just"/>
            <a:r>
              <a:rPr lang="en-US" sz="2000" dirty="0" smtClean="0">
                <a:latin typeface="Times New Roman" panose="02020603050405020304" pitchFamily="18" charset="0"/>
                <a:cs typeface="Times New Roman" panose="02020603050405020304" pitchFamily="18" charset="0"/>
              </a:rPr>
              <a:t>Promote </a:t>
            </a:r>
            <a:r>
              <a:rPr lang="en-US" sz="2000" dirty="0" smtClean="0">
                <a:latin typeface="Times New Roman" panose="02020603050405020304" pitchFamily="18" charset="0"/>
                <a:cs typeface="Times New Roman" panose="02020603050405020304" pitchFamily="18" charset="0"/>
              </a:rPr>
              <a:t>heat stress education</a:t>
            </a:r>
            <a:r>
              <a:rPr lang="en-US" sz="2000" dirty="0" smtClean="0">
                <a:latin typeface="Times New Roman" panose="02020603050405020304" pitchFamily="18" charset="0"/>
                <a:cs typeface="Times New Roman" panose="02020603050405020304" pitchFamily="18" charset="0"/>
              </a:rPr>
              <a:t>, training, public awareness</a:t>
            </a:r>
          </a:p>
          <a:p>
            <a:pPr marL="514350" indent="-514350" algn="just">
              <a:buNone/>
            </a:pPr>
            <a:r>
              <a:rPr lang="en-US" sz="2400" b="1" dirty="0" smtClean="0">
                <a:latin typeface="Times New Roman" panose="02020603050405020304" pitchFamily="18" charset="0"/>
                <a:cs typeface="Times New Roman" panose="02020603050405020304" pitchFamily="18" charset="0"/>
              </a:rPr>
              <a:t>Human and  Technical capacity </a:t>
            </a:r>
          </a:p>
          <a:p>
            <a:pPr marL="914400" lvl="1" indent="-514350" algn="just"/>
            <a:r>
              <a:rPr lang="en-US" sz="2000" dirty="0" smtClean="0">
                <a:latin typeface="Times New Roman" panose="02020603050405020304" pitchFamily="18" charset="0"/>
                <a:cs typeface="Times New Roman" panose="02020603050405020304" pitchFamily="18" charset="0"/>
              </a:rPr>
              <a:t>Promote skill development of health workers </a:t>
            </a:r>
          </a:p>
          <a:p>
            <a:pPr marL="914400" lvl="1" indent="-514350" algn="just"/>
            <a:r>
              <a:rPr lang="en-US" sz="2000" dirty="0" smtClean="0">
                <a:latin typeface="Times New Roman" panose="02020603050405020304" pitchFamily="18" charset="0"/>
                <a:cs typeface="Times New Roman" panose="02020603050405020304" pitchFamily="18" charset="0"/>
              </a:rPr>
              <a:t>Build capacity for modeling and forecasting </a:t>
            </a:r>
            <a:r>
              <a:rPr lang="en-US" sz="2000" dirty="0" smtClean="0">
                <a:latin typeface="Times New Roman" panose="02020603050405020304" pitchFamily="18" charset="0"/>
                <a:cs typeface="Times New Roman" panose="02020603050405020304" pitchFamily="18" charset="0"/>
              </a:rPr>
              <a:t>heat-related </a:t>
            </a:r>
            <a:r>
              <a:rPr lang="en-US" sz="2000" dirty="0" smtClean="0">
                <a:latin typeface="Times New Roman" panose="02020603050405020304" pitchFamily="18" charset="0"/>
                <a:cs typeface="Times New Roman" panose="02020603050405020304" pitchFamily="18" charset="0"/>
              </a:rPr>
              <a:t>health effects</a:t>
            </a:r>
          </a:p>
          <a:p>
            <a:pPr>
              <a:buNone/>
            </a:pPr>
            <a:r>
              <a:rPr lang="en-US" sz="2400" b="1" dirty="0" smtClean="0">
                <a:latin typeface="Times New Roman" pitchFamily="18" charset="0"/>
                <a:cs typeface="Times New Roman" pitchFamily="18" charset="0"/>
              </a:rPr>
              <a:t>Technical Centre of Excellence</a:t>
            </a:r>
          </a:p>
          <a:p>
            <a:pPr lvl="1" algn="just">
              <a:buFont typeface="Perpetua" pitchFamily="18" charset="0"/>
              <a:buChar char="–"/>
            </a:pPr>
            <a:r>
              <a:rPr lang="en-US" sz="2000" dirty="0" smtClean="0">
                <a:latin typeface="Times New Roman" pitchFamily="18" charset="0"/>
                <a:cs typeface="Times New Roman" pitchFamily="18" charset="0"/>
              </a:rPr>
              <a:t>Establish </a:t>
            </a:r>
            <a:r>
              <a:rPr lang="en-US" sz="2000" dirty="0" smtClean="0">
                <a:latin typeface="Times New Roman" pitchFamily="18" charset="0"/>
                <a:cs typeface="Times New Roman" pitchFamily="18" charset="0"/>
              </a:rPr>
              <a:t>centers </a:t>
            </a:r>
            <a:r>
              <a:rPr lang="en-US" sz="2000" dirty="0" smtClean="0">
                <a:latin typeface="Times New Roman" pitchFamily="18" charset="0"/>
                <a:cs typeface="Times New Roman" pitchFamily="18" charset="0"/>
              </a:rPr>
              <a:t>of excellence on different aspects of extreme heat and health at state level for development of guidelines, capacity building, supporting implementation, periodic monitoring, supervision,  handholding and mentoring</a:t>
            </a:r>
          </a:p>
          <a:p>
            <a:pPr marL="914400" lvl="1" indent="-514350" algn="just"/>
            <a:endParaRPr lang="en-US" sz="2000" dirty="0" smtClean="0">
              <a:latin typeface="Times New Roman" pitchFamily="18" charset="0"/>
              <a:cs typeface="Times New Roman" pitchFamily="18" charset="0"/>
            </a:endParaRPr>
          </a:p>
          <a:p>
            <a:pPr marL="914400" lvl="1" indent="-514350" algn="just">
              <a:buNone/>
            </a:pPr>
            <a:endParaRPr lang="en-US" sz="2000" dirty="0" smtClean="0">
              <a:latin typeface="Times New Roman" pitchFamily="18" charset="0"/>
              <a:cs typeface="Times New Roman" pitchFamily="18" charset="0"/>
            </a:endParaRPr>
          </a:p>
          <a:p>
            <a:pPr>
              <a:buNone/>
            </a:pPr>
            <a:endParaRPr lang="en-US" sz="2400" b="1" dirty="0">
              <a:latin typeface="Times New Roman" pitchFamily="18" charset="0"/>
              <a:cs typeface="Times New Roman" pitchFamily="18" charset="0"/>
            </a:endParaRPr>
          </a:p>
        </p:txBody>
      </p:sp>
      <p:sp>
        <p:nvSpPr>
          <p:cNvPr id="4" name="Title 1"/>
          <p:cNvSpPr>
            <a:spLocks noGrp="1"/>
          </p:cNvSpPr>
          <p:nvPr>
            <p:ph type="title"/>
          </p:nvPr>
        </p:nvSpPr>
        <p:spPr>
          <a:xfrm>
            <a:off x="533400" y="381000"/>
            <a:ext cx="8229600" cy="457200"/>
          </a:xfrm>
        </p:spPr>
        <p:txBody>
          <a:bodyPr>
            <a:noAutofit/>
          </a:bodyPr>
          <a:lstStyle/>
          <a:p>
            <a:pPr algn="l"/>
            <a:r>
              <a:rPr lang="en-US" b="1" dirty="0" smtClean="0">
                <a:solidFill>
                  <a:schemeClr val="accent1">
                    <a:lumMod val="75000"/>
                  </a:schemeClr>
                </a:solidFill>
                <a:latin typeface="Times New Roman" panose="02020603050405020304" pitchFamily="18" charset="0"/>
                <a:cs typeface="Times New Roman" panose="02020603050405020304" pitchFamily="18" charset="0"/>
              </a:rPr>
              <a:t>…continued</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354309" y="0"/>
            <a:ext cx="1837691" cy="1001395"/>
          </a:xfrm>
          <a:prstGeom prst="rect">
            <a:avLst/>
          </a:prstGeom>
        </p:spPr>
      </p:pic>
    </p:spTree>
    <p:extLst>
      <p:ext uri="{BB962C8B-B14F-4D97-AF65-F5344CB8AC3E}">
        <p14:creationId xmlns:p14="http://schemas.microsoft.com/office/powerpoint/2010/main" val="1930137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TotalTime>
  <Words>1282</Words>
  <Application>Microsoft Office PowerPoint</Application>
  <PresentationFormat>Widescreen</PresentationFormat>
  <Paragraphs>145</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Malgun Gothic</vt:lpstr>
      <vt:lpstr>MS UI Gothic</vt:lpstr>
      <vt:lpstr>Arial</vt:lpstr>
      <vt:lpstr>Calibri</vt:lpstr>
      <vt:lpstr>Courier New</vt:lpstr>
      <vt:lpstr>Perpetua</vt:lpstr>
      <vt:lpstr>Times New Roman</vt:lpstr>
      <vt:lpstr>Wingdings</vt:lpstr>
      <vt:lpstr>Office Theme</vt:lpstr>
      <vt:lpstr>Overview of the key issues, challenges, and policy/ action to address extreme heat risks</vt:lpstr>
      <vt:lpstr>Presentation overview</vt:lpstr>
      <vt:lpstr>PowerPoint Presentation</vt:lpstr>
      <vt:lpstr>PowerPoint Presentation</vt:lpstr>
      <vt:lpstr>Indian context</vt:lpstr>
      <vt:lpstr>Climate change – Why it matters?</vt:lpstr>
      <vt:lpstr>Public Health Challenges – Impact of Extreme Heat in India</vt:lpstr>
      <vt:lpstr>Priority areas for Extreme Heat and Health </vt:lpstr>
      <vt:lpstr>…continued</vt:lpstr>
      <vt:lpstr>….continued</vt:lpstr>
      <vt:lpstr>Key priority areas  Education and  Research  </vt:lpstr>
      <vt:lpstr>PowerPoint Presentation</vt:lpstr>
      <vt:lpstr>Three research tasks (Evidence Building)</vt:lpstr>
      <vt:lpstr>Research</vt:lpstr>
      <vt:lpstr>PowerPoint Presentation</vt:lpstr>
      <vt:lpstr>Recommendations for research to address public health risks – extreme heat</vt:lpstr>
      <vt:lpstr>…continued</vt:lpstr>
      <vt:lpstr>Take home messages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IIPHB_LAB</dc:creator>
  <cp:lastModifiedBy>Lipika Nanda</cp:lastModifiedBy>
  <cp:revision>215</cp:revision>
  <dcterms:created xsi:type="dcterms:W3CDTF">2018-01-15T08:48:38Z</dcterms:created>
  <dcterms:modified xsi:type="dcterms:W3CDTF">2020-02-11T09:37:39Z</dcterms:modified>
</cp:coreProperties>
</file>