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style22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style20.xml" ContentType="application/vnd.ms-office.chartstyle+xml"/>
  <Override PartName="/ppt/charts/colors16.xml" ContentType="application/vnd.ms-office.chartcolorstyle+xml"/>
  <Override PartName="/ppt/charts/colors25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3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21.xml" ContentType="application/vnd.ms-office.chartcolorstyl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18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6.xml" ContentType="application/vnd.ms-office.chartstyle+xml"/>
  <Override PartName="/ppt/charts/style25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charts/style23.xml" ContentType="application/vnd.ms-office.chart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style21.xml" ContentType="application/vnd.ms-office.chartstyle+xml"/>
  <Override PartName="/ppt/charts/colors19.xml" ContentType="application/vnd.ms-office.chartcolorstyle+xml"/>
  <Override PartName="/ppt/charts/colors1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4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charts/colors22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olors20.xml" ContentType="application/vnd.ms-office.chartcolorstyle+xml"/>
  <Override PartName="/ppt/charts/chart4.xml" ContentType="application/vnd.openxmlformats-officedocument.drawingml.chart+xml"/>
  <Override PartName="/ppt/charts/style19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4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olors1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3" r:id="rId2"/>
    <p:sldId id="381" r:id="rId3"/>
    <p:sldId id="312" r:id="rId4"/>
    <p:sldId id="385" r:id="rId5"/>
    <p:sldId id="346" r:id="rId6"/>
    <p:sldId id="386" r:id="rId7"/>
    <p:sldId id="316" r:id="rId8"/>
    <p:sldId id="305" r:id="rId9"/>
    <p:sldId id="298" r:id="rId10"/>
    <p:sldId id="277" r:id="rId11"/>
    <p:sldId id="299" r:id="rId12"/>
    <p:sldId id="383" r:id="rId13"/>
    <p:sldId id="261" r:id="rId14"/>
    <p:sldId id="297" r:id="rId15"/>
    <p:sldId id="368" r:id="rId16"/>
    <p:sldId id="365" r:id="rId17"/>
    <p:sldId id="364" r:id="rId18"/>
    <p:sldId id="370" r:id="rId19"/>
    <p:sldId id="352" r:id="rId20"/>
    <p:sldId id="302" r:id="rId21"/>
    <p:sldId id="336" r:id="rId22"/>
    <p:sldId id="337" r:id="rId23"/>
    <p:sldId id="338" r:id="rId24"/>
    <p:sldId id="340" r:id="rId25"/>
    <p:sldId id="342" r:id="rId26"/>
    <p:sldId id="343" r:id="rId27"/>
    <p:sldId id="344" r:id="rId28"/>
    <p:sldId id="345" r:id="rId29"/>
    <p:sldId id="347" r:id="rId30"/>
    <p:sldId id="348" r:id="rId31"/>
    <p:sldId id="349" r:id="rId32"/>
    <p:sldId id="384" r:id="rId33"/>
    <p:sldId id="387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12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0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Office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Office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G:\wage_productivity_loss%20031020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Office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Office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G:\wage_productivity_loss%2003102019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Office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Office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 dirty="0">
                <a:solidFill>
                  <a:schemeClr val="tx1"/>
                </a:solidFill>
              </a:rPr>
              <a:t>Heat </a:t>
            </a:r>
            <a:r>
              <a:rPr lang="en-US" sz="1600" b="1" dirty="0" smtClean="0">
                <a:solidFill>
                  <a:schemeClr val="tx1"/>
                </a:solidFill>
              </a:rPr>
              <a:t>Stress Days  </a:t>
            </a:r>
            <a:r>
              <a:rPr lang="en-US" sz="1600" b="1" dirty="0">
                <a:solidFill>
                  <a:schemeClr val="tx1"/>
                </a:solidFill>
              </a:rPr>
              <a:t>in Delhi ( Temperature &gt;=  40 0C) 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3186923454743663E-2"/>
          <c:y val="0.10542673948831238"/>
          <c:w val="0.9334115170910654"/>
          <c:h val="0.66188386570996838"/>
        </c:manualLayout>
      </c:layout>
      <c:barChart>
        <c:barDir val="col"/>
        <c:grouping val="clustered"/>
        <c:ser>
          <c:idx val="0"/>
          <c:order val="0"/>
          <c:tx>
            <c:strRef>
              <c:f>Sheet1!$C$4:$C$5</c:f>
              <c:strCache>
                <c:ptCount val="2"/>
                <c:pt idx="0">
                  <c:v>No. of Days in</c:v>
                </c:pt>
                <c:pt idx="1">
                  <c:v>April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Sheet1!$B$6:$B$14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Sheet1!$C$6:$C$14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10</c:v>
                </c:pt>
                <c:pt idx="6">
                  <c:v>10</c:v>
                </c:pt>
                <c:pt idx="7">
                  <c:v>4</c:v>
                </c:pt>
                <c:pt idx="8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22-4426-8551-7AC9D368AC43}"/>
            </c:ext>
          </c:extLst>
        </c:ser>
        <c:ser>
          <c:idx val="1"/>
          <c:order val="1"/>
          <c:tx>
            <c:strRef>
              <c:f>Sheet1!$D$4:$D$5</c:f>
              <c:strCache>
                <c:ptCount val="2"/>
                <c:pt idx="0">
                  <c:v>No. of Days in</c:v>
                </c:pt>
                <c:pt idx="1">
                  <c:v>May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Sheet1!$B$6:$B$14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Sheet1!$D$6:$D$14</c:f>
              <c:numCache>
                <c:formatCode>General</c:formatCode>
                <c:ptCount val="9"/>
                <c:pt idx="0">
                  <c:v>22</c:v>
                </c:pt>
                <c:pt idx="1">
                  <c:v>22</c:v>
                </c:pt>
                <c:pt idx="2">
                  <c:v>24</c:v>
                </c:pt>
                <c:pt idx="3">
                  <c:v>10</c:v>
                </c:pt>
                <c:pt idx="4">
                  <c:v>22</c:v>
                </c:pt>
                <c:pt idx="5">
                  <c:v>20</c:v>
                </c:pt>
                <c:pt idx="6">
                  <c:v>21</c:v>
                </c:pt>
                <c:pt idx="7">
                  <c:v>21</c:v>
                </c:pt>
                <c:pt idx="8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22-4426-8551-7AC9D368AC43}"/>
            </c:ext>
          </c:extLst>
        </c:ser>
        <c:ser>
          <c:idx val="2"/>
          <c:order val="2"/>
          <c:tx>
            <c:strRef>
              <c:f>Sheet1!$E$4:$E$5</c:f>
              <c:strCache>
                <c:ptCount val="2"/>
                <c:pt idx="0">
                  <c:v>No. of Days in</c:v>
                </c:pt>
                <c:pt idx="1">
                  <c:v>June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Sheet1!$B$6:$B$14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Sheet1!$E$6:$E$14</c:f>
              <c:numCache>
                <c:formatCode>General</c:formatCode>
                <c:ptCount val="9"/>
                <c:pt idx="0">
                  <c:v>7</c:v>
                </c:pt>
                <c:pt idx="1">
                  <c:v>26</c:v>
                </c:pt>
                <c:pt idx="2">
                  <c:v>12</c:v>
                </c:pt>
                <c:pt idx="3">
                  <c:v>22</c:v>
                </c:pt>
                <c:pt idx="4">
                  <c:v>13</c:v>
                </c:pt>
                <c:pt idx="5">
                  <c:v>16</c:v>
                </c:pt>
                <c:pt idx="6">
                  <c:v>9</c:v>
                </c:pt>
                <c:pt idx="7">
                  <c:v>21</c:v>
                </c:pt>
                <c:pt idx="8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22-4426-8551-7AC9D368AC43}"/>
            </c:ext>
          </c:extLst>
        </c:ser>
        <c:ser>
          <c:idx val="3"/>
          <c:order val="3"/>
          <c:tx>
            <c:strRef>
              <c:f>Sheet1!$F$4:$F$5</c:f>
              <c:strCache>
                <c:ptCount val="2"/>
                <c:pt idx="0">
                  <c:v>No. of Days in</c:v>
                </c:pt>
                <c:pt idx="1">
                  <c:v> July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Sheet1!$B$6:$B$14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Sheet1!$F$6:$F$14</c:f>
              <c:numCache>
                <c:formatCode>General</c:formatCode>
                <c:ptCount val="9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22-4426-8551-7AC9D368AC43}"/>
            </c:ext>
          </c:extLst>
        </c:ser>
        <c:gapWidth val="219"/>
        <c:overlap val="-27"/>
        <c:axId val="99822592"/>
        <c:axId val="99832576"/>
      </c:barChart>
      <c:lineChart>
        <c:grouping val="stacked"/>
        <c:ser>
          <c:idx val="4"/>
          <c:order val="4"/>
          <c:tx>
            <c:strRef>
              <c:f>Sheet1!$G$4:$G$5</c:f>
              <c:strCache>
                <c:ptCount val="2"/>
                <c:pt idx="0">
                  <c:v>No. of Days in</c:v>
                </c:pt>
                <c:pt idx="1">
                  <c:v>Total From (April to July)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Sheet1!$G$6:$G$14</c:f>
              <c:numCache>
                <c:formatCode>General</c:formatCode>
                <c:ptCount val="9"/>
                <c:pt idx="0">
                  <c:v>31</c:v>
                </c:pt>
                <c:pt idx="1">
                  <c:v>56</c:v>
                </c:pt>
                <c:pt idx="2">
                  <c:v>37</c:v>
                </c:pt>
                <c:pt idx="3">
                  <c:v>39</c:v>
                </c:pt>
                <c:pt idx="4">
                  <c:v>38</c:v>
                </c:pt>
                <c:pt idx="5">
                  <c:v>47</c:v>
                </c:pt>
                <c:pt idx="6">
                  <c:v>40</c:v>
                </c:pt>
                <c:pt idx="7">
                  <c:v>49</c:v>
                </c:pt>
                <c:pt idx="8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22-4426-8551-7AC9D368AC43}"/>
            </c:ext>
          </c:extLst>
        </c:ser>
        <c:marker val="1"/>
        <c:axId val="99822592"/>
        <c:axId val="99832576"/>
      </c:lineChart>
      <c:catAx>
        <c:axId val="99822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9832576"/>
        <c:crosses val="autoZero"/>
        <c:auto val="1"/>
        <c:lblAlgn val="ctr"/>
        <c:lblOffset val="100"/>
      </c:catAx>
      <c:valAx>
        <c:axId val="99832576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/>
                  <a:t>Number of Days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982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159464167856223E-2"/>
          <c:y val="0.847318246058404"/>
          <c:w val="0.9379590051243597"/>
          <c:h val="0.152681753941596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</c:chart>
  <c:spPr>
    <a:noFill/>
    <a:ln>
      <a:solidFill>
        <a:schemeClr val="tx1"/>
      </a:solidFill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Occupation wise Heat stress Symptoms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0"/>
          <c:order val="0"/>
          <c:tx>
            <c:strRef>
              <c:f>'Primary occupation symptoms TRY'!$G$53</c:f>
              <c:strCache>
                <c:ptCount val="1"/>
                <c:pt idx="0">
                  <c:v>Delhi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'Primary occupation symptoms TRY'!$E$54:$F$57</c:f>
              <c:multiLvlStrCache>
                <c:ptCount val="4"/>
                <c:lvl>
                  <c:pt idx="0">
                    <c:v>Indoor</c:v>
                  </c:pt>
                  <c:pt idx="1">
                    <c:v>Outdoor</c:v>
                  </c:pt>
                  <c:pt idx="2">
                    <c:v>Indoor</c:v>
                  </c:pt>
                  <c:pt idx="3">
                    <c:v>Outdoor</c:v>
                  </c:pt>
                </c:lvl>
                <c:lvl>
                  <c:pt idx="0">
                    <c:v>Heat Exhaustion</c:v>
                  </c:pt>
                  <c:pt idx="2">
                    <c:v>Heat Stroke</c:v>
                  </c:pt>
                </c:lvl>
              </c:multiLvlStrCache>
            </c:multiLvlStrRef>
          </c:cat>
          <c:val>
            <c:numRef>
              <c:f>'Primary occupation symptoms TRY'!$G$54:$G$57</c:f>
              <c:numCache>
                <c:formatCode>0%</c:formatCode>
                <c:ptCount val="4"/>
                <c:pt idx="0">
                  <c:v>0.45073049424930062</c:v>
                </c:pt>
                <c:pt idx="1">
                  <c:v>8.3618277898663398E-2</c:v>
                </c:pt>
                <c:pt idx="2">
                  <c:v>0.69132653061224458</c:v>
                </c:pt>
                <c:pt idx="3">
                  <c:v>0.14795918367346952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45-4399-9466-8B3489B483EC}"/>
            </c:ext>
          </c:extLst>
        </c:ser>
        <c:ser>
          <c:idx val="1"/>
          <c:order val="1"/>
          <c:tx>
            <c:strRef>
              <c:f>'Primary occupation symptoms TRY'!$H$53</c:f>
              <c:strCache>
                <c:ptCount val="1"/>
                <c:pt idx="0">
                  <c:v>Bhubaneswar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'Primary occupation symptoms TRY'!$E$54:$F$57</c:f>
              <c:multiLvlStrCache>
                <c:ptCount val="4"/>
                <c:lvl>
                  <c:pt idx="0">
                    <c:v>Indoor</c:v>
                  </c:pt>
                  <c:pt idx="1">
                    <c:v>Outdoor</c:v>
                  </c:pt>
                  <c:pt idx="2">
                    <c:v>Indoor</c:v>
                  </c:pt>
                  <c:pt idx="3">
                    <c:v>Outdoor</c:v>
                  </c:pt>
                </c:lvl>
                <c:lvl>
                  <c:pt idx="0">
                    <c:v>Heat Exhaustion</c:v>
                  </c:pt>
                  <c:pt idx="2">
                    <c:v>Heat Stroke</c:v>
                  </c:pt>
                </c:lvl>
              </c:multiLvlStrCache>
            </c:multiLvlStrRef>
          </c:cat>
          <c:val>
            <c:numRef>
              <c:f>'Primary occupation symptoms TRY'!$H$54:$H$57</c:f>
              <c:numCache>
                <c:formatCode>0%</c:formatCode>
                <c:ptCount val="4"/>
                <c:pt idx="0">
                  <c:v>8.4861672365558041E-2</c:v>
                </c:pt>
                <c:pt idx="1">
                  <c:v>6.7454149829033305E-2</c:v>
                </c:pt>
                <c:pt idx="2">
                  <c:v>2.6785714285714302E-2</c:v>
                </c:pt>
                <c:pt idx="3">
                  <c:v>1.6581632653061236E-2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45-4399-9466-8B3489B483EC}"/>
            </c:ext>
          </c:extLst>
        </c:ser>
        <c:ser>
          <c:idx val="2"/>
          <c:order val="2"/>
          <c:tx>
            <c:strRef>
              <c:f>'Primary occupation symptoms TRY'!$I$53</c:f>
              <c:strCache>
                <c:ptCount val="1"/>
                <c:pt idx="0">
                  <c:v>Rajkot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'Primary occupation symptoms TRY'!$E$54:$F$57</c:f>
              <c:multiLvlStrCache>
                <c:ptCount val="4"/>
                <c:lvl>
                  <c:pt idx="0">
                    <c:v>Indoor</c:v>
                  </c:pt>
                  <c:pt idx="1">
                    <c:v>Outdoor</c:v>
                  </c:pt>
                  <c:pt idx="2">
                    <c:v>Indoor</c:v>
                  </c:pt>
                  <c:pt idx="3">
                    <c:v>Outdoor</c:v>
                  </c:pt>
                </c:lvl>
                <c:lvl>
                  <c:pt idx="0">
                    <c:v>Heat Exhaustion</c:v>
                  </c:pt>
                  <c:pt idx="2">
                    <c:v>Heat Stroke</c:v>
                  </c:pt>
                </c:lvl>
              </c:multiLvlStrCache>
            </c:multiLvlStrRef>
          </c:cat>
          <c:val>
            <c:numRef>
              <c:f>'Primary occupation symptoms TRY'!$I$54:$I$57</c:f>
              <c:numCache>
                <c:formatCode>0%</c:formatCode>
                <c:ptCount val="4"/>
                <c:pt idx="0">
                  <c:v>9.6052222567609674E-2</c:v>
                </c:pt>
                <c:pt idx="1">
                  <c:v>0.21728318308983538</c:v>
                </c:pt>
                <c:pt idx="2">
                  <c:v>3.4438775510204106E-2</c:v>
                </c:pt>
                <c:pt idx="3">
                  <c:v>8.2908163265306145E-2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45-4399-9466-8B3489B483EC}"/>
            </c:ext>
          </c:extLst>
        </c:ser>
        <c:overlap val="100"/>
        <c:axId val="177513600"/>
        <c:axId val="177515136"/>
      </c:barChart>
      <c:catAx>
        <c:axId val="1775136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15136"/>
        <c:crosses val="autoZero"/>
        <c:auto val="1"/>
        <c:lblAlgn val="ctr"/>
        <c:lblOffset val="100"/>
      </c:catAx>
      <c:valAx>
        <c:axId val="177515136"/>
        <c:scaling>
          <c:orientation val="minMax"/>
          <c:max val="1"/>
        </c:scaling>
        <c:axPos val="b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136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/>
              <a:t>Age wise Heat Stress Symptoms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7885643140847901"/>
          <c:y val="9.2662349593262805E-2"/>
          <c:w val="0.7801266935118798"/>
          <c:h val="0.78167136900983269"/>
        </c:manualLayout>
      </c:layout>
      <c:barChart>
        <c:barDir val="bar"/>
        <c:grouping val="stacked"/>
        <c:ser>
          <c:idx val="0"/>
          <c:order val="0"/>
          <c:tx>
            <c:strRef>
              <c:f>'Age TRY'!$L$29</c:f>
              <c:strCache>
                <c:ptCount val="1"/>
                <c:pt idx="0">
                  <c:v>Delhi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'Age TRY'!$J$30:$K$37</c:f>
              <c:multiLvlStrCache>
                <c:ptCount val="8"/>
                <c:lvl>
                  <c:pt idx="0">
                    <c:v>1 to 14</c:v>
                  </c:pt>
                  <c:pt idx="1">
                    <c:v>16 to 17</c:v>
                  </c:pt>
                  <c:pt idx="2">
                    <c:v>19 to 60</c:v>
                  </c:pt>
                  <c:pt idx="3">
                    <c:v>Above 61</c:v>
                  </c:pt>
                  <c:pt idx="4">
                    <c:v>1 to 14</c:v>
                  </c:pt>
                  <c:pt idx="5">
                    <c:v>16 to 17</c:v>
                  </c:pt>
                  <c:pt idx="6">
                    <c:v>19 to 60</c:v>
                  </c:pt>
                  <c:pt idx="7">
                    <c:v>Above 61</c:v>
                  </c:pt>
                </c:lvl>
                <c:lvl>
                  <c:pt idx="0">
                    <c:v>Heat Exaution</c:v>
                  </c:pt>
                  <c:pt idx="4">
                    <c:v>Heat Stroke</c:v>
                  </c:pt>
                </c:lvl>
              </c:multiLvlStrCache>
            </c:multiLvlStrRef>
          </c:cat>
          <c:val>
            <c:numRef>
              <c:f>'Age TRY'!$L$30:$L$37</c:f>
              <c:numCache>
                <c:formatCode>0%</c:formatCode>
                <c:ptCount val="8"/>
                <c:pt idx="0">
                  <c:v>0.13313953488372093</c:v>
                </c:pt>
                <c:pt idx="1">
                  <c:v>3.9534883720930232E-2</c:v>
                </c:pt>
                <c:pt idx="2">
                  <c:v>0.31947674418604682</c:v>
                </c:pt>
                <c:pt idx="3">
                  <c:v>1.4244186046511636E-2</c:v>
                </c:pt>
                <c:pt idx="4">
                  <c:v>0.19850187265917602</c:v>
                </c:pt>
                <c:pt idx="5">
                  <c:v>6.2421972534332092E-2</c:v>
                </c:pt>
                <c:pt idx="6">
                  <c:v>0.55056179775280867</c:v>
                </c:pt>
                <c:pt idx="7">
                  <c:v>2.1223470661672923E-2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A7-4420-8558-8089A57398EB}"/>
            </c:ext>
          </c:extLst>
        </c:ser>
        <c:ser>
          <c:idx val="1"/>
          <c:order val="1"/>
          <c:tx>
            <c:strRef>
              <c:f>'Age TRY'!$M$29</c:f>
              <c:strCache>
                <c:ptCount val="1"/>
                <c:pt idx="0">
                  <c:v>Bhubaneswar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'Age TRY'!$J$30:$K$37</c:f>
              <c:multiLvlStrCache>
                <c:ptCount val="8"/>
                <c:lvl>
                  <c:pt idx="0">
                    <c:v>1 to 14</c:v>
                  </c:pt>
                  <c:pt idx="1">
                    <c:v>16 to 17</c:v>
                  </c:pt>
                  <c:pt idx="2">
                    <c:v>19 to 60</c:v>
                  </c:pt>
                  <c:pt idx="3">
                    <c:v>Above 61</c:v>
                  </c:pt>
                  <c:pt idx="4">
                    <c:v>1 to 14</c:v>
                  </c:pt>
                  <c:pt idx="5">
                    <c:v>16 to 17</c:v>
                  </c:pt>
                  <c:pt idx="6">
                    <c:v>19 to 60</c:v>
                  </c:pt>
                  <c:pt idx="7">
                    <c:v>Above 61</c:v>
                  </c:pt>
                </c:lvl>
                <c:lvl>
                  <c:pt idx="0">
                    <c:v>Heat Exaution</c:v>
                  </c:pt>
                  <c:pt idx="4">
                    <c:v>Heat Stroke</c:v>
                  </c:pt>
                </c:lvl>
              </c:multiLvlStrCache>
            </c:multiLvlStrRef>
          </c:cat>
          <c:val>
            <c:numRef>
              <c:f>'Age TRY'!$M$30:$M$37</c:f>
              <c:numCache>
                <c:formatCode>0%</c:formatCode>
                <c:ptCount val="8"/>
                <c:pt idx="0">
                  <c:v>4.2732558139534894E-2</c:v>
                </c:pt>
                <c:pt idx="1">
                  <c:v>8.4302325581395408E-3</c:v>
                </c:pt>
                <c:pt idx="2">
                  <c:v>0.11308139534883717</c:v>
                </c:pt>
                <c:pt idx="3">
                  <c:v>6.9767441860465159E-3</c:v>
                </c:pt>
                <c:pt idx="4">
                  <c:v>1.1235955056179775E-2</c:v>
                </c:pt>
                <c:pt idx="6">
                  <c:v>3.1210986267166042E-2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A7-4420-8558-8089A57398EB}"/>
            </c:ext>
          </c:extLst>
        </c:ser>
        <c:ser>
          <c:idx val="2"/>
          <c:order val="2"/>
          <c:tx>
            <c:strRef>
              <c:f>'Age TRY'!$N$29</c:f>
              <c:strCache>
                <c:ptCount val="1"/>
                <c:pt idx="0">
                  <c:v>Rajkot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'Age TRY'!$J$30:$K$37</c:f>
              <c:multiLvlStrCache>
                <c:ptCount val="8"/>
                <c:lvl>
                  <c:pt idx="0">
                    <c:v>1 to 14</c:v>
                  </c:pt>
                  <c:pt idx="1">
                    <c:v>16 to 17</c:v>
                  </c:pt>
                  <c:pt idx="2">
                    <c:v>19 to 60</c:v>
                  </c:pt>
                  <c:pt idx="3">
                    <c:v>Above 61</c:v>
                  </c:pt>
                  <c:pt idx="4">
                    <c:v>1 to 14</c:v>
                  </c:pt>
                  <c:pt idx="5">
                    <c:v>16 to 17</c:v>
                  </c:pt>
                  <c:pt idx="6">
                    <c:v>19 to 60</c:v>
                  </c:pt>
                  <c:pt idx="7">
                    <c:v>Above 61</c:v>
                  </c:pt>
                </c:lvl>
                <c:lvl>
                  <c:pt idx="0">
                    <c:v>Heat Exaution</c:v>
                  </c:pt>
                  <c:pt idx="4">
                    <c:v>Heat Stroke</c:v>
                  </c:pt>
                </c:lvl>
              </c:multiLvlStrCache>
            </c:multiLvlStrRef>
          </c:cat>
          <c:val>
            <c:numRef>
              <c:f>'Age TRY'!$N$30:$N$37</c:f>
              <c:numCache>
                <c:formatCode>0%</c:formatCode>
                <c:ptCount val="8"/>
                <c:pt idx="0">
                  <c:v>9.5639534883720914E-2</c:v>
                </c:pt>
                <c:pt idx="1">
                  <c:v>2.7034883720930245E-2</c:v>
                </c:pt>
                <c:pt idx="2">
                  <c:v>0.19011627906976739</c:v>
                </c:pt>
                <c:pt idx="3">
                  <c:v>9.5930232558139594E-3</c:v>
                </c:pt>
                <c:pt idx="4">
                  <c:v>4.2446941323345845E-2</c:v>
                </c:pt>
                <c:pt idx="6">
                  <c:v>7.2409488139825257E-2</c:v>
                </c:pt>
                <c:pt idx="7">
                  <c:v>6.2421972534332107E-3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A7-4420-8558-8089A57398EB}"/>
            </c:ext>
          </c:extLst>
        </c:ser>
        <c:dLbls>
          <c:showVal val="1"/>
        </c:dLbls>
        <c:overlap val="100"/>
        <c:axId val="178436736"/>
        <c:axId val="178450816"/>
      </c:barChart>
      <c:catAx>
        <c:axId val="1784367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8450816"/>
        <c:crosses val="autoZero"/>
        <c:auto val="1"/>
        <c:lblAlgn val="ctr"/>
        <c:lblOffset val="100"/>
      </c:catAx>
      <c:valAx>
        <c:axId val="178450816"/>
        <c:scaling>
          <c:orientation val="minMax"/>
          <c:max val="1"/>
        </c:scaling>
        <c:axPos val="b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84367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/>
              <a:t>Wage Loss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percentStacked"/>
        <c:ser>
          <c:idx val="0"/>
          <c:order val="0"/>
          <c:tx>
            <c:strRef>
              <c:f>'Wageloss_City 2'!$K$24</c:f>
              <c:strCache>
                <c:ptCount val="1"/>
                <c:pt idx="0">
                  <c:v>Delhi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'Wageloss_City 2'!$M$23:$P$23</c:f>
              <c:strCache>
                <c:ptCount val="4"/>
                <c:pt idx="0">
                  <c:v>1-999</c:v>
                </c:pt>
                <c:pt idx="1">
                  <c:v>1000-1999</c:v>
                </c:pt>
                <c:pt idx="2">
                  <c:v>2000-2999</c:v>
                </c:pt>
                <c:pt idx="3">
                  <c:v>3000 and above</c:v>
                </c:pt>
              </c:strCache>
            </c:strRef>
          </c:cat>
          <c:val>
            <c:numRef>
              <c:f>'Wageloss_City 2'!$M$24:$P$24</c:f>
              <c:numCache>
                <c:formatCode>0%</c:formatCode>
                <c:ptCount val="4"/>
                <c:pt idx="0">
                  <c:v>0.41744548286604377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2B-4783-B36E-F3666D9F3FA4}"/>
            </c:ext>
          </c:extLst>
        </c:ser>
        <c:ser>
          <c:idx val="1"/>
          <c:order val="1"/>
          <c:tx>
            <c:strRef>
              <c:f>'Wageloss_City 2'!$K$25</c:f>
              <c:strCache>
                <c:ptCount val="1"/>
                <c:pt idx="0">
                  <c:v>Bhubaneswar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'Wageloss_City 2'!$M$23:$P$23</c:f>
              <c:strCache>
                <c:ptCount val="4"/>
                <c:pt idx="0">
                  <c:v>1-999</c:v>
                </c:pt>
                <c:pt idx="1">
                  <c:v>1000-1999</c:v>
                </c:pt>
                <c:pt idx="2">
                  <c:v>2000-2999</c:v>
                </c:pt>
                <c:pt idx="3">
                  <c:v>3000 and above</c:v>
                </c:pt>
              </c:strCache>
            </c:strRef>
          </c:cat>
          <c:val>
            <c:numRef>
              <c:f>'Wageloss_City 2'!$M$25:$P$25</c:f>
              <c:numCache>
                <c:formatCode>0%</c:formatCode>
                <c:ptCount val="4"/>
                <c:pt idx="0">
                  <c:v>0.3364485981308416</c:v>
                </c:pt>
                <c:pt idx="1">
                  <c:v>5.9190031152648058E-2</c:v>
                </c:pt>
                <c:pt idx="2">
                  <c:v>4.3613707165109025E-2</c:v>
                </c:pt>
                <c:pt idx="3">
                  <c:v>2.1806853582554547E-2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2B-4783-B36E-F3666D9F3FA4}"/>
            </c:ext>
          </c:extLst>
        </c:ser>
        <c:ser>
          <c:idx val="2"/>
          <c:order val="2"/>
          <c:tx>
            <c:strRef>
              <c:f>'Wageloss_City 2'!$K$26</c:f>
              <c:strCache>
                <c:ptCount val="1"/>
                <c:pt idx="0">
                  <c:v>Rajkot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'Wageloss_City 2'!$M$23:$P$23</c:f>
              <c:strCache>
                <c:ptCount val="4"/>
                <c:pt idx="0">
                  <c:v>1-999</c:v>
                </c:pt>
                <c:pt idx="1">
                  <c:v>1000-1999</c:v>
                </c:pt>
                <c:pt idx="2">
                  <c:v>2000-2999</c:v>
                </c:pt>
                <c:pt idx="3">
                  <c:v>3000 and above</c:v>
                </c:pt>
              </c:strCache>
            </c:strRef>
          </c:cat>
          <c:val>
            <c:numRef>
              <c:f>'Wageloss_City 2'!$M$26:$P$26</c:f>
              <c:numCache>
                <c:formatCode>0%</c:formatCode>
                <c:ptCount val="4"/>
                <c:pt idx="0">
                  <c:v>4.3613707165109025E-2</c:v>
                </c:pt>
                <c:pt idx="1">
                  <c:v>2.1806853582554547E-2</c:v>
                </c:pt>
                <c:pt idx="2">
                  <c:v>1.5576323987538939E-2</c:v>
                </c:pt>
                <c:pt idx="3">
                  <c:v>3.7383177570093497E-2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2B-4783-B36E-F3666D9F3FA4}"/>
            </c:ext>
          </c:extLst>
        </c:ser>
        <c:gapWidth val="219"/>
        <c:overlap val="100"/>
        <c:axId val="175205376"/>
        <c:axId val="175219456"/>
      </c:barChart>
      <c:catAx>
        <c:axId val="175205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5219456"/>
        <c:crosses val="autoZero"/>
        <c:auto val="1"/>
        <c:lblAlgn val="ctr"/>
        <c:lblOffset val="100"/>
      </c:catAx>
      <c:valAx>
        <c:axId val="175219456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52053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/>
              <a:t>Gender wise Wage Loss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'wageloss Gender 2'!$G$71</c:f>
              <c:strCache>
                <c:ptCount val="1"/>
                <c:pt idx="0">
                  <c:v>Delhi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'wageloss Gender 2'!$E$72:$F$79</c:f>
              <c:multiLvlStrCache>
                <c:ptCount val="8"/>
                <c:lvl>
                  <c:pt idx="0">
                    <c:v>1-999</c:v>
                  </c:pt>
                  <c:pt idx="1">
                    <c:v>1000-1999</c:v>
                  </c:pt>
                  <c:pt idx="2">
                    <c:v>2000-2999</c:v>
                  </c:pt>
                  <c:pt idx="3">
                    <c:v>3000 and above</c:v>
                  </c:pt>
                  <c:pt idx="4">
                    <c:v>1-999</c:v>
                  </c:pt>
                  <c:pt idx="5">
                    <c:v>1000-1999</c:v>
                  </c:pt>
                  <c:pt idx="6">
                    <c:v>2000-2999</c:v>
                  </c:pt>
                  <c:pt idx="7">
                    <c:v>3000 and above</c:v>
                  </c:pt>
                </c:lvl>
                <c:lvl>
                  <c:pt idx="0">
                    <c:v>Female</c:v>
                  </c:pt>
                  <c:pt idx="4">
                    <c:v>Male</c:v>
                  </c:pt>
                </c:lvl>
              </c:multiLvlStrCache>
            </c:multiLvlStrRef>
          </c:cat>
          <c:val>
            <c:numRef>
              <c:f>'wageloss Gender 2'!$G$72:$G$79</c:f>
              <c:numCache>
                <c:formatCode>General</c:formatCode>
                <c:ptCount val="8"/>
                <c:pt idx="0" formatCode="0%">
                  <c:v>3.1152647975077892E-2</c:v>
                </c:pt>
                <c:pt idx="4" formatCode="0%">
                  <c:v>0.38629283489096589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6D-41B0-9127-86ADB274BF4E}"/>
            </c:ext>
          </c:extLst>
        </c:ser>
        <c:ser>
          <c:idx val="1"/>
          <c:order val="1"/>
          <c:tx>
            <c:strRef>
              <c:f>'wageloss Gender 2'!$H$71</c:f>
              <c:strCache>
                <c:ptCount val="1"/>
                <c:pt idx="0">
                  <c:v>Bhubaneswar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'wageloss Gender 2'!$E$72:$F$79</c:f>
              <c:multiLvlStrCache>
                <c:ptCount val="8"/>
                <c:lvl>
                  <c:pt idx="0">
                    <c:v>1-999</c:v>
                  </c:pt>
                  <c:pt idx="1">
                    <c:v>1000-1999</c:v>
                  </c:pt>
                  <c:pt idx="2">
                    <c:v>2000-2999</c:v>
                  </c:pt>
                  <c:pt idx="3">
                    <c:v>3000 and above</c:v>
                  </c:pt>
                  <c:pt idx="4">
                    <c:v>1-999</c:v>
                  </c:pt>
                  <c:pt idx="5">
                    <c:v>1000-1999</c:v>
                  </c:pt>
                  <c:pt idx="6">
                    <c:v>2000-2999</c:v>
                  </c:pt>
                  <c:pt idx="7">
                    <c:v>3000 and above</c:v>
                  </c:pt>
                </c:lvl>
                <c:lvl>
                  <c:pt idx="0">
                    <c:v>Female</c:v>
                  </c:pt>
                  <c:pt idx="4">
                    <c:v>Male</c:v>
                  </c:pt>
                </c:lvl>
              </c:multiLvlStrCache>
            </c:multiLvlStrRef>
          </c:cat>
          <c:val>
            <c:numRef>
              <c:f>'wageloss Gender 2'!$H$72:$H$79</c:f>
              <c:numCache>
                <c:formatCode>0%</c:formatCode>
                <c:ptCount val="8"/>
                <c:pt idx="0">
                  <c:v>7.788161993769474E-2</c:v>
                </c:pt>
                <c:pt idx="1">
                  <c:v>1.2461059190031163E-2</c:v>
                </c:pt>
                <c:pt idx="2">
                  <c:v>1.2461059190031163E-2</c:v>
                </c:pt>
                <c:pt idx="3">
                  <c:v>6.2305295950155814E-3</c:v>
                </c:pt>
                <c:pt idx="4">
                  <c:v>0.25856697819314656</c:v>
                </c:pt>
                <c:pt idx="5">
                  <c:v>4.6728971962616848E-2</c:v>
                </c:pt>
                <c:pt idx="6">
                  <c:v>3.1152647975077892E-2</c:v>
                </c:pt>
                <c:pt idx="7">
                  <c:v>1.5576323987538939E-2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6D-41B0-9127-86ADB274BF4E}"/>
            </c:ext>
          </c:extLst>
        </c:ser>
        <c:ser>
          <c:idx val="2"/>
          <c:order val="2"/>
          <c:tx>
            <c:strRef>
              <c:f>'wageloss Gender 2'!$I$71</c:f>
              <c:strCache>
                <c:ptCount val="1"/>
                <c:pt idx="0">
                  <c:v>Rajkot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'wageloss Gender 2'!$E$72:$F$79</c:f>
              <c:multiLvlStrCache>
                <c:ptCount val="8"/>
                <c:lvl>
                  <c:pt idx="0">
                    <c:v>1-999</c:v>
                  </c:pt>
                  <c:pt idx="1">
                    <c:v>1000-1999</c:v>
                  </c:pt>
                  <c:pt idx="2">
                    <c:v>2000-2999</c:v>
                  </c:pt>
                  <c:pt idx="3">
                    <c:v>3000 and above</c:v>
                  </c:pt>
                  <c:pt idx="4">
                    <c:v>1-999</c:v>
                  </c:pt>
                  <c:pt idx="5">
                    <c:v>1000-1999</c:v>
                  </c:pt>
                  <c:pt idx="6">
                    <c:v>2000-2999</c:v>
                  </c:pt>
                  <c:pt idx="7">
                    <c:v>3000 and above</c:v>
                  </c:pt>
                </c:lvl>
                <c:lvl>
                  <c:pt idx="0">
                    <c:v>Female</c:v>
                  </c:pt>
                  <c:pt idx="4">
                    <c:v>Male</c:v>
                  </c:pt>
                </c:lvl>
              </c:multiLvlStrCache>
            </c:multiLvlStrRef>
          </c:cat>
          <c:val>
            <c:numRef>
              <c:f>'wageloss Gender 2'!$I$72:$I$79</c:f>
              <c:numCache>
                <c:formatCode>0%</c:formatCode>
                <c:ptCount val="8"/>
                <c:pt idx="0">
                  <c:v>1.8691588785046738E-2</c:v>
                </c:pt>
                <c:pt idx="1">
                  <c:v>6.2305295950155814E-3</c:v>
                </c:pt>
                <c:pt idx="3">
                  <c:v>9.3457943925233725E-3</c:v>
                </c:pt>
                <c:pt idx="4">
                  <c:v>2.4922118380062312E-2</c:v>
                </c:pt>
                <c:pt idx="5">
                  <c:v>1.5576323987538939E-2</c:v>
                </c:pt>
                <c:pt idx="6">
                  <c:v>1.2461059190031163E-2</c:v>
                </c:pt>
                <c:pt idx="7">
                  <c:v>2.8037383177570117E-2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6D-41B0-9127-86ADB274BF4E}"/>
            </c:ext>
          </c:extLst>
        </c:ser>
        <c:overlap val="100"/>
        <c:axId val="100052992"/>
        <c:axId val="100054528"/>
      </c:barChart>
      <c:catAx>
        <c:axId val="100052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0054528"/>
        <c:crosses val="autoZero"/>
        <c:auto val="1"/>
        <c:lblAlgn val="ctr"/>
        <c:lblOffset val="100"/>
      </c:catAx>
      <c:valAx>
        <c:axId val="10005452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005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/>
              <a:t>Occupation wise Wage Loss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' Wageloss OCC 2'!$C$46</c:f>
              <c:strCache>
                <c:ptCount val="1"/>
                <c:pt idx="0">
                  <c:v>Delhi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 Wageloss OCC 2'!$B$47:$B$56</c:f>
              <c:strCache>
                <c:ptCount val="10"/>
                <c:pt idx="1">
                  <c:v>Construction Workers</c:v>
                </c:pt>
                <c:pt idx="2">
                  <c:v>Auto/Rickshaw/Taxi</c:v>
                </c:pt>
                <c:pt idx="3">
                  <c:v>Hawkers/Street Vendors</c:v>
                </c:pt>
                <c:pt idx="4">
                  <c:v>Maids</c:v>
                </c:pt>
                <c:pt idx="5">
                  <c:v>Factory Workers</c:v>
                </c:pt>
                <c:pt idx="6">
                  <c:v>Casual Labourers</c:v>
                </c:pt>
                <c:pt idx="7">
                  <c:v>Office Workers</c:v>
                </c:pt>
                <c:pt idx="8">
                  <c:v>Self Employed</c:v>
                </c:pt>
                <c:pt idx="9">
                  <c:v>Others</c:v>
                </c:pt>
              </c:strCache>
            </c:strRef>
          </c:cat>
          <c:val>
            <c:numRef>
              <c:f>' Wageloss OCC 2'!$C$47:$C$56</c:f>
              <c:numCache>
                <c:formatCode>0%</c:formatCode>
                <c:ptCount val="10"/>
                <c:pt idx="1">
                  <c:v>1.643655489809337E-2</c:v>
                </c:pt>
                <c:pt idx="2">
                  <c:v>4.3392504930966525E-2</c:v>
                </c:pt>
                <c:pt idx="3">
                  <c:v>9.8619329388560245E-3</c:v>
                </c:pt>
                <c:pt idx="5">
                  <c:v>5.2596975673898781E-2</c:v>
                </c:pt>
                <c:pt idx="6">
                  <c:v>0.11571334648257726</c:v>
                </c:pt>
                <c:pt idx="7">
                  <c:v>7.5608152531229461E-2</c:v>
                </c:pt>
                <c:pt idx="8">
                  <c:v>3.4845496383957932E-2</c:v>
                </c:pt>
                <c:pt idx="9">
                  <c:v>1.314924391847468E-2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BB-4D37-873B-AF76B1D4D036}"/>
            </c:ext>
          </c:extLst>
        </c:ser>
        <c:ser>
          <c:idx val="1"/>
          <c:order val="1"/>
          <c:tx>
            <c:strRef>
              <c:f>' Wageloss OCC 2'!$D$46</c:f>
              <c:strCache>
                <c:ptCount val="1"/>
                <c:pt idx="0">
                  <c:v>Bhubaneswar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 Wageloss OCC 2'!$B$47:$B$56</c:f>
              <c:strCache>
                <c:ptCount val="10"/>
                <c:pt idx="1">
                  <c:v>Construction Workers</c:v>
                </c:pt>
                <c:pt idx="2">
                  <c:v>Auto/Rickshaw/Taxi</c:v>
                </c:pt>
                <c:pt idx="3">
                  <c:v>Hawkers/Street Vendors</c:v>
                </c:pt>
                <c:pt idx="4">
                  <c:v>Maids</c:v>
                </c:pt>
                <c:pt idx="5">
                  <c:v>Factory Workers</c:v>
                </c:pt>
                <c:pt idx="6">
                  <c:v>Casual Labourers</c:v>
                </c:pt>
                <c:pt idx="7">
                  <c:v>Office Workers</c:v>
                </c:pt>
                <c:pt idx="8">
                  <c:v>Self Employed</c:v>
                </c:pt>
                <c:pt idx="9">
                  <c:v>Others</c:v>
                </c:pt>
              </c:strCache>
            </c:strRef>
          </c:cat>
          <c:val>
            <c:numRef>
              <c:f>' Wageloss OCC 2'!$D$47:$D$56</c:f>
              <c:numCache>
                <c:formatCode>0%</c:formatCode>
                <c:ptCount val="10"/>
                <c:pt idx="1">
                  <c:v>4.5364891518737731E-2</c:v>
                </c:pt>
                <c:pt idx="2">
                  <c:v>2.629848783694938E-2</c:v>
                </c:pt>
                <c:pt idx="4">
                  <c:v>1.7751479289940843E-2</c:v>
                </c:pt>
                <c:pt idx="6">
                  <c:v>6.3773833004602279E-2</c:v>
                </c:pt>
                <c:pt idx="7">
                  <c:v>5.9171597633136119E-2</c:v>
                </c:pt>
                <c:pt idx="8">
                  <c:v>5.3911900065746261E-2</c:v>
                </c:pt>
                <c:pt idx="9">
                  <c:v>1.1176857330703487E-2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BB-4D37-873B-AF76B1D4D036}"/>
            </c:ext>
          </c:extLst>
        </c:ser>
        <c:ser>
          <c:idx val="2"/>
          <c:order val="2"/>
          <c:tx>
            <c:strRef>
              <c:f>' Wageloss OCC 2'!$E$46</c:f>
              <c:strCache>
                <c:ptCount val="1"/>
                <c:pt idx="0">
                  <c:v>Rajkot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 Wageloss OCC 2'!$B$47:$B$56</c:f>
              <c:strCache>
                <c:ptCount val="10"/>
                <c:pt idx="1">
                  <c:v>Construction Workers</c:v>
                </c:pt>
                <c:pt idx="2">
                  <c:v>Auto/Rickshaw/Taxi</c:v>
                </c:pt>
                <c:pt idx="3">
                  <c:v>Hawkers/Street Vendors</c:v>
                </c:pt>
                <c:pt idx="4">
                  <c:v>Maids</c:v>
                </c:pt>
                <c:pt idx="5">
                  <c:v>Factory Workers</c:v>
                </c:pt>
                <c:pt idx="6">
                  <c:v>Casual Labourers</c:v>
                </c:pt>
                <c:pt idx="7">
                  <c:v>Office Workers</c:v>
                </c:pt>
                <c:pt idx="8">
                  <c:v>Self Employed</c:v>
                </c:pt>
                <c:pt idx="9">
                  <c:v>Others</c:v>
                </c:pt>
              </c:strCache>
            </c:strRef>
          </c:cat>
          <c:val>
            <c:numRef>
              <c:f>' Wageloss OCC 2'!$E$47:$E$56</c:f>
              <c:numCache>
                <c:formatCode>0%</c:formatCode>
                <c:ptCount val="10"/>
                <c:pt idx="1">
                  <c:v>3.2215647600263006E-2</c:v>
                </c:pt>
                <c:pt idx="2">
                  <c:v>2.5641025641025661E-2</c:v>
                </c:pt>
                <c:pt idx="3">
                  <c:v>1.0519395134779744E-2</c:v>
                </c:pt>
                <c:pt idx="4">
                  <c:v>2.629848783694938E-2</c:v>
                </c:pt>
                <c:pt idx="5">
                  <c:v>0.10322156476002629</c:v>
                </c:pt>
                <c:pt idx="6">
                  <c:v>0.11768573307034846</c:v>
                </c:pt>
                <c:pt idx="9">
                  <c:v>3.3530571992110444E-2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BB-4D37-873B-AF76B1D4D036}"/>
            </c:ext>
          </c:extLst>
        </c:ser>
        <c:overlap val="100"/>
        <c:axId val="175718400"/>
        <c:axId val="175719936"/>
      </c:barChart>
      <c:catAx>
        <c:axId val="175718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5719936"/>
        <c:crosses val="autoZero"/>
        <c:auto val="1"/>
        <c:lblAlgn val="ctr"/>
        <c:lblOffset val="100"/>
      </c:catAx>
      <c:valAx>
        <c:axId val="175719936"/>
        <c:scaling>
          <c:orientation val="minMax"/>
          <c:max val="0.5"/>
        </c:scaling>
        <c:axPos val="l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57184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/>
              <a:t>Productivity Loss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'productivity loss City 2'!$K$23:$L$23</c:f>
              <c:strCache>
                <c:ptCount val="2"/>
                <c:pt idx="0">
                  <c:v>Delhi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'productivity loss City 2'!$M$22:$P$22</c:f>
              <c:strCache>
                <c:ptCount val="4"/>
                <c:pt idx="0">
                  <c:v>1-5 days</c:v>
                </c:pt>
                <c:pt idx="1">
                  <c:v>6-10 days</c:v>
                </c:pt>
                <c:pt idx="2">
                  <c:v>10-15 days</c:v>
                </c:pt>
                <c:pt idx="3">
                  <c:v>more than 15 </c:v>
                </c:pt>
              </c:strCache>
            </c:strRef>
          </c:cat>
          <c:val>
            <c:numRef>
              <c:f>'productivity loss City 2'!$M$23:$P$23</c:f>
              <c:numCache>
                <c:formatCode>0%</c:formatCode>
                <c:ptCount val="4"/>
                <c:pt idx="0">
                  <c:v>0.25443786982248545</c:v>
                </c:pt>
                <c:pt idx="1">
                  <c:v>5.9171597633136119E-3</c:v>
                </c:pt>
                <c:pt idx="2">
                  <c:v>1.7751479289940843E-2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22-48EF-9112-06CA9EC6F9B4}"/>
            </c:ext>
          </c:extLst>
        </c:ser>
        <c:ser>
          <c:idx val="1"/>
          <c:order val="1"/>
          <c:tx>
            <c:strRef>
              <c:f>'productivity loss City 2'!$K$24:$L$24</c:f>
              <c:strCache>
                <c:ptCount val="2"/>
                <c:pt idx="0">
                  <c:v>Bhubaneswar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'productivity loss City 2'!$M$22:$P$22</c:f>
              <c:strCache>
                <c:ptCount val="4"/>
                <c:pt idx="0">
                  <c:v>1-5 days</c:v>
                </c:pt>
                <c:pt idx="1">
                  <c:v>6-10 days</c:v>
                </c:pt>
                <c:pt idx="2">
                  <c:v>10-15 days</c:v>
                </c:pt>
                <c:pt idx="3">
                  <c:v>more than 15 </c:v>
                </c:pt>
              </c:strCache>
            </c:strRef>
          </c:cat>
          <c:val>
            <c:numRef>
              <c:f>'productivity loss City 2'!$M$24:$P$24</c:f>
              <c:numCache>
                <c:formatCode>0%</c:formatCode>
                <c:ptCount val="4"/>
                <c:pt idx="0">
                  <c:v>0.20118343195266281</c:v>
                </c:pt>
                <c:pt idx="1">
                  <c:v>7.6923076923076927E-2</c:v>
                </c:pt>
                <c:pt idx="2">
                  <c:v>0.19526627218934922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22-48EF-9112-06CA9EC6F9B4}"/>
            </c:ext>
          </c:extLst>
        </c:ser>
        <c:ser>
          <c:idx val="2"/>
          <c:order val="2"/>
          <c:tx>
            <c:strRef>
              <c:f>'productivity loss City 2'!$K$25:$L$25</c:f>
              <c:strCache>
                <c:ptCount val="2"/>
                <c:pt idx="0">
                  <c:v>Rajkot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'productivity loss City 2'!$M$22:$P$22</c:f>
              <c:strCache>
                <c:ptCount val="4"/>
                <c:pt idx="0">
                  <c:v>1-5 days</c:v>
                </c:pt>
                <c:pt idx="1">
                  <c:v>6-10 days</c:v>
                </c:pt>
                <c:pt idx="2">
                  <c:v>10-15 days</c:v>
                </c:pt>
                <c:pt idx="3">
                  <c:v>more than 15 </c:v>
                </c:pt>
              </c:strCache>
            </c:strRef>
          </c:cat>
          <c:val>
            <c:numRef>
              <c:f>'productivity loss City 2'!$M$25:$P$25</c:f>
              <c:numCache>
                <c:formatCode>0%</c:formatCode>
                <c:ptCount val="4"/>
                <c:pt idx="0">
                  <c:v>0.15976331360946763</c:v>
                </c:pt>
                <c:pt idx="1">
                  <c:v>2.3668639053254437E-2</c:v>
                </c:pt>
                <c:pt idx="2">
                  <c:v>5.3254437869822494E-2</c:v>
                </c:pt>
                <c:pt idx="3">
                  <c:v>1.183431952662722E-2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222-48EF-9112-06CA9EC6F9B4}"/>
            </c:ext>
          </c:extLst>
        </c:ser>
        <c:gapWidth val="219"/>
        <c:overlap val="100"/>
        <c:axId val="175681536"/>
        <c:axId val="175683072"/>
      </c:barChart>
      <c:catAx>
        <c:axId val="1756815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5683072"/>
        <c:crosses val="autoZero"/>
        <c:auto val="1"/>
        <c:lblAlgn val="ctr"/>
        <c:lblOffset val="100"/>
      </c:catAx>
      <c:valAx>
        <c:axId val="175683072"/>
        <c:scaling>
          <c:orientation val="minMax"/>
          <c:max val="1"/>
        </c:scaling>
        <c:axPos val="l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56815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/>
              <a:t>Gender Wise Productivity Loss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'productivity loss gender 2'!$P$58</c:f>
              <c:strCache>
                <c:ptCount val="1"/>
                <c:pt idx="0">
                  <c:v>Delhi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'productivity loss gender 2'!$N$59:$O$66</c:f>
              <c:multiLvlStrCache>
                <c:ptCount val="8"/>
                <c:lvl>
                  <c:pt idx="0">
                    <c:v>1-5 days</c:v>
                  </c:pt>
                  <c:pt idx="1">
                    <c:v>6-10 days</c:v>
                  </c:pt>
                  <c:pt idx="2">
                    <c:v>10-15 days</c:v>
                  </c:pt>
                  <c:pt idx="3">
                    <c:v>more than 15 </c:v>
                  </c:pt>
                  <c:pt idx="4">
                    <c:v>1-5 days</c:v>
                  </c:pt>
                  <c:pt idx="5">
                    <c:v>6-10 days</c:v>
                  </c:pt>
                  <c:pt idx="6">
                    <c:v>10-15 days</c:v>
                  </c:pt>
                  <c:pt idx="7">
                    <c:v>more than 15 </c:v>
                  </c:pt>
                </c:lvl>
                <c:lvl>
                  <c:pt idx="0">
                    <c:v>Female</c:v>
                  </c:pt>
                  <c:pt idx="4">
                    <c:v>Male</c:v>
                  </c:pt>
                </c:lvl>
              </c:multiLvlStrCache>
            </c:multiLvlStrRef>
          </c:cat>
          <c:val>
            <c:numRef>
              <c:f>'productivity loss gender 2'!$P$59:$P$66</c:f>
              <c:numCache>
                <c:formatCode>General</c:formatCode>
                <c:ptCount val="8"/>
                <c:pt idx="0" formatCode="0%">
                  <c:v>3.5502958579881658E-2</c:v>
                </c:pt>
                <c:pt idx="4" formatCode="0%">
                  <c:v>0.21893491124260364</c:v>
                </c:pt>
                <c:pt idx="5" formatCode="0%">
                  <c:v>5.9171597633136119E-3</c:v>
                </c:pt>
                <c:pt idx="6" formatCode="0%">
                  <c:v>1.7751479289940843E-2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78-4F3D-84B3-610792062037}"/>
            </c:ext>
          </c:extLst>
        </c:ser>
        <c:ser>
          <c:idx val="1"/>
          <c:order val="1"/>
          <c:tx>
            <c:strRef>
              <c:f>'productivity loss gender 2'!$Q$58</c:f>
              <c:strCache>
                <c:ptCount val="1"/>
                <c:pt idx="0">
                  <c:v>Bhubaneswar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'productivity loss gender 2'!$N$59:$O$66</c:f>
              <c:multiLvlStrCache>
                <c:ptCount val="8"/>
                <c:lvl>
                  <c:pt idx="0">
                    <c:v>1-5 days</c:v>
                  </c:pt>
                  <c:pt idx="1">
                    <c:v>6-10 days</c:v>
                  </c:pt>
                  <c:pt idx="2">
                    <c:v>10-15 days</c:v>
                  </c:pt>
                  <c:pt idx="3">
                    <c:v>more than 15 </c:v>
                  </c:pt>
                  <c:pt idx="4">
                    <c:v>1-5 days</c:v>
                  </c:pt>
                  <c:pt idx="5">
                    <c:v>6-10 days</c:v>
                  </c:pt>
                  <c:pt idx="6">
                    <c:v>10-15 days</c:v>
                  </c:pt>
                  <c:pt idx="7">
                    <c:v>more than 15 </c:v>
                  </c:pt>
                </c:lvl>
                <c:lvl>
                  <c:pt idx="0">
                    <c:v>Female</c:v>
                  </c:pt>
                  <c:pt idx="4">
                    <c:v>Male</c:v>
                  </c:pt>
                </c:lvl>
              </c:multiLvlStrCache>
            </c:multiLvlStrRef>
          </c:cat>
          <c:val>
            <c:numRef>
              <c:f>'productivity loss gender 2'!$Q$59:$Q$66</c:f>
              <c:numCache>
                <c:formatCode>0%</c:formatCode>
                <c:ptCount val="8"/>
                <c:pt idx="0">
                  <c:v>4.7337278106508909E-2</c:v>
                </c:pt>
                <c:pt idx="1">
                  <c:v>5.9171597633136119E-3</c:v>
                </c:pt>
                <c:pt idx="2">
                  <c:v>5.9171597633136119E-2</c:v>
                </c:pt>
                <c:pt idx="4">
                  <c:v>0.15384615384615397</c:v>
                </c:pt>
                <c:pt idx="5">
                  <c:v>7.1005917159763357E-2</c:v>
                </c:pt>
                <c:pt idx="6">
                  <c:v>0.1360946745562131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78-4F3D-84B3-610792062037}"/>
            </c:ext>
          </c:extLst>
        </c:ser>
        <c:ser>
          <c:idx val="2"/>
          <c:order val="2"/>
          <c:tx>
            <c:strRef>
              <c:f>'productivity loss gender 2'!$R$58</c:f>
              <c:strCache>
                <c:ptCount val="1"/>
                <c:pt idx="0">
                  <c:v>Rajkot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'productivity loss gender 2'!$N$59:$O$66</c:f>
              <c:multiLvlStrCache>
                <c:ptCount val="8"/>
                <c:lvl>
                  <c:pt idx="0">
                    <c:v>1-5 days</c:v>
                  </c:pt>
                  <c:pt idx="1">
                    <c:v>6-10 days</c:v>
                  </c:pt>
                  <c:pt idx="2">
                    <c:v>10-15 days</c:v>
                  </c:pt>
                  <c:pt idx="3">
                    <c:v>more than 15 </c:v>
                  </c:pt>
                  <c:pt idx="4">
                    <c:v>1-5 days</c:v>
                  </c:pt>
                  <c:pt idx="5">
                    <c:v>6-10 days</c:v>
                  </c:pt>
                  <c:pt idx="6">
                    <c:v>10-15 days</c:v>
                  </c:pt>
                  <c:pt idx="7">
                    <c:v>more than 15 </c:v>
                  </c:pt>
                </c:lvl>
                <c:lvl>
                  <c:pt idx="0">
                    <c:v>Female</c:v>
                  </c:pt>
                  <c:pt idx="4">
                    <c:v>Male</c:v>
                  </c:pt>
                </c:lvl>
              </c:multiLvlStrCache>
            </c:multiLvlStrRef>
          </c:cat>
          <c:val>
            <c:numRef>
              <c:f>'productivity loss gender 2'!$R$59:$R$66</c:f>
              <c:numCache>
                <c:formatCode>0%</c:formatCode>
                <c:ptCount val="8"/>
                <c:pt idx="0">
                  <c:v>5.9171597633136119E-2</c:v>
                </c:pt>
                <c:pt idx="1">
                  <c:v>5.9171597633136119E-3</c:v>
                </c:pt>
                <c:pt idx="2">
                  <c:v>1.7751479289940843E-2</c:v>
                </c:pt>
                <c:pt idx="3">
                  <c:v>5.9171597633136119E-3</c:v>
                </c:pt>
                <c:pt idx="4">
                  <c:v>0.10059171597633144</c:v>
                </c:pt>
                <c:pt idx="5">
                  <c:v>1.7751479289940843E-2</c:v>
                </c:pt>
                <c:pt idx="6">
                  <c:v>3.5502958579881658E-2</c:v>
                </c:pt>
                <c:pt idx="7">
                  <c:v>5.9171597633136119E-3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78-4F3D-84B3-610792062037}"/>
            </c:ext>
          </c:extLst>
        </c:ser>
        <c:overlap val="100"/>
        <c:axId val="100110720"/>
        <c:axId val="100112256"/>
      </c:barChart>
      <c:catAx>
        <c:axId val="100110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0112256"/>
        <c:crosses val="autoZero"/>
        <c:auto val="1"/>
        <c:lblAlgn val="ctr"/>
        <c:lblOffset val="100"/>
      </c:catAx>
      <c:valAx>
        <c:axId val="100112256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011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/>
              <a:t>Occupation wise Productivity Loss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'productivity loss OCCU 2'!$C$45</c:f>
              <c:strCache>
                <c:ptCount val="1"/>
                <c:pt idx="0">
                  <c:v>Delhi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'productivity loss OCCU 2'!$B$46:$B$54</c:f>
              <c:strCache>
                <c:ptCount val="9"/>
                <c:pt idx="0">
                  <c:v>Construction Workers</c:v>
                </c:pt>
                <c:pt idx="1">
                  <c:v>Auto/Rickshaw/Taxi</c:v>
                </c:pt>
                <c:pt idx="2">
                  <c:v>Hawkers/Street Vendors</c:v>
                </c:pt>
                <c:pt idx="3">
                  <c:v>Maids</c:v>
                </c:pt>
                <c:pt idx="4">
                  <c:v>Factory Workers</c:v>
                </c:pt>
                <c:pt idx="5">
                  <c:v>Casual Labourers</c:v>
                </c:pt>
                <c:pt idx="6">
                  <c:v>Office Workers</c:v>
                </c:pt>
                <c:pt idx="7">
                  <c:v>Self Employed</c:v>
                </c:pt>
                <c:pt idx="8">
                  <c:v>Others</c:v>
                </c:pt>
              </c:strCache>
            </c:strRef>
          </c:cat>
          <c:val>
            <c:numRef>
              <c:f>'productivity loss OCCU 2'!$C$46:$C$54</c:f>
              <c:numCache>
                <c:formatCode>0%</c:formatCode>
                <c:ptCount val="9"/>
                <c:pt idx="0">
                  <c:v>1.643655489809337E-2</c:v>
                </c:pt>
                <c:pt idx="1">
                  <c:v>4.3392504930966525E-2</c:v>
                </c:pt>
                <c:pt idx="2">
                  <c:v>9.8619329388560245E-3</c:v>
                </c:pt>
                <c:pt idx="3">
                  <c:v>3.2873109796186747E-3</c:v>
                </c:pt>
                <c:pt idx="4">
                  <c:v>5.2596975673898781E-2</c:v>
                </c:pt>
                <c:pt idx="5">
                  <c:v>0.11571334648257726</c:v>
                </c:pt>
                <c:pt idx="6">
                  <c:v>7.5608152531229461E-2</c:v>
                </c:pt>
                <c:pt idx="7">
                  <c:v>3.4845496383957932E-2</c:v>
                </c:pt>
                <c:pt idx="8">
                  <c:v>1.314924391847468E-2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A5-4B23-9F52-006A39B50D7F}"/>
            </c:ext>
          </c:extLst>
        </c:ser>
        <c:ser>
          <c:idx val="1"/>
          <c:order val="1"/>
          <c:tx>
            <c:strRef>
              <c:f>'productivity loss OCCU 2'!$D$45</c:f>
              <c:strCache>
                <c:ptCount val="1"/>
                <c:pt idx="0">
                  <c:v>Bhubaneswar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'productivity loss OCCU 2'!$B$46:$B$54</c:f>
              <c:strCache>
                <c:ptCount val="9"/>
                <c:pt idx="0">
                  <c:v>Construction Workers</c:v>
                </c:pt>
                <c:pt idx="1">
                  <c:v>Auto/Rickshaw/Taxi</c:v>
                </c:pt>
                <c:pt idx="2">
                  <c:v>Hawkers/Street Vendors</c:v>
                </c:pt>
                <c:pt idx="3">
                  <c:v>Maids</c:v>
                </c:pt>
                <c:pt idx="4">
                  <c:v>Factory Workers</c:v>
                </c:pt>
                <c:pt idx="5">
                  <c:v>Casual Labourers</c:v>
                </c:pt>
                <c:pt idx="6">
                  <c:v>Office Workers</c:v>
                </c:pt>
                <c:pt idx="7">
                  <c:v>Self Employed</c:v>
                </c:pt>
                <c:pt idx="8">
                  <c:v>Others</c:v>
                </c:pt>
              </c:strCache>
            </c:strRef>
          </c:cat>
          <c:val>
            <c:numRef>
              <c:f>'productivity loss OCCU 2'!$D$46:$D$54</c:f>
              <c:numCache>
                <c:formatCode>0%</c:formatCode>
                <c:ptCount val="9"/>
                <c:pt idx="0">
                  <c:v>4.5364891518737731E-2</c:v>
                </c:pt>
                <c:pt idx="1">
                  <c:v>2.629848783694938E-2</c:v>
                </c:pt>
                <c:pt idx="2">
                  <c:v>1.9723865877712054E-3</c:v>
                </c:pt>
                <c:pt idx="3">
                  <c:v>1.7751479289940843E-2</c:v>
                </c:pt>
                <c:pt idx="4">
                  <c:v>6.5746219592373474E-4</c:v>
                </c:pt>
                <c:pt idx="5">
                  <c:v>6.3773833004602279E-2</c:v>
                </c:pt>
                <c:pt idx="6">
                  <c:v>5.9171597633136119E-2</c:v>
                </c:pt>
                <c:pt idx="7">
                  <c:v>5.3911900065746261E-2</c:v>
                </c:pt>
                <c:pt idx="8">
                  <c:v>1.1176857330703487E-2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A5-4B23-9F52-006A39B50D7F}"/>
            </c:ext>
          </c:extLst>
        </c:ser>
        <c:ser>
          <c:idx val="2"/>
          <c:order val="2"/>
          <c:tx>
            <c:strRef>
              <c:f>'productivity loss OCCU 2'!$E$45</c:f>
              <c:strCache>
                <c:ptCount val="1"/>
                <c:pt idx="0">
                  <c:v>Rajkot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'productivity loss OCCU 2'!$B$46:$B$54</c:f>
              <c:strCache>
                <c:ptCount val="9"/>
                <c:pt idx="0">
                  <c:v>Construction Workers</c:v>
                </c:pt>
                <c:pt idx="1">
                  <c:v>Auto/Rickshaw/Taxi</c:v>
                </c:pt>
                <c:pt idx="2">
                  <c:v>Hawkers/Street Vendors</c:v>
                </c:pt>
                <c:pt idx="3">
                  <c:v>Maids</c:v>
                </c:pt>
                <c:pt idx="4">
                  <c:v>Factory Workers</c:v>
                </c:pt>
                <c:pt idx="5">
                  <c:v>Casual Labourers</c:v>
                </c:pt>
                <c:pt idx="6">
                  <c:v>Office Workers</c:v>
                </c:pt>
                <c:pt idx="7">
                  <c:v>Self Employed</c:v>
                </c:pt>
                <c:pt idx="8">
                  <c:v>Others</c:v>
                </c:pt>
              </c:strCache>
            </c:strRef>
          </c:cat>
          <c:val>
            <c:numRef>
              <c:f>'productivity loss OCCU 2'!$E$46:$E$54</c:f>
              <c:numCache>
                <c:formatCode>0%</c:formatCode>
                <c:ptCount val="9"/>
                <c:pt idx="0">
                  <c:v>3.2215647600263006E-2</c:v>
                </c:pt>
                <c:pt idx="1">
                  <c:v>2.5641025641025661E-2</c:v>
                </c:pt>
                <c:pt idx="2">
                  <c:v>1.0519395134779744E-2</c:v>
                </c:pt>
                <c:pt idx="3">
                  <c:v>2.629848783694938E-2</c:v>
                </c:pt>
                <c:pt idx="4">
                  <c:v>0.10322156476002629</c:v>
                </c:pt>
                <c:pt idx="5">
                  <c:v>0.11768573307034846</c:v>
                </c:pt>
                <c:pt idx="6">
                  <c:v>3.9447731755424091E-3</c:v>
                </c:pt>
                <c:pt idx="7">
                  <c:v>1.9723865877712054E-3</c:v>
                </c:pt>
                <c:pt idx="8">
                  <c:v>3.3530571992110444E-2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2A5-4B23-9F52-006A39B50D7F}"/>
            </c:ext>
          </c:extLst>
        </c:ser>
        <c:overlap val="100"/>
        <c:axId val="176636288"/>
        <c:axId val="176637824"/>
      </c:barChart>
      <c:catAx>
        <c:axId val="176636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6637824"/>
        <c:crosses val="autoZero"/>
        <c:auto val="1"/>
        <c:lblAlgn val="ctr"/>
        <c:lblOffset val="100"/>
      </c:catAx>
      <c:valAx>
        <c:axId val="176637824"/>
        <c:scaling>
          <c:orientation val="minMax"/>
          <c:max val="1"/>
        </c:scaling>
        <c:axPos val="l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66362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/>
              <a:t>Heat Stress Symptoms in cities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'heat related illness primar PPT'!$I$30</c:f>
              <c:strCache>
                <c:ptCount val="1"/>
                <c:pt idx="0">
                  <c:v>Heat Exaustion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'heat related illness primar PPT'!$H$31:$H$33</c:f>
              <c:strCache>
                <c:ptCount val="3"/>
                <c:pt idx="0">
                  <c:v>Delhi</c:v>
                </c:pt>
                <c:pt idx="1">
                  <c:v>Bhubaneswar</c:v>
                </c:pt>
                <c:pt idx="2">
                  <c:v>Rajkot</c:v>
                </c:pt>
              </c:strCache>
            </c:strRef>
          </c:cat>
          <c:val>
            <c:numRef>
              <c:f>'heat related illness primar PPT'!$I$31:$I$33</c:f>
              <c:numCache>
                <c:formatCode>0%</c:formatCode>
                <c:ptCount val="3"/>
                <c:pt idx="0">
                  <c:v>0.41071007313045554</c:v>
                </c:pt>
                <c:pt idx="1">
                  <c:v>0.13871196036801131</c:v>
                </c:pt>
                <c:pt idx="2">
                  <c:v>0.2616183062042936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62-4622-8A0D-14C9B4B0074C}"/>
            </c:ext>
          </c:extLst>
        </c:ser>
        <c:ser>
          <c:idx val="1"/>
          <c:order val="1"/>
          <c:tx>
            <c:strRef>
              <c:f>'heat related illness primar PPT'!$J$30</c:f>
              <c:strCache>
                <c:ptCount val="1"/>
                <c:pt idx="0">
                  <c:v>Heat Stroke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'heat related illness primar PPT'!$H$31:$H$33</c:f>
              <c:strCache>
                <c:ptCount val="3"/>
                <c:pt idx="0">
                  <c:v>Delhi</c:v>
                </c:pt>
                <c:pt idx="1">
                  <c:v>Bhubaneswar</c:v>
                </c:pt>
                <c:pt idx="2">
                  <c:v>Rajkot</c:v>
                </c:pt>
              </c:strCache>
            </c:strRef>
          </c:cat>
          <c:val>
            <c:numRef>
              <c:f>'heat related illness primar PPT'!$J$31:$J$33</c:f>
              <c:numCache>
                <c:formatCode>0%</c:formatCode>
                <c:ptCount val="3"/>
                <c:pt idx="0">
                  <c:v>0.15734843123378167</c:v>
                </c:pt>
                <c:pt idx="1">
                  <c:v>8.4925690021231525E-3</c:v>
                </c:pt>
                <c:pt idx="2">
                  <c:v>2.3118660061335207E-2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62-4622-8A0D-14C9B4B0074C}"/>
            </c:ext>
          </c:extLst>
        </c:ser>
        <c:axId val="176149632"/>
        <c:axId val="176151168"/>
      </c:barChart>
      <c:catAx>
        <c:axId val="1761496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6151168"/>
        <c:crosses val="autoZero"/>
        <c:auto val="1"/>
        <c:lblAlgn val="ctr"/>
        <c:lblOffset val="100"/>
      </c:catAx>
      <c:valAx>
        <c:axId val="176151168"/>
        <c:scaling>
          <c:orientation val="minMax"/>
          <c:max val="1"/>
        </c:scaling>
        <c:axPos val="b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61496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/>
              <a:t>Heat Stress Symptoms in Females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'Primary gender symptoms TRY'!$AH$86</c:f>
              <c:strCache>
                <c:ptCount val="1"/>
                <c:pt idx="0">
                  <c:v>Heat Exaustion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'Primary gender symptoms TRY'!$AI$85:$AK$85</c:f>
              <c:strCache>
                <c:ptCount val="3"/>
                <c:pt idx="0">
                  <c:v>Delhi</c:v>
                </c:pt>
                <c:pt idx="1">
                  <c:v>Bhubaneswar</c:v>
                </c:pt>
                <c:pt idx="2">
                  <c:v>Rajkot</c:v>
                </c:pt>
              </c:strCache>
            </c:strRef>
          </c:cat>
          <c:val>
            <c:numRef>
              <c:f>'Primary gender symptoms TRY'!$AI$86:$AK$86</c:f>
              <c:numCache>
                <c:formatCode>0%</c:formatCode>
                <c:ptCount val="3"/>
                <c:pt idx="0">
                  <c:v>0.41517857142857162</c:v>
                </c:pt>
                <c:pt idx="1">
                  <c:v>0.140625</c:v>
                </c:pt>
                <c:pt idx="2">
                  <c:v>0.24955357142857137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CE-47FF-A79E-956B3909C686}"/>
            </c:ext>
          </c:extLst>
        </c:ser>
        <c:ser>
          <c:idx val="1"/>
          <c:order val="1"/>
          <c:tx>
            <c:strRef>
              <c:f>'Primary gender symptoms TRY'!$AH$87</c:f>
              <c:strCache>
                <c:ptCount val="1"/>
                <c:pt idx="0">
                  <c:v>Heat Stroke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'Primary gender symptoms TRY'!$AI$85:$AK$85</c:f>
              <c:strCache>
                <c:ptCount val="3"/>
                <c:pt idx="0">
                  <c:v>Delhi</c:v>
                </c:pt>
                <c:pt idx="1">
                  <c:v>Bhubaneswar</c:v>
                </c:pt>
                <c:pt idx="2">
                  <c:v>Rajkot</c:v>
                </c:pt>
              </c:strCache>
            </c:strRef>
          </c:cat>
          <c:val>
            <c:numRef>
              <c:f>'Primary gender symptoms TRY'!$AI$87:$AK$87</c:f>
              <c:numCache>
                <c:formatCode>0%</c:formatCode>
                <c:ptCount val="3"/>
                <c:pt idx="0">
                  <c:v>0.16250000000000001</c:v>
                </c:pt>
                <c:pt idx="1">
                  <c:v>8.0357142857142971E-3</c:v>
                </c:pt>
                <c:pt idx="2">
                  <c:v>2.4107142857142858E-2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CE-47FF-A79E-956B3909C686}"/>
            </c:ext>
          </c:extLst>
        </c:ser>
        <c:axId val="136721152"/>
        <c:axId val="136722688"/>
      </c:barChart>
      <c:catAx>
        <c:axId val="1367211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6722688"/>
        <c:crosses val="autoZero"/>
        <c:auto val="1"/>
        <c:lblAlgn val="ctr"/>
        <c:lblOffset val="100"/>
      </c:catAx>
      <c:valAx>
        <c:axId val="136722688"/>
        <c:scaling>
          <c:orientation val="minMax"/>
          <c:max val="1"/>
        </c:scaling>
        <c:axPos val="b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67211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5E14A-A80B-4BD0-8866-34513FFA9166}" type="doc">
      <dgm:prSet loTypeId="urn:microsoft.com/office/officeart/2005/8/layout/bList2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F7E025F-764E-4300-88C5-AC6BAFF7CF3B}">
      <dgm:prSet phldrT="[Text]" custT="1"/>
      <dgm:spPr/>
      <dgm:t>
        <a:bodyPr/>
        <a:lstStyle/>
        <a:p>
          <a:pPr algn="ctr"/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Primary Surveys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4179B-EF8C-4753-8475-B03CE6DDAEFE}" type="parTrans" cxnId="{DE1D009D-D088-4888-A2CA-9CAA2CE804F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56F87-EA1A-4CD5-A56C-BB13AADD9307}" type="sibTrans" cxnId="{DE1D009D-D088-4888-A2CA-9CAA2CE804F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391044-A05E-4265-A2AF-111A047FD698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Covered </a:t>
          </a:r>
          <a:r>
            <a: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nearly 300 households (HHs) </a:t>
          </a:r>
          <a:r>
            <a: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each project city</a:t>
          </a:r>
          <a:endParaRPr lang="en-US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AFA6E-1F3B-48F0-9A36-286F9B853FD3}" type="parTrans" cxnId="{9E9A2349-EC74-4762-AB3E-C77A4211A00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BA8A3-61F1-4555-94E4-29536E19DF66}" type="sibTrans" cxnId="{9E9A2349-EC74-4762-AB3E-C77A4211A00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6C26FB-797B-4448-B38C-BA2FBC2C7CBB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Nature of </a:t>
          </a:r>
          <a:r>
            <a: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work, working hours, occupational pattern, mode of transportation, coping capacity to heat stress Like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EF38D1-28C9-4BB9-B36C-01C079A2DF03}" type="parTrans" cxnId="{5135C5D2-9790-4891-8FC5-5E2462FC4B5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EB020-80DB-4434-B436-C0710A96CA96}" type="sibTrans" cxnId="{5135C5D2-9790-4891-8FC5-5E2462FC4B5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6A7DE-96D5-4695-AA20-B168F0365587}">
      <dgm:prSet phldrT="[Text]" custT="1"/>
      <dgm:spPr/>
      <dgm:t>
        <a:bodyPr/>
        <a:lstStyle/>
        <a:p>
          <a:pPr algn="ctr"/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Fortnight Surveys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F4B35-20EB-4150-8964-CB2DA845CA95}" type="parTrans" cxnId="{BB678328-6B0E-4694-AB3D-9F9D125839D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97807-292B-47ED-A60C-CC1C392C4C74}" type="sibTrans" cxnId="{BB678328-6B0E-4694-AB3D-9F9D125839D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D688F-D069-476F-B6D1-2FCCADEB69F2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Covered the same HHs after fortnights</a:t>
          </a:r>
          <a:endParaRPr lang="en-US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2CBD6-FB59-4540-BAFB-E4F7CD0FC568}" type="parTrans" cxnId="{AD08F1A8-8A2F-4169-8F2F-0E4A65857D5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17974-3A83-4CCE-AB4D-2258D119AB55}" type="sibTrans" cxnId="{AD08F1A8-8A2F-4169-8F2F-0E4A65857D5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CB327-56C5-48B8-BE24-863D0D51E218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Impact of the heat stress experienced by the household</a:t>
          </a:r>
          <a:endParaRPr lang="en-US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92369-C9AF-4F84-8460-ECB54FC17569}" type="parTrans" cxnId="{BA718031-F40F-47B0-8EFF-D6003DD7560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C20CE-50D0-45BA-A171-0420EB7AFA9B}" type="sibTrans" cxnId="{BA718031-F40F-47B0-8EFF-D6003DD7560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9487C-26FA-4C2B-9B6E-24195A1E47D5}" type="pres">
      <dgm:prSet presAssocID="{8B65E14A-A80B-4BD0-8866-34513FFA916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092373-6401-41EF-81AF-C9C0C7B6CC3A}" type="pres">
      <dgm:prSet presAssocID="{9F7E025F-764E-4300-88C5-AC6BAFF7CF3B}" presName="compNode" presStyleCnt="0"/>
      <dgm:spPr/>
    </dgm:pt>
    <dgm:pt modelId="{DFDF6C72-A84C-4AE8-8DC3-6A450E903EF2}" type="pres">
      <dgm:prSet presAssocID="{9F7E025F-764E-4300-88C5-AC6BAFF7CF3B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FA9DC-787A-4B2A-8B2D-BA468EE2F07F}" type="pres">
      <dgm:prSet presAssocID="{9F7E025F-764E-4300-88C5-AC6BAFF7CF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C495F-2769-4039-9BD3-7A36B16FE1C4}" type="pres">
      <dgm:prSet presAssocID="{9F7E025F-764E-4300-88C5-AC6BAFF7CF3B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C0D5153C-8D56-4062-B368-A5623FDAED1E}" type="pres">
      <dgm:prSet presAssocID="{9F7E025F-764E-4300-88C5-AC6BAFF7CF3B}" presName="adorn" presStyleLbl="fgAccFollow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FEEED1D8-2DC1-4E20-A2AB-64F082EB8AF8}" type="pres">
      <dgm:prSet presAssocID="{28456F87-EA1A-4CD5-A56C-BB13AADD930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921AA2A-2489-43B6-A419-A5D682738B2C}" type="pres">
      <dgm:prSet presAssocID="{E6C6A7DE-96D5-4695-AA20-B168F0365587}" presName="compNode" presStyleCnt="0"/>
      <dgm:spPr/>
    </dgm:pt>
    <dgm:pt modelId="{891BA5CB-255D-4E7B-88E1-26B988AF7CCA}" type="pres">
      <dgm:prSet presAssocID="{E6C6A7DE-96D5-4695-AA20-B168F0365587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00BF6-D45C-4327-A120-D7A7DB933462}" type="pres">
      <dgm:prSet presAssocID="{E6C6A7DE-96D5-4695-AA20-B168F03655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61703-42AD-40BE-9ECD-F10621F9D7BF}" type="pres">
      <dgm:prSet presAssocID="{E6C6A7DE-96D5-4695-AA20-B168F0365587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11B7B6D7-DC6B-4287-81FB-4701037FB62D}" type="pres">
      <dgm:prSet presAssocID="{E6C6A7DE-96D5-4695-AA20-B168F0365587}" presName="adorn" presStyleLbl="fgAccFollow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612F379-472F-4D9B-B3A0-F4C6E36A36E3}" type="presOf" srcId="{CFCD688F-D069-476F-B6D1-2FCCADEB69F2}" destId="{891BA5CB-255D-4E7B-88E1-26B988AF7CCA}" srcOrd="0" destOrd="0" presId="urn:microsoft.com/office/officeart/2005/8/layout/bList2#1"/>
    <dgm:cxn modelId="{0A8F1555-960C-411A-9EDC-35B275BA8115}" type="presOf" srcId="{28456F87-EA1A-4CD5-A56C-BB13AADD9307}" destId="{FEEED1D8-2DC1-4E20-A2AB-64F082EB8AF8}" srcOrd="0" destOrd="0" presId="urn:microsoft.com/office/officeart/2005/8/layout/bList2#1"/>
    <dgm:cxn modelId="{7B9C200D-69E1-4311-9342-F04BB7A1F659}" type="presOf" srcId="{8B65E14A-A80B-4BD0-8866-34513FFA9166}" destId="{3289487C-26FA-4C2B-9B6E-24195A1E47D5}" srcOrd="0" destOrd="0" presId="urn:microsoft.com/office/officeart/2005/8/layout/bList2#1"/>
    <dgm:cxn modelId="{BA718031-F40F-47B0-8EFF-D6003DD75601}" srcId="{E6C6A7DE-96D5-4695-AA20-B168F0365587}" destId="{904CB327-56C5-48B8-BE24-863D0D51E218}" srcOrd="1" destOrd="0" parTransId="{91A92369-C9AF-4F84-8460-ECB54FC17569}" sibTransId="{44EC20CE-50D0-45BA-A171-0420EB7AFA9B}"/>
    <dgm:cxn modelId="{5B620E37-6FE7-4BF9-A690-AEA96E6BCE8A}" type="presOf" srcId="{E6C6A7DE-96D5-4695-AA20-B168F0365587}" destId="{E6261703-42AD-40BE-9ECD-F10621F9D7BF}" srcOrd="1" destOrd="0" presId="urn:microsoft.com/office/officeart/2005/8/layout/bList2#1"/>
    <dgm:cxn modelId="{9E9A2349-EC74-4762-AB3E-C77A4211A008}" srcId="{9F7E025F-764E-4300-88C5-AC6BAFF7CF3B}" destId="{43391044-A05E-4265-A2AF-111A047FD698}" srcOrd="0" destOrd="0" parTransId="{BCBAFA6E-1F3B-48F0-9A36-286F9B853FD3}" sibTransId="{F5ABA8A3-61F1-4555-94E4-29536E19DF66}"/>
    <dgm:cxn modelId="{7DFD3F68-1D49-4A10-A0F8-58326C3E109B}" type="presOf" srcId="{9F7E025F-764E-4300-88C5-AC6BAFF7CF3B}" destId="{ABEC495F-2769-4039-9BD3-7A36B16FE1C4}" srcOrd="1" destOrd="0" presId="urn:microsoft.com/office/officeart/2005/8/layout/bList2#1"/>
    <dgm:cxn modelId="{5135C5D2-9790-4891-8FC5-5E2462FC4B52}" srcId="{9F7E025F-764E-4300-88C5-AC6BAFF7CF3B}" destId="{AB6C26FB-797B-4448-B38C-BA2FBC2C7CBB}" srcOrd="1" destOrd="0" parTransId="{2FEF38D1-28C9-4BB9-B36C-01C079A2DF03}" sibTransId="{443EB020-80DB-4434-B436-C0710A96CA96}"/>
    <dgm:cxn modelId="{BB678328-6B0E-4694-AB3D-9F9D125839DA}" srcId="{8B65E14A-A80B-4BD0-8866-34513FFA9166}" destId="{E6C6A7DE-96D5-4695-AA20-B168F0365587}" srcOrd="1" destOrd="0" parTransId="{475F4B35-20EB-4150-8964-CB2DA845CA95}" sibTransId="{01697807-292B-47ED-A60C-CC1C392C4C74}"/>
    <dgm:cxn modelId="{4394247D-E9F7-4B13-B474-50008BF0BA8F}" type="presOf" srcId="{E6C6A7DE-96D5-4695-AA20-B168F0365587}" destId="{7B600BF6-D45C-4327-A120-D7A7DB933462}" srcOrd="0" destOrd="0" presId="urn:microsoft.com/office/officeart/2005/8/layout/bList2#1"/>
    <dgm:cxn modelId="{4C3F7D52-7C81-416C-A5C9-5ED36E229C9E}" type="presOf" srcId="{AB6C26FB-797B-4448-B38C-BA2FBC2C7CBB}" destId="{DFDF6C72-A84C-4AE8-8DC3-6A450E903EF2}" srcOrd="0" destOrd="1" presId="urn:microsoft.com/office/officeart/2005/8/layout/bList2#1"/>
    <dgm:cxn modelId="{DE1D009D-D088-4888-A2CA-9CAA2CE804FD}" srcId="{8B65E14A-A80B-4BD0-8866-34513FFA9166}" destId="{9F7E025F-764E-4300-88C5-AC6BAFF7CF3B}" srcOrd="0" destOrd="0" parTransId="{9B14179B-EF8C-4753-8475-B03CE6DDAEFE}" sibTransId="{28456F87-EA1A-4CD5-A56C-BB13AADD9307}"/>
    <dgm:cxn modelId="{08715BEE-EEE7-478F-BEDA-8270579B89EC}" type="presOf" srcId="{9F7E025F-764E-4300-88C5-AC6BAFF7CF3B}" destId="{A0DFA9DC-787A-4B2A-8B2D-BA468EE2F07F}" srcOrd="0" destOrd="0" presId="urn:microsoft.com/office/officeart/2005/8/layout/bList2#1"/>
    <dgm:cxn modelId="{9A891D83-DF3C-4164-A9BA-8C77D7B919DC}" type="presOf" srcId="{43391044-A05E-4265-A2AF-111A047FD698}" destId="{DFDF6C72-A84C-4AE8-8DC3-6A450E903EF2}" srcOrd="0" destOrd="0" presId="urn:microsoft.com/office/officeart/2005/8/layout/bList2#1"/>
    <dgm:cxn modelId="{7EC5244A-1ACA-4DE4-B5BD-53BBE9DB1272}" type="presOf" srcId="{904CB327-56C5-48B8-BE24-863D0D51E218}" destId="{891BA5CB-255D-4E7B-88E1-26B988AF7CCA}" srcOrd="0" destOrd="1" presId="urn:microsoft.com/office/officeart/2005/8/layout/bList2#1"/>
    <dgm:cxn modelId="{AD08F1A8-8A2F-4169-8F2F-0E4A65857D59}" srcId="{E6C6A7DE-96D5-4695-AA20-B168F0365587}" destId="{CFCD688F-D069-476F-B6D1-2FCCADEB69F2}" srcOrd="0" destOrd="0" parTransId="{C4F2CBD6-FB59-4540-BAFB-E4F7CD0FC568}" sibTransId="{E2617974-3A83-4CCE-AB4D-2258D119AB55}"/>
    <dgm:cxn modelId="{43543255-9516-4B1B-B055-08E2B52D75E0}" type="presParOf" srcId="{3289487C-26FA-4C2B-9B6E-24195A1E47D5}" destId="{2E092373-6401-41EF-81AF-C9C0C7B6CC3A}" srcOrd="0" destOrd="0" presId="urn:microsoft.com/office/officeart/2005/8/layout/bList2#1"/>
    <dgm:cxn modelId="{33F74205-9450-4128-B60E-296E894E4E0A}" type="presParOf" srcId="{2E092373-6401-41EF-81AF-C9C0C7B6CC3A}" destId="{DFDF6C72-A84C-4AE8-8DC3-6A450E903EF2}" srcOrd="0" destOrd="0" presId="urn:microsoft.com/office/officeart/2005/8/layout/bList2#1"/>
    <dgm:cxn modelId="{06EB441B-3873-4923-B02D-F361B0F9A9C0}" type="presParOf" srcId="{2E092373-6401-41EF-81AF-C9C0C7B6CC3A}" destId="{A0DFA9DC-787A-4B2A-8B2D-BA468EE2F07F}" srcOrd="1" destOrd="0" presId="urn:microsoft.com/office/officeart/2005/8/layout/bList2#1"/>
    <dgm:cxn modelId="{1EB9CA22-A0C2-4F1B-8803-432601D4CFB4}" type="presParOf" srcId="{2E092373-6401-41EF-81AF-C9C0C7B6CC3A}" destId="{ABEC495F-2769-4039-9BD3-7A36B16FE1C4}" srcOrd="2" destOrd="0" presId="urn:microsoft.com/office/officeart/2005/8/layout/bList2#1"/>
    <dgm:cxn modelId="{E59AB6FD-EBC0-4D94-81B0-28F9A0E36DF0}" type="presParOf" srcId="{2E092373-6401-41EF-81AF-C9C0C7B6CC3A}" destId="{C0D5153C-8D56-4062-B368-A5623FDAED1E}" srcOrd="3" destOrd="0" presId="urn:microsoft.com/office/officeart/2005/8/layout/bList2#1"/>
    <dgm:cxn modelId="{F480E26A-2B1A-4FE0-A529-A3D33BA903C0}" type="presParOf" srcId="{3289487C-26FA-4C2B-9B6E-24195A1E47D5}" destId="{FEEED1D8-2DC1-4E20-A2AB-64F082EB8AF8}" srcOrd="1" destOrd="0" presId="urn:microsoft.com/office/officeart/2005/8/layout/bList2#1"/>
    <dgm:cxn modelId="{C3AC2115-FF39-448F-81D7-AD38863527AB}" type="presParOf" srcId="{3289487C-26FA-4C2B-9B6E-24195A1E47D5}" destId="{E921AA2A-2489-43B6-A419-A5D682738B2C}" srcOrd="2" destOrd="0" presId="urn:microsoft.com/office/officeart/2005/8/layout/bList2#1"/>
    <dgm:cxn modelId="{3639CEDD-5BFC-4461-BD3C-5ADD8C96382D}" type="presParOf" srcId="{E921AA2A-2489-43B6-A419-A5D682738B2C}" destId="{891BA5CB-255D-4E7B-88E1-26B988AF7CCA}" srcOrd="0" destOrd="0" presId="urn:microsoft.com/office/officeart/2005/8/layout/bList2#1"/>
    <dgm:cxn modelId="{367D74EC-7579-449C-A042-A0D1F74F40D8}" type="presParOf" srcId="{E921AA2A-2489-43B6-A419-A5D682738B2C}" destId="{7B600BF6-D45C-4327-A120-D7A7DB933462}" srcOrd="1" destOrd="0" presId="urn:microsoft.com/office/officeart/2005/8/layout/bList2#1"/>
    <dgm:cxn modelId="{F1974204-EA78-4FCF-80AD-24076FAB6A11}" type="presParOf" srcId="{E921AA2A-2489-43B6-A419-A5D682738B2C}" destId="{E6261703-42AD-40BE-9ECD-F10621F9D7BF}" srcOrd="2" destOrd="0" presId="urn:microsoft.com/office/officeart/2005/8/layout/bList2#1"/>
    <dgm:cxn modelId="{4663B7C6-EA0C-419E-B308-C178238D6A66}" type="presParOf" srcId="{E921AA2A-2489-43B6-A419-A5D682738B2C}" destId="{11B7B6D7-DC6B-4287-81FB-4701037FB62D}" srcOrd="3" destOrd="0" presId="urn:microsoft.com/office/officeart/2005/8/layout/bList2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3901A-00E4-48A8-B2FB-7BD47E5D99E6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D7491D-12B7-4EB1-8232-6E7F1E3D8B0E}">
      <dgm:prSet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Stratified Random Sampling Technique</a:t>
          </a:r>
          <a:endParaRPr lang="en-US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C2683A-5C2A-4F31-89E8-791B899A7F05}" type="parTrans" cxnId="{39CB1B58-904E-412A-952B-D5A09687743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7818FE-CBC4-4476-BF43-5DDA04205C16}" type="sibTrans" cxnId="{39CB1B58-904E-412A-952B-D5A09687743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F1818-EA7A-467A-928F-0B3B9BA4D2B4}">
      <dgm:prSet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Delhi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01445-5EE7-4DB5-A1D2-FBDB187E5071}" type="parTrans" cxnId="{3E7DF6EB-0747-4AB5-AA35-91AD6DF8F26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AEE2A-6767-434B-98E1-5FF3484377D5}" type="sibTrans" cxnId="{3E7DF6EB-0747-4AB5-AA35-91AD6DF8F26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C1E558-AFB3-4629-9DB4-9509E7A1D811}">
      <dgm:prSet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Bhubaneswar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70F6DC-6F5E-42BE-A4E1-115909BEE0D5}" type="parTrans" cxnId="{35CE9BB0-BE86-4D7F-BCBE-41747B6B6F6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3BC15-526F-4784-AAC9-2D9319569CEE}" type="sibTrans" cxnId="{35CE9BB0-BE86-4D7F-BCBE-41747B6B6F6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09649-3724-48F4-BF47-B78A5211F33D}">
      <dgm:prSet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Rajkot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A089D-0FFE-4104-ADF2-37BBEDE69324}" type="parTrans" cxnId="{25361AE5-CA94-4111-9826-2E2E3941DBF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0356E-7C95-4434-A2AF-0E7EAA3E9653}" type="sibTrans" cxnId="{25361AE5-CA94-4111-9826-2E2E3941DBF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EDC438-4730-4F7C-AC7D-C208F69D5F67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Primary -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392</a:t>
          </a: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5EC3D-03B5-4B40-B019-AB59CAB3D079}" type="parTrans" cxnId="{CB3AA275-FD93-49F1-9BA6-A4F1F6A51F3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46D668-8950-449D-9B10-870B43DCC346}" type="sibTrans" cxnId="{CB3AA275-FD93-49F1-9BA6-A4F1F6A51F3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E44EB-5AA7-4D71-84FA-06E4EFA0816E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Fortnight 1 -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392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52526-A25B-4615-B9FF-E73BE3B2C15F}" type="parTrans" cxnId="{B8FD53F5-302A-49EA-9D95-E9FDA090F3B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EFB3D-EFE7-4F8D-8F1A-F40A4128A221}" type="sibTrans" cxnId="{B8FD53F5-302A-49EA-9D95-E9FDA090F3B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97E03-8D6A-439E-9439-9FC85D661EC4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Fortnight 2 -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354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6AC17A-6584-47DD-9964-788DA2F0CC1E}" type="parTrans" cxnId="{8A44DB43-6730-48E3-B8C3-147E28B96CE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E89A22-1DF0-4462-8AF7-3DB981451924}" type="sibTrans" cxnId="{8A44DB43-6730-48E3-B8C3-147E28B96CE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36928-E0C4-48A0-A05E-EC1F9F5AE96E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Primary -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290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B07FD-207E-482D-97FA-60CACCABE8FD}" type="parTrans" cxnId="{4C37A821-07A3-44A2-AFA1-5BFD7442E2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3A513-4FAC-4C87-B561-CCBA2BFF276F}" type="sibTrans" cxnId="{4C37A821-07A3-44A2-AFA1-5BFD7442E2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318CD-DB56-44DE-9B22-5F95D4713E70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Fortnight 1 -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290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A5939-A47E-4F09-BE49-E7DD88C52893}" type="parTrans" cxnId="{BA4A5107-0B0F-4DC2-92DF-2F0D71CD9C7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DC166-1B6F-43A4-B480-6C0933AFD047}" type="sibTrans" cxnId="{BA4A5107-0B0F-4DC2-92DF-2F0D71CD9C7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0028A6-77C2-42F1-8461-84F6916DC856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Fortnight 2 -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281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A495F-8AF8-4F7E-A3D0-FF6A8AAC0784}" type="parTrans" cxnId="{D6586930-E2F3-4D1F-87B0-0E68DE6B5A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049EA-136C-4350-98E5-2742B52AF181}" type="sibTrans" cxnId="{D6586930-E2F3-4D1F-87B0-0E68DE6B5A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FD0C1-5393-4D33-BC45-A3C9BF76F84F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Primary -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286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C025D-E824-41F1-B494-386D77629C16}" type="parTrans" cxnId="{582B64D8-C591-4565-AD20-CD4F77EE6CB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768BB-D21A-47BC-A812-F6A690D19CF0}" type="sibTrans" cxnId="{582B64D8-C591-4565-AD20-CD4F77EE6CB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5552F-402D-45F2-A448-52A3F8DE882C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Fortnight 1 -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283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8E79CF-95EA-4522-9240-3E2CAADF0193}" type="parTrans" cxnId="{7BB18477-1C6E-4BFC-85F6-0F36B1327E2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BC4E2-0021-4B46-8980-8F5E99312FAB}" type="sibTrans" cxnId="{7BB18477-1C6E-4BFC-85F6-0F36B1327E2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47E9F8-D6D5-4DE0-8D8F-807B68EE1AF3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Fortnight 2 -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53990-0004-4260-8292-F3A43BA75962}" type="parTrans" cxnId="{34366CDF-4340-4909-862A-D7F5F22846F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CBA76C-46F9-41E5-B8A8-4DDB4F55FD60}" type="sibTrans" cxnId="{34366CDF-4340-4909-862A-D7F5F22846F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E2097-2FE4-431F-BC1C-B1503C5CECA2}" type="pres">
      <dgm:prSet presAssocID="{9CB3901A-00E4-48A8-B2FB-7BD47E5D99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E8262C-6C7F-46EE-B924-517E69BFB6E9}" type="pres">
      <dgm:prSet presAssocID="{E5D7491D-12B7-4EB1-8232-6E7F1E3D8B0E}" presName="hierRoot1" presStyleCnt="0">
        <dgm:presLayoutVars>
          <dgm:hierBranch val="init"/>
        </dgm:presLayoutVars>
      </dgm:prSet>
      <dgm:spPr/>
    </dgm:pt>
    <dgm:pt modelId="{85A9BE2C-F3DE-44CB-B858-F08341C52187}" type="pres">
      <dgm:prSet presAssocID="{E5D7491D-12B7-4EB1-8232-6E7F1E3D8B0E}" presName="rootComposite1" presStyleCnt="0"/>
      <dgm:spPr/>
    </dgm:pt>
    <dgm:pt modelId="{3497CE15-9D75-4654-A8EE-028B855D47B6}" type="pres">
      <dgm:prSet presAssocID="{E5D7491D-12B7-4EB1-8232-6E7F1E3D8B0E}" presName="rootText1" presStyleLbl="node0" presStyleIdx="0" presStyleCnt="1" custScaleX="545766" custLinFactNeighborX="-78" custLinFactNeighborY="1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118B2-34E7-4AC2-8075-40FF480863F0}" type="pres">
      <dgm:prSet presAssocID="{E5D7491D-12B7-4EB1-8232-6E7F1E3D8B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93AB0A5-EA6C-4132-887D-650A1DE7203A}" type="pres">
      <dgm:prSet presAssocID="{E5D7491D-12B7-4EB1-8232-6E7F1E3D8B0E}" presName="hierChild2" presStyleCnt="0"/>
      <dgm:spPr/>
    </dgm:pt>
    <dgm:pt modelId="{6C83561B-B61B-4F74-9773-AE92254AF474}" type="pres">
      <dgm:prSet presAssocID="{9E601445-5EE7-4DB5-A1D2-FBDB187E507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1A4302A-F036-432E-8E9E-AF32951E360E}" type="pres">
      <dgm:prSet presAssocID="{F3AF1818-EA7A-467A-928F-0B3B9BA4D2B4}" presName="hierRoot2" presStyleCnt="0">
        <dgm:presLayoutVars>
          <dgm:hierBranch val="init"/>
        </dgm:presLayoutVars>
      </dgm:prSet>
      <dgm:spPr/>
    </dgm:pt>
    <dgm:pt modelId="{E4FA3A17-851D-48BC-843E-2243BE594BCA}" type="pres">
      <dgm:prSet presAssocID="{F3AF1818-EA7A-467A-928F-0B3B9BA4D2B4}" presName="rootComposite" presStyleCnt="0"/>
      <dgm:spPr/>
    </dgm:pt>
    <dgm:pt modelId="{AC37BBAF-B177-4E01-B5D1-8118B29BE919}" type="pres">
      <dgm:prSet presAssocID="{F3AF1818-EA7A-467A-928F-0B3B9BA4D2B4}" presName="rootText" presStyleLbl="node2" presStyleIdx="0" presStyleCnt="3" custScaleX="205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DDE231-CA60-46A8-AEC7-AFB649981B24}" type="pres">
      <dgm:prSet presAssocID="{F3AF1818-EA7A-467A-928F-0B3B9BA4D2B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FD3BA3A-56DD-4EB0-905C-9ED8F5996003}" type="pres">
      <dgm:prSet presAssocID="{F3AF1818-EA7A-467A-928F-0B3B9BA4D2B4}" presName="hierChild4" presStyleCnt="0"/>
      <dgm:spPr/>
    </dgm:pt>
    <dgm:pt modelId="{F39035C9-D4A5-4A20-A5F8-B9F07F72C613}" type="pres">
      <dgm:prSet presAssocID="{2665EC3D-03B5-4B40-B019-AB59CAB3D079}" presName="Name37" presStyleLbl="parChTrans1D3" presStyleIdx="0" presStyleCnt="9"/>
      <dgm:spPr/>
      <dgm:t>
        <a:bodyPr/>
        <a:lstStyle/>
        <a:p>
          <a:endParaRPr lang="en-US"/>
        </a:p>
      </dgm:t>
    </dgm:pt>
    <dgm:pt modelId="{3432D634-EC4F-4F60-A78B-CA78247BA4DB}" type="pres">
      <dgm:prSet presAssocID="{A8EDC438-4730-4F7C-AC7D-C208F69D5F67}" presName="hierRoot2" presStyleCnt="0">
        <dgm:presLayoutVars>
          <dgm:hierBranch val="init"/>
        </dgm:presLayoutVars>
      </dgm:prSet>
      <dgm:spPr/>
    </dgm:pt>
    <dgm:pt modelId="{FB38025A-C425-4BF6-8B2B-3DC10359A871}" type="pres">
      <dgm:prSet presAssocID="{A8EDC438-4730-4F7C-AC7D-C208F69D5F67}" presName="rootComposite" presStyleCnt="0"/>
      <dgm:spPr/>
    </dgm:pt>
    <dgm:pt modelId="{B3A76A6F-C8E7-4C70-96BF-9AB6B90E53B2}" type="pres">
      <dgm:prSet presAssocID="{A8EDC438-4730-4F7C-AC7D-C208F69D5F67}" presName="rootText" presStyleLbl="node3" presStyleIdx="0" presStyleCnt="9" custScaleX="1232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432278-0652-44D9-9EEC-48EF62EA2B44}" type="pres">
      <dgm:prSet presAssocID="{A8EDC438-4730-4F7C-AC7D-C208F69D5F67}" presName="rootConnector" presStyleLbl="node3" presStyleIdx="0" presStyleCnt="9"/>
      <dgm:spPr/>
      <dgm:t>
        <a:bodyPr/>
        <a:lstStyle/>
        <a:p>
          <a:endParaRPr lang="en-US"/>
        </a:p>
      </dgm:t>
    </dgm:pt>
    <dgm:pt modelId="{07672D68-D5B1-46DB-8773-588C67F0BC6C}" type="pres">
      <dgm:prSet presAssocID="{A8EDC438-4730-4F7C-AC7D-C208F69D5F67}" presName="hierChild4" presStyleCnt="0"/>
      <dgm:spPr/>
    </dgm:pt>
    <dgm:pt modelId="{ADE17D10-9883-44FB-9FAD-1DC13DE7E3A0}" type="pres">
      <dgm:prSet presAssocID="{A8EDC438-4730-4F7C-AC7D-C208F69D5F67}" presName="hierChild5" presStyleCnt="0"/>
      <dgm:spPr/>
    </dgm:pt>
    <dgm:pt modelId="{631F0479-0F34-460A-A914-3ADFAB34B9A3}" type="pres">
      <dgm:prSet presAssocID="{A7252526-A25B-4615-B9FF-E73BE3B2C15F}" presName="Name37" presStyleLbl="parChTrans1D3" presStyleIdx="1" presStyleCnt="9"/>
      <dgm:spPr/>
      <dgm:t>
        <a:bodyPr/>
        <a:lstStyle/>
        <a:p>
          <a:endParaRPr lang="en-US"/>
        </a:p>
      </dgm:t>
    </dgm:pt>
    <dgm:pt modelId="{6B43C46B-2C83-48B8-9619-C917869412CB}" type="pres">
      <dgm:prSet presAssocID="{363E44EB-5AA7-4D71-84FA-06E4EFA0816E}" presName="hierRoot2" presStyleCnt="0">
        <dgm:presLayoutVars>
          <dgm:hierBranch val="init"/>
        </dgm:presLayoutVars>
      </dgm:prSet>
      <dgm:spPr/>
    </dgm:pt>
    <dgm:pt modelId="{F663769B-5DDD-4677-A242-87897A7C5132}" type="pres">
      <dgm:prSet presAssocID="{363E44EB-5AA7-4D71-84FA-06E4EFA0816E}" presName="rootComposite" presStyleCnt="0"/>
      <dgm:spPr/>
    </dgm:pt>
    <dgm:pt modelId="{09F22D2D-911B-4D35-9992-01969CAC5507}" type="pres">
      <dgm:prSet presAssocID="{363E44EB-5AA7-4D71-84FA-06E4EFA0816E}" presName="rootText" presStyleLbl="node3" presStyleIdx="1" presStyleCnt="9" custScaleX="121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606DB9-C5D2-4A83-8E58-D99B85412F4B}" type="pres">
      <dgm:prSet presAssocID="{363E44EB-5AA7-4D71-84FA-06E4EFA0816E}" presName="rootConnector" presStyleLbl="node3" presStyleIdx="1" presStyleCnt="9"/>
      <dgm:spPr/>
      <dgm:t>
        <a:bodyPr/>
        <a:lstStyle/>
        <a:p>
          <a:endParaRPr lang="en-US"/>
        </a:p>
      </dgm:t>
    </dgm:pt>
    <dgm:pt modelId="{1FDC65AC-3CB2-41C7-9DEA-8BFDE70F1C49}" type="pres">
      <dgm:prSet presAssocID="{363E44EB-5AA7-4D71-84FA-06E4EFA0816E}" presName="hierChild4" presStyleCnt="0"/>
      <dgm:spPr/>
    </dgm:pt>
    <dgm:pt modelId="{37B92A08-8F14-49FB-8AE6-807B596FE546}" type="pres">
      <dgm:prSet presAssocID="{363E44EB-5AA7-4D71-84FA-06E4EFA0816E}" presName="hierChild5" presStyleCnt="0"/>
      <dgm:spPr/>
    </dgm:pt>
    <dgm:pt modelId="{EC02E664-D76D-429B-90E1-2A8D0D2D3B33}" type="pres">
      <dgm:prSet presAssocID="{336AC17A-6584-47DD-9964-788DA2F0CC1E}" presName="Name37" presStyleLbl="parChTrans1D3" presStyleIdx="2" presStyleCnt="9"/>
      <dgm:spPr/>
      <dgm:t>
        <a:bodyPr/>
        <a:lstStyle/>
        <a:p>
          <a:endParaRPr lang="en-US"/>
        </a:p>
      </dgm:t>
    </dgm:pt>
    <dgm:pt modelId="{FD309B95-BD87-4CCD-8928-902FA183E98F}" type="pres">
      <dgm:prSet presAssocID="{35797E03-8D6A-439E-9439-9FC85D661EC4}" presName="hierRoot2" presStyleCnt="0">
        <dgm:presLayoutVars>
          <dgm:hierBranch val="init"/>
        </dgm:presLayoutVars>
      </dgm:prSet>
      <dgm:spPr/>
    </dgm:pt>
    <dgm:pt modelId="{A909CD49-E0C1-4C66-A77C-EF87CC79647E}" type="pres">
      <dgm:prSet presAssocID="{35797E03-8D6A-439E-9439-9FC85D661EC4}" presName="rootComposite" presStyleCnt="0"/>
      <dgm:spPr/>
    </dgm:pt>
    <dgm:pt modelId="{9D07FC17-77CB-48B5-AF87-EA0FA514F6E5}" type="pres">
      <dgm:prSet presAssocID="{35797E03-8D6A-439E-9439-9FC85D661EC4}" presName="rootText" presStyleLbl="node3" presStyleIdx="2" presStyleCnt="9" custScaleX="128475" custLinFactNeighborX="-7807" custLinFactNeighborY="17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CC46C-9BB3-4022-ADCB-A1BC042328BF}" type="pres">
      <dgm:prSet presAssocID="{35797E03-8D6A-439E-9439-9FC85D661EC4}" presName="rootConnector" presStyleLbl="node3" presStyleIdx="2" presStyleCnt="9"/>
      <dgm:spPr/>
      <dgm:t>
        <a:bodyPr/>
        <a:lstStyle/>
        <a:p>
          <a:endParaRPr lang="en-US"/>
        </a:p>
      </dgm:t>
    </dgm:pt>
    <dgm:pt modelId="{0BF2AAE7-2161-4435-A4E4-948022F7C485}" type="pres">
      <dgm:prSet presAssocID="{35797E03-8D6A-439E-9439-9FC85D661EC4}" presName="hierChild4" presStyleCnt="0"/>
      <dgm:spPr/>
    </dgm:pt>
    <dgm:pt modelId="{BDFD6A2C-8B01-4A8F-9B2A-B036C34CF1D2}" type="pres">
      <dgm:prSet presAssocID="{35797E03-8D6A-439E-9439-9FC85D661EC4}" presName="hierChild5" presStyleCnt="0"/>
      <dgm:spPr/>
    </dgm:pt>
    <dgm:pt modelId="{A2368620-DB46-4EC9-BAEB-0E09B7495741}" type="pres">
      <dgm:prSet presAssocID="{F3AF1818-EA7A-467A-928F-0B3B9BA4D2B4}" presName="hierChild5" presStyleCnt="0"/>
      <dgm:spPr/>
    </dgm:pt>
    <dgm:pt modelId="{82731DED-CCB3-4B1E-AE80-50C58E669252}" type="pres">
      <dgm:prSet presAssocID="{5F70F6DC-6F5E-42BE-A4E1-115909BEE0D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BF7EA52-9D4E-4050-8567-0432F1A339BE}" type="pres">
      <dgm:prSet presAssocID="{50C1E558-AFB3-4629-9DB4-9509E7A1D811}" presName="hierRoot2" presStyleCnt="0">
        <dgm:presLayoutVars>
          <dgm:hierBranch val="init"/>
        </dgm:presLayoutVars>
      </dgm:prSet>
      <dgm:spPr/>
    </dgm:pt>
    <dgm:pt modelId="{22179000-FCB9-4384-9941-A2F7104404A0}" type="pres">
      <dgm:prSet presAssocID="{50C1E558-AFB3-4629-9DB4-9509E7A1D811}" presName="rootComposite" presStyleCnt="0"/>
      <dgm:spPr/>
    </dgm:pt>
    <dgm:pt modelId="{1D2DC843-D8DB-458E-AD6B-3F8841AE3D8C}" type="pres">
      <dgm:prSet presAssocID="{50C1E558-AFB3-4629-9DB4-9509E7A1D811}" presName="rootText" presStyleLbl="node2" presStyleIdx="1" presStyleCnt="3" custScaleX="1786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438DF-AAF4-4C11-9FE1-2A09EAE1ED91}" type="pres">
      <dgm:prSet presAssocID="{50C1E558-AFB3-4629-9DB4-9509E7A1D811}" presName="rootConnector" presStyleLbl="node2" presStyleIdx="1" presStyleCnt="3"/>
      <dgm:spPr/>
      <dgm:t>
        <a:bodyPr/>
        <a:lstStyle/>
        <a:p>
          <a:endParaRPr lang="en-US"/>
        </a:p>
      </dgm:t>
    </dgm:pt>
    <dgm:pt modelId="{8A0AF4E1-7C5F-4E3A-902E-03AC354400A7}" type="pres">
      <dgm:prSet presAssocID="{50C1E558-AFB3-4629-9DB4-9509E7A1D811}" presName="hierChild4" presStyleCnt="0"/>
      <dgm:spPr/>
    </dgm:pt>
    <dgm:pt modelId="{4DCB7CA7-D573-4195-91C3-269E8173E7D7}" type="pres">
      <dgm:prSet presAssocID="{8FDB07FD-207E-482D-97FA-60CACCABE8FD}" presName="Name37" presStyleLbl="parChTrans1D3" presStyleIdx="3" presStyleCnt="9"/>
      <dgm:spPr/>
      <dgm:t>
        <a:bodyPr/>
        <a:lstStyle/>
        <a:p>
          <a:endParaRPr lang="en-US"/>
        </a:p>
      </dgm:t>
    </dgm:pt>
    <dgm:pt modelId="{346EA16D-8D5F-4BC4-9B29-AB9C1B448A71}" type="pres">
      <dgm:prSet presAssocID="{1CB36928-E0C4-48A0-A05E-EC1F9F5AE96E}" presName="hierRoot2" presStyleCnt="0">
        <dgm:presLayoutVars>
          <dgm:hierBranch val="init"/>
        </dgm:presLayoutVars>
      </dgm:prSet>
      <dgm:spPr/>
    </dgm:pt>
    <dgm:pt modelId="{4A67811F-D471-4070-AC59-B2227DFC0ABD}" type="pres">
      <dgm:prSet presAssocID="{1CB36928-E0C4-48A0-A05E-EC1F9F5AE96E}" presName="rootComposite" presStyleCnt="0"/>
      <dgm:spPr/>
    </dgm:pt>
    <dgm:pt modelId="{64255AF5-4EAA-41B0-A37B-B633DA0EB4A9}" type="pres">
      <dgm:prSet presAssocID="{1CB36928-E0C4-48A0-A05E-EC1F9F5AE96E}" presName="rootText" presStyleLbl="node3" presStyleIdx="3" presStyleCnt="9" custScaleX="1240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AD6333-B178-4FD6-8A29-95FCFAA6EDFE}" type="pres">
      <dgm:prSet presAssocID="{1CB36928-E0C4-48A0-A05E-EC1F9F5AE96E}" presName="rootConnector" presStyleLbl="node3" presStyleIdx="3" presStyleCnt="9"/>
      <dgm:spPr/>
      <dgm:t>
        <a:bodyPr/>
        <a:lstStyle/>
        <a:p>
          <a:endParaRPr lang="en-US"/>
        </a:p>
      </dgm:t>
    </dgm:pt>
    <dgm:pt modelId="{D4E11B44-A8F3-4BCB-952A-DD499E85FAF4}" type="pres">
      <dgm:prSet presAssocID="{1CB36928-E0C4-48A0-A05E-EC1F9F5AE96E}" presName="hierChild4" presStyleCnt="0"/>
      <dgm:spPr/>
    </dgm:pt>
    <dgm:pt modelId="{FEF9D6A3-A398-46B8-AC70-36B3B67B6F22}" type="pres">
      <dgm:prSet presAssocID="{1CB36928-E0C4-48A0-A05E-EC1F9F5AE96E}" presName="hierChild5" presStyleCnt="0"/>
      <dgm:spPr/>
    </dgm:pt>
    <dgm:pt modelId="{1577787C-B1AC-4E83-951E-5AB445F92C67}" type="pres">
      <dgm:prSet presAssocID="{CF8A5939-A47E-4F09-BE49-E7DD88C52893}" presName="Name37" presStyleLbl="parChTrans1D3" presStyleIdx="4" presStyleCnt="9"/>
      <dgm:spPr/>
      <dgm:t>
        <a:bodyPr/>
        <a:lstStyle/>
        <a:p>
          <a:endParaRPr lang="en-US"/>
        </a:p>
      </dgm:t>
    </dgm:pt>
    <dgm:pt modelId="{8E6FD014-7E57-449B-9D17-994CF1350E2A}" type="pres">
      <dgm:prSet presAssocID="{2FB318CD-DB56-44DE-9B22-5F95D4713E70}" presName="hierRoot2" presStyleCnt="0">
        <dgm:presLayoutVars>
          <dgm:hierBranch val="init"/>
        </dgm:presLayoutVars>
      </dgm:prSet>
      <dgm:spPr/>
    </dgm:pt>
    <dgm:pt modelId="{87C96D10-0479-4936-B487-A88DEB19117F}" type="pres">
      <dgm:prSet presAssocID="{2FB318CD-DB56-44DE-9B22-5F95D4713E70}" presName="rootComposite" presStyleCnt="0"/>
      <dgm:spPr/>
    </dgm:pt>
    <dgm:pt modelId="{5C86BA3E-DDED-41F7-A358-764F1F2A7018}" type="pres">
      <dgm:prSet presAssocID="{2FB318CD-DB56-44DE-9B22-5F95D4713E70}" presName="rootText" presStyleLbl="node3" presStyleIdx="4" presStyleCnt="9" custScaleX="122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8A24FB-8B2F-47F7-B4E3-DA71BD6A632A}" type="pres">
      <dgm:prSet presAssocID="{2FB318CD-DB56-44DE-9B22-5F95D4713E70}" presName="rootConnector" presStyleLbl="node3" presStyleIdx="4" presStyleCnt="9"/>
      <dgm:spPr/>
      <dgm:t>
        <a:bodyPr/>
        <a:lstStyle/>
        <a:p>
          <a:endParaRPr lang="en-US"/>
        </a:p>
      </dgm:t>
    </dgm:pt>
    <dgm:pt modelId="{03CA72E9-9254-4851-AC33-C9C135B4A9B7}" type="pres">
      <dgm:prSet presAssocID="{2FB318CD-DB56-44DE-9B22-5F95D4713E70}" presName="hierChild4" presStyleCnt="0"/>
      <dgm:spPr/>
    </dgm:pt>
    <dgm:pt modelId="{318EAC1F-F250-4D10-9459-09B90E936AA0}" type="pres">
      <dgm:prSet presAssocID="{2FB318CD-DB56-44DE-9B22-5F95D4713E70}" presName="hierChild5" presStyleCnt="0"/>
      <dgm:spPr/>
    </dgm:pt>
    <dgm:pt modelId="{FA05C6AD-396A-47A5-BD40-35DEF6C65119}" type="pres">
      <dgm:prSet presAssocID="{F0CA495F-8AF8-4F7E-A3D0-FF6A8AAC0784}" presName="Name37" presStyleLbl="parChTrans1D3" presStyleIdx="5" presStyleCnt="9"/>
      <dgm:spPr/>
      <dgm:t>
        <a:bodyPr/>
        <a:lstStyle/>
        <a:p>
          <a:endParaRPr lang="en-US"/>
        </a:p>
      </dgm:t>
    </dgm:pt>
    <dgm:pt modelId="{261FF0E6-B6C7-4ED6-BC65-64911AB2FF96}" type="pres">
      <dgm:prSet presAssocID="{C60028A6-77C2-42F1-8461-84F6916DC856}" presName="hierRoot2" presStyleCnt="0">
        <dgm:presLayoutVars>
          <dgm:hierBranch val="init"/>
        </dgm:presLayoutVars>
      </dgm:prSet>
      <dgm:spPr/>
    </dgm:pt>
    <dgm:pt modelId="{7149DDBA-09F2-48DB-8027-401C48C0ABD3}" type="pres">
      <dgm:prSet presAssocID="{C60028A6-77C2-42F1-8461-84F6916DC856}" presName="rootComposite" presStyleCnt="0"/>
      <dgm:spPr/>
    </dgm:pt>
    <dgm:pt modelId="{5ED85B80-1390-48B0-BB85-D3C80058BCD6}" type="pres">
      <dgm:prSet presAssocID="{C60028A6-77C2-42F1-8461-84F6916DC856}" presName="rootText" presStyleLbl="node3" presStyleIdx="5" presStyleCnt="9" custScaleX="1257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C5D08C-0AD5-4EB0-ADAC-4F241464898F}" type="pres">
      <dgm:prSet presAssocID="{C60028A6-77C2-42F1-8461-84F6916DC856}" presName="rootConnector" presStyleLbl="node3" presStyleIdx="5" presStyleCnt="9"/>
      <dgm:spPr/>
      <dgm:t>
        <a:bodyPr/>
        <a:lstStyle/>
        <a:p>
          <a:endParaRPr lang="en-US"/>
        </a:p>
      </dgm:t>
    </dgm:pt>
    <dgm:pt modelId="{BE64791B-2590-4107-807B-D1700A0B2C81}" type="pres">
      <dgm:prSet presAssocID="{C60028A6-77C2-42F1-8461-84F6916DC856}" presName="hierChild4" presStyleCnt="0"/>
      <dgm:spPr/>
    </dgm:pt>
    <dgm:pt modelId="{974E11A9-B9D4-4D4D-AE3A-C8590D852C4B}" type="pres">
      <dgm:prSet presAssocID="{C60028A6-77C2-42F1-8461-84F6916DC856}" presName="hierChild5" presStyleCnt="0"/>
      <dgm:spPr/>
    </dgm:pt>
    <dgm:pt modelId="{025F9021-2713-43D1-9BE5-E8CC7DE5F8E7}" type="pres">
      <dgm:prSet presAssocID="{50C1E558-AFB3-4629-9DB4-9509E7A1D811}" presName="hierChild5" presStyleCnt="0"/>
      <dgm:spPr/>
    </dgm:pt>
    <dgm:pt modelId="{6EE876B9-F595-449E-9B64-868F1B091101}" type="pres">
      <dgm:prSet presAssocID="{10EA089D-0FFE-4104-ADF2-37BBEDE6932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886BF2AD-03E8-41E7-96D8-CF81E8B0B596}" type="pres">
      <dgm:prSet presAssocID="{24109649-3724-48F4-BF47-B78A5211F33D}" presName="hierRoot2" presStyleCnt="0">
        <dgm:presLayoutVars>
          <dgm:hierBranch val="init"/>
        </dgm:presLayoutVars>
      </dgm:prSet>
      <dgm:spPr/>
    </dgm:pt>
    <dgm:pt modelId="{FA7E3BAC-74CC-42C9-BF8F-D97A8D6FDB1C}" type="pres">
      <dgm:prSet presAssocID="{24109649-3724-48F4-BF47-B78A5211F33D}" presName="rootComposite" presStyleCnt="0"/>
      <dgm:spPr/>
    </dgm:pt>
    <dgm:pt modelId="{43DE0848-258E-4E50-AB79-7DD6DBDA35C1}" type="pres">
      <dgm:prSet presAssocID="{24109649-3724-48F4-BF47-B78A5211F33D}" presName="rootText" presStyleLbl="node2" presStyleIdx="2" presStyleCnt="3" custScaleX="1920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C48063-C432-46A2-A1C3-DFB70B5641FB}" type="pres">
      <dgm:prSet presAssocID="{24109649-3724-48F4-BF47-B78A5211F33D}" presName="rootConnector" presStyleLbl="node2" presStyleIdx="2" presStyleCnt="3"/>
      <dgm:spPr/>
      <dgm:t>
        <a:bodyPr/>
        <a:lstStyle/>
        <a:p>
          <a:endParaRPr lang="en-US"/>
        </a:p>
      </dgm:t>
    </dgm:pt>
    <dgm:pt modelId="{4048D73D-0163-4AF5-9231-0A71F8538F7E}" type="pres">
      <dgm:prSet presAssocID="{24109649-3724-48F4-BF47-B78A5211F33D}" presName="hierChild4" presStyleCnt="0"/>
      <dgm:spPr/>
    </dgm:pt>
    <dgm:pt modelId="{795737FB-C7A7-49F6-A0E7-D1972A940336}" type="pres">
      <dgm:prSet presAssocID="{35DC025D-E824-41F1-B494-386D77629C16}" presName="Name37" presStyleLbl="parChTrans1D3" presStyleIdx="6" presStyleCnt="9"/>
      <dgm:spPr/>
      <dgm:t>
        <a:bodyPr/>
        <a:lstStyle/>
        <a:p>
          <a:endParaRPr lang="en-US"/>
        </a:p>
      </dgm:t>
    </dgm:pt>
    <dgm:pt modelId="{417D9C71-40FF-4DCA-972D-C29272E7B999}" type="pres">
      <dgm:prSet presAssocID="{D07FD0C1-5393-4D33-BC45-A3C9BF76F84F}" presName="hierRoot2" presStyleCnt="0">
        <dgm:presLayoutVars>
          <dgm:hierBranch val="init"/>
        </dgm:presLayoutVars>
      </dgm:prSet>
      <dgm:spPr/>
    </dgm:pt>
    <dgm:pt modelId="{9BD0E129-CB70-4786-A297-376264A5F9D4}" type="pres">
      <dgm:prSet presAssocID="{D07FD0C1-5393-4D33-BC45-A3C9BF76F84F}" presName="rootComposite" presStyleCnt="0"/>
      <dgm:spPr/>
    </dgm:pt>
    <dgm:pt modelId="{AD7F9A91-EB76-406A-BEDD-590EB87BD8AD}" type="pres">
      <dgm:prSet presAssocID="{D07FD0C1-5393-4D33-BC45-A3C9BF76F84F}" presName="rootText" presStyleLbl="node3" presStyleIdx="6" presStyleCnt="9" custScaleX="123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904A1B-7EC2-4FF2-A626-DF0E6791F6A9}" type="pres">
      <dgm:prSet presAssocID="{D07FD0C1-5393-4D33-BC45-A3C9BF76F84F}" presName="rootConnector" presStyleLbl="node3" presStyleIdx="6" presStyleCnt="9"/>
      <dgm:spPr/>
      <dgm:t>
        <a:bodyPr/>
        <a:lstStyle/>
        <a:p>
          <a:endParaRPr lang="en-US"/>
        </a:p>
      </dgm:t>
    </dgm:pt>
    <dgm:pt modelId="{C25C7345-1CB2-4C90-9040-C17A4064BA54}" type="pres">
      <dgm:prSet presAssocID="{D07FD0C1-5393-4D33-BC45-A3C9BF76F84F}" presName="hierChild4" presStyleCnt="0"/>
      <dgm:spPr/>
    </dgm:pt>
    <dgm:pt modelId="{D795B2FF-D788-4361-97ED-5D4B06ED1DFF}" type="pres">
      <dgm:prSet presAssocID="{D07FD0C1-5393-4D33-BC45-A3C9BF76F84F}" presName="hierChild5" presStyleCnt="0"/>
      <dgm:spPr/>
    </dgm:pt>
    <dgm:pt modelId="{6A0B37B2-B518-416C-9F5A-492BF06BFD7B}" type="pres">
      <dgm:prSet presAssocID="{7F8E79CF-95EA-4522-9240-3E2CAADF0193}" presName="Name37" presStyleLbl="parChTrans1D3" presStyleIdx="7" presStyleCnt="9"/>
      <dgm:spPr/>
      <dgm:t>
        <a:bodyPr/>
        <a:lstStyle/>
        <a:p>
          <a:endParaRPr lang="en-US"/>
        </a:p>
      </dgm:t>
    </dgm:pt>
    <dgm:pt modelId="{FFF815C5-E010-432B-837F-FAFB51577171}" type="pres">
      <dgm:prSet presAssocID="{2605552F-402D-45F2-A448-52A3F8DE882C}" presName="hierRoot2" presStyleCnt="0">
        <dgm:presLayoutVars>
          <dgm:hierBranch val="init"/>
        </dgm:presLayoutVars>
      </dgm:prSet>
      <dgm:spPr/>
    </dgm:pt>
    <dgm:pt modelId="{56E3C406-A6D5-45FA-A2FA-2451919E8643}" type="pres">
      <dgm:prSet presAssocID="{2605552F-402D-45F2-A448-52A3F8DE882C}" presName="rootComposite" presStyleCnt="0"/>
      <dgm:spPr/>
    </dgm:pt>
    <dgm:pt modelId="{4C8397C3-91DF-4E89-A0E2-EF330FD16B4E}" type="pres">
      <dgm:prSet presAssocID="{2605552F-402D-45F2-A448-52A3F8DE882C}" presName="rootText" presStyleLbl="node3" presStyleIdx="7" presStyleCnt="9" custScaleX="1261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4DA24-0F95-46AA-AE4E-49E0D1224F9C}" type="pres">
      <dgm:prSet presAssocID="{2605552F-402D-45F2-A448-52A3F8DE882C}" presName="rootConnector" presStyleLbl="node3" presStyleIdx="7" presStyleCnt="9"/>
      <dgm:spPr/>
      <dgm:t>
        <a:bodyPr/>
        <a:lstStyle/>
        <a:p>
          <a:endParaRPr lang="en-US"/>
        </a:p>
      </dgm:t>
    </dgm:pt>
    <dgm:pt modelId="{11E3E087-BC14-4AC8-9A32-4E96CBC79898}" type="pres">
      <dgm:prSet presAssocID="{2605552F-402D-45F2-A448-52A3F8DE882C}" presName="hierChild4" presStyleCnt="0"/>
      <dgm:spPr/>
    </dgm:pt>
    <dgm:pt modelId="{6B70F5B4-C4B1-4DCD-BE94-A3186C2E6DF0}" type="pres">
      <dgm:prSet presAssocID="{2605552F-402D-45F2-A448-52A3F8DE882C}" presName="hierChild5" presStyleCnt="0"/>
      <dgm:spPr/>
    </dgm:pt>
    <dgm:pt modelId="{860B6547-12AC-446F-9C28-8F3F307C0297}" type="pres">
      <dgm:prSet presAssocID="{13853990-0004-4260-8292-F3A43BA75962}" presName="Name37" presStyleLbl="parChTrans1D3" presStyleIdx="8" presStyleCnt="9"/>
      <dgm:spPr/>
      <dgm:t>
        <a:bodyPr/>
        <a:lstStyle/>
        <a:p>
          <a:endParaRPr lang="en-US"/>
        </a:p>
      </dgm:t>
    </dgm:pt>
    <dgm:pt modelId="{E3C58341-D3D7-4F43-B747-EABA74DAD016}" type="pres">
      <dgm:prSet presAssocID="{F547E9F8-D6D5-4DE0-8D8F-807B68EE1AF3}" presName="hierRoot2" presStyleCnt="0">
        <dgm:presLayoutVars>
          <dgm:hierBranch val="init"/>
        </dgm:presLayoutVars>
      </dgm:prSet>
      <dgm:spPr/>
    </dgm:pt>
    <dgm:pt modelId="{1D6D133E-21BB-4BBB-B2CB-02F59333B5D4}" type="pres">
      <dgm:prSet presAssocID="{F547E9F8-D6D5-4DE0-8D8F-807B68EE1AF3}" presName="rootComposite" presStyleCnt="0"/>
      <dgm:spPr/>
    </dgm:pt>
    <dgm:pt modelId="{60FDD175-E903-42FB-A79D-D84A3DC0D0DF}" type="pres">
      <dgm:prSet presAssocID="{F547E9F8-D6D5-4DE0-8D8F-807B68EE1AF3}" presName="rootText" presStyleLbl="node3" presStyleIdx="8" presStyleCnt="9" custScaleX="1239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488DBA-6665-48C1-96F3-C0E6EF323D18}" type="pres">
      <dgm:prSet presAssocID="{F547E9F8-D6D5-4DE0-8D8F-807B68EE1AF3}" presName="rootConnector" presStyleLbl="node3" presStyleIdx="8" presStyleCnt="9"/>
      <dgm:spPr/>
      <dgm:t>
        <a:bodyPr/>
        <a:lstStyle/>
        <a:p>
          <a:endParaRPr lang="en-US"/>
        </a:p>
      </dgm:t>
    </dgm:pt>
    <dgm:pt modelId="{690EB000-731D-4CB4-B334-B742071097C7}" type="pres">
      <dgm:prSet presAssocID="{F547E9F8-D6D5-4DE0-8D8F-807B68EE1AF3}" presName="hierChild4" presStyleCnt="0"/>
      <dgm:spPr/>
    </dgm:pt>
    <dgm:pt modelId="{3907C2EB-7F9A-4631-883E-5EC5468427F7}" type="pres">
      <dgm:prSet presAssocID="{F547E9F8-D6D5-4DE0-8D8F-807B68EE1AF3}" presName="hierChild5" presStyleCnt="0"/>
      <dgm:spPr/>
    </dgm:pt>
    <dgm:pt modelId="{662E0C02-904A-4092-B3B9-8EBA227A7329}" type="pres">
      <dgm:prSet presAssocID="{24109649-3724-48F4-BF47-B78A5211F33D}" presName="hierChild5" presStyleCnt="0"/>
      <dgm:spPr/>
    </dgm:pt>
    <dgm:pt modelId="{AE0B5FDE-1090-4905-95CC-293AF51F0AA3}" type="pres">
      <dgm:prSet presAssocID="{E5D7491D-12B7-4EB1-8232-6E7F1E3D8B0E}" presName="hierChild3" presStyleCnt="0"/>
      <dgm:spPr/>
    </dgm:pt>
  </dgm:ptLst>
  <dgm:cxnLst>
    <dgm:cxn modelId="{582B64D8-C591-4565-AD20-CD4F77EE6CB3}" srcId="{24109649-3724-48F4-BF47-B78A5211F33D}" destId="{D07FD0C1-5393-4D33-BC45-A3C9BF76F84F}" srcOrd="0" destOrd="0" parTransId="{35DC025D-E824-41F1-B494-386D77629C16}" sibTransId="{2A6768BB-D21A-47BC-A812-F6A690D19CF0}"/>
    <dgm:cxn modelId="{7BB18477-1C6E-4BFC-85F6-0F36B1327E27}" srcId="{24109649-3724-48F4-BF47-B78A5211F33D}" destId="{2605552F-402D-45F2-A448-52A3F8DE882C}" srcOrd="1" destOrd="0" parTransId="{7F8E79CF-95EA-4522-9240-3E2CAADF0193}" sibTransId="{D39BC4E2-0021-4B46-8980-8F5E99312FAB}"/>
    <dgm:cxn modelId="{29292A01-CC24-42B9-B4FB-AF87C455E552}" type="presOf" srcId="{1CB36928-E0C4-48A0-A05E-EC1F9F5AE96E}" destId="{F8AD6333-B178-4FD6-8A29-95FCFAA6EDFE}" srcOrd="1" destOrd="0" presId="urn:microsoft.com/office/officeart/2005/8/layout/orgChart1"/>
    <dgm:cxn modelId="{CB3AA275-FD93-49F1-9BA6-A4F1F6A51F37}" srcId="{F3AF1818-EA7A-467A-928F-0B3B9BA4D2B4}" destId="{A8EDC438-4730-4F7C-AC7D-C208F69D5F67}" srcOrd="0" destOrd="0" parTransId="{2665EC3D-03B5-4B40-B019-AB59CAB3D079}" sibTransId="{E146D668-8950-449D-9B10-870B43DCC346}"/>
    <dgm:cxn modelId="{65C755A7-4D77-4C2D-98B7-C5DF4D5774C7}" type="presOf" srcId="{2FB318CD-DB56-44DE-9B22-5F95D4713E70}" destId="{428A24FB-8B2F-47F7-B4E3-DA71BD6A632A}" srcOrd="1" destOrd="0" presId="urn:microsoft.com/office/officeart/2005/8/layout/orgChart1"/>
    <dgm:cxn modelId="{48C2A3F6-D4A4-4DFC-8E4B-72C0D0DCBEEE}" type="presOf" srcId="{8FDB07FD-207E-482D-97FA-60CACCABE8FD}" destId="{4DCB7CA7-D573-4195-91C3-269E8173E7D7}" srcOrd="0" destOrd="0" presId="urn:microsoft.com/office/officeart/2005/8/layout/orgChart1"/>
    <dgm:cxn modelId="{1C7967D0-30DD-4398-A606-43E4B0774BF9}" type="presOf" srcId="{13853990-0004-4260-8292-F3A43BA75962}" destId="{860B6547-12AC-446F-9C28-8F3F307C0297}" srcOrd="0" destOrd="0" presId="urn:microsoft.com/office/officeart/2005/8/layout/orgChart1"/>
    <dgm:cxn modelId="{B8F7F502-A684-4DF0-BAF8-82EA82422DB3}" type="presOf" srcId="{5F70F6DC-6F5E-42BE-A4E1-115909BEE0D5}" destId="{82731DED-CCB3-4B1E-AE80-50C58E669252}" srcOrd="0" destOrd="0" presId="urn:microsoft.com/office/officeart/2005/8/layout/orgChart1"/>
    <dgm:cxn modelId="{F86EAFB0-EA1E-4EB0-840D-17FCA8998202}" type="presOf" srcId="{F0CA495F-8AF8-4F7E-A3D0-FF6A8AAC0784}" destId="{FA05C6AD-396A-47A5-BD40-35DEF6C65119}" srcOrd="0" destOrd="0" presId="urn:microsoft.com/office/officeart/2005/8/layout/orgChart1"/>
    <dgm:cxn modelId="{8C7F6B5B-E91D-4407-8958-88C2213412DD}" type="presOf" srcId="{2FB318CD-DB56-44DE-9B22-5F95D4713E70}" destId="{5C86BA3E-DDED-41F7-A358-764F1F2A7018}" srcOrd="0" destOrd="0" presId="urn:microsoft.com/office/officeart/2005/8/layout/orgChart1"/>
    <dgm:cxn modelId="{E5DE4CDC-574E-4347-8611-1DC82ED97415}" type="presOf" srcId="{F3AF1818-EA7A-467A-928F-0B3B9BA4D2B4}" destId="{AC37BBAF-B177-4E01-B5D1-8118B29BE919}" srcOrd="0" destOrd="0" presId="urn:microsoft.com/office/officeart/2005/8/layout/orgChart1"/>
    <dgm:cxn modelId="{DDB47F94-4159-4ADD-A308-A87258D989F5}" type="presOf" srcId="{35797E03-8D6A-439E-9439-9FC85D661EC4}" destId="{9D07FC17-77CB-48B5-AF87-EA0FA514F6E5}" srcOrd="0" destOrd="0" presId="urn:microsoft.com/office/officeart/2005/8/layout/orgChart1"/>
    <dgm:cxn modelId="{34A998A8-8184-4FE6-A1B3-6600FB3BBF3C}" type="presOf" srcId="{D07FD0C1-5393-4D33-BC45-A3C9BF76F84F}" destId="{B7904A1B-7EC2-4FF2-A626-DF0E6791F6A9}" srcOrd="1" destOrd="0" presId="urn:microsoft.com/office/officeart/2005/8/layout/orgChart1"/>
    <dgm:cxn modelId="{10C1F380-AD29-4A60-A941-FC5EC60987C5}" type="presOf" srcId="{C60028A6-77C2-42F1-8461-84F6916DC856}" destId="{AAC5D08C-0AD5-4EB0-ADAC-4F241464898F}" srcOrd="1" destOrd="0" presId="urn:microsoft.com/office/officeart/2005/8/layout/orgChart1"/>
    <dgm:cxn modelId="{2668C134-F691-4660-8C27-31EA458535C6}" type="presOf" srcId="{F547E9F8-D6D5-4DE0-8D8F-807B68EE1AF3}" destId="{57488DBA-6665-48C1-96F3-C0E6EF323D18}" srcOrd="1" destOrd="0" presId="urn:microsoft.com/office/officeart/2005/8/layout/orgChart1"/>
    <dgm:cxn modelId="{9DAAA200-6501-4CBC-A8A1-F280A3C9F2F0}" type="presOf" srcId="{A8EDC438-4730-4F7C-AC7D-C208F69D5F67}" destId="{0E432278-0652-44D9-9EEC-48EF62EA2B44}" srcOrd="1" destOrd="0" presId="urn:microsoft.com/office/officeart/2005/8/layout/orgChart1"/>
    <dgm:cxn modelId="{F5B94205-4FE6-4CD8-826D-E695AF475E36}" type="presOf" srcId="{CF8A5939-A47E-4F09-BE49-E7DD88C52893}" destId="{1577787C-B1AC-4E83-951E-5AB445F92C67}" srcOrd="0" destOrd="0" presId="urn:microsoft.com/office/officeart/2005/8/layout/orgChart1"/>
    <dgm:cxn modelId="{7F427478-D828-4590-B605-29EB96501AC2}" type="presOf" srcId="{50C1E558-AFB3-4629-9DB4-9509E7A1D811}" destId="{E0D438DF-AAF4-4C11-9FE1-2A09EAE1ED91}" srcOrd="1" destOrd="0" presId="urn:microsoft.com/office/officeart/2005/8/layout/orgChart1"/>
    <dgm:cxn modelId="{B8FD53F5-302A-49EA-9D95-E9FDA090F3B2}" srcId="{F3AF1818-EA7A-467A-928F-0B3B9BA4D2B4}" destId="{363E44EB-5AA7-4D71-84FA-06E4EFA0816E}" srcOrd="1" destOrd="0" parTransId="{A7252526-A25B-4615-B9FF-E73BE3B2C15F}" sibTransId="{516EFB3D-EFE7-4F8D-8F1A-F40A4128A221}"/>
    <dgm:cxn modelId="{EB90EF97-717E-4CE3-B372-F2B2DAF808CD}" type="presOf" srcId="{E5D7491D-12B7-4EB1-8232-6E7F1E3D8B0E}" destId="{B8A118B2-34E7-4AC2-8075-40FF480863F0}" srcOrd="1" destOrd="0" presId="urn:microsoft.com/office/officeart/2005/8/layout/orgChart1"/>
    <dgm:cxn modelId="{9DDFCF5B-578D-4E7D-B0A7-6879D46E9E0C}" type="presOf" srcId="{F3AF1818-EA7A-467A-928F-0B3B9BA4D2B4}" destId="{F6DDE231-CA60-46A8-AEC7-AFB649981B24}" srcOrd="1" destOrd="0" presId="urn:microsoft.com/office/officeart/2005/8/layout/orgChart1"/>
    <dgm:cxn modelId="{38C36208-E0B6-4E56-8093-CA2D27211D82}" type="presOf" srcId="{363E44EB-5AA7-4D71-84FA-06E4EFA0816E}" destId="{09F22D2D-911B-4D35-9992-01969CAC5507}" srcOrd="0" destOrd="0" presId="urn:microsoft.com/office/officeart/2005/8/layout/orgChart1"/>
    <dgm:cxn modelId="{0A6FC214-967B-4AA8-A21C-020C3311E17B}" type="presOf" srcId="{50C1E558-AFB3-4629-9DB4-9509E7A1D811}" destId="{1D2DC843-D8DB-458E-AD6B-3F8841AE3D8C}" srcOrd="0" destOrd="0" presId="urn:microsoft.com/office/officeart/2005/8/layout/orgChart1"/>
    <dgm:cxn modelId="{F2FE35D1-8097-47C2-8CD7-97A082C25005}" type="presOf" srcId="{A8EDC438-4730-4F7C-AC7D-C208F69D5F67}" destId="{B3A76A6F-C8E7-4C70-96BF-9AB6B90E53B2}" srcOrd="0" destOrd="0" presId="urn:microsoft.com/office/officeart/2005/8/layout/orgChart1"/>
    <dgm:cxn modelId="{BCAC3091-D69E-4A27-9661-71BB7CCFF151}" type="presOf" srcId="{F547E9F8-D6D5-4DE0-8D8F-807B68EE1AF3}" destId="{60FDD175-E903-42FB-A79D-D84A3DC0D0DF}" srcOrd="0" destOrd="0" presId="urn:microsoft.com/office/officeart/2005/8/layout/orgChart1"/>
    <dgm:cxn modelId="{FB41624C-4D3F-47F5-B6C0-EFA216BE4A29}" type="presOf" srcId="{35DC025D-E824-41F1-B494-386D77629C16}" destId="{795737FB-C7A7-49F6-A0E7-D1972A940336}" srcOrd="0" destOrd="0" presId="urn:microsoft.com/office/officeart/2005/8/layout/orgChart1"/>
    <dgm:cxn modelId="{BA4A5107-0B0F-4DC2-92DF-2F0D71CD9C76}" srcId="{50C1E558-AFB3-4629-9DB4-9509E7A1D811}" destId="{2FB318CD-DB56-44DE-9B22-5F95D4713E70}" srcOrd="1" destOrd="0" parTransId="{CF8A5939-A47E-4F09-BE49-E7DD88C52893}" sibTransId="{645DC166-1B6F-43A4-B480-6C0933AFD047}"/>
    <dgm:cxn modelId="{21D205B7-1447-479C-90D8-9DBE587A923D}" type="presOf" srcId="{2605552F-402D-45F2-A448-52A3F8DE882C}" destId="{CCC4DA24-0F95-46AA-AE4E-49E0D1224F9C}" srcOrd="1" destOrd="0" presId="urn:microsoft.com/office/officeart/2005/8/layout/orgChart1"/>
    <dgm:cxn modelId="{34366CDF-4340-4909-862A-D7F5F22846F3}" srcId="{24109649-3724-48F4-BF47-B78A5211F33D}" destId="{F547E9F8-D6D5-4DE0-8D8F-807B68EE1AF3}" srcOrd="2" destOrd="0" parTransId="{13853990-0004-4260-8292-F3A43BA75962}" sibTransId="{68CBA76C-46F9-41E5-B8A8-4DDB4F55FD60}"/>
    <dgm:cxn modelId="{7571CBDA-B95C-489F-BFC9-27D2583F2F98}" type="presOf" srcId="{D07FD0C1-5393-4D33-BC45-A3C9BF76F84F}" destId="{AD7F9A91-EB76-406A-BEDD-590EB87BD8AD}" srcOrd="0" destOrd="0" presId="urn:microsoft.com/office/officeart/2005/8/layout/orgChart1"/>
    <dgm:cxn modelId="{37615229-7978-4AB0-ADB8-3D17908A6BC5}" type="presOf" srcId="{E5D7491D-12B7-4EB1-8232-6E7F1E3D8B0E}" destId="{3497CE15-9D75-4654-A8EE-028B855D47B6}" srcOrd="0" destOrd="0" presId="urn:microsoft.com/office/officeart/2005/8/layout/orgChart1"/>
    <dgm:cxn modelId="{76C13C25-1798-4C88-A288-62F150ABC7CC}" type="presOf" srcId="{10EA089D-0FFE-4104-ADF2-37BBEDE69324}" destId="{6EE876B9-F595-449E-9B64-868F1B091101}" srcOrd="0" destOrd="0" presId="urn:microsoft.com/office/officeart/2005/8/layout/orgChart1"/>
    <dgm:cxn modelId="{58FA4BBF-FC24-4F52-9887-ADC738C012A6}" type="presOf" srcId="{9CB3901A-00E4-48A8-B2FB-7BD47E5D99E6}" destId="{EEFE2097-2FE4-431F-BC1C-B1503C5CECA2}" srcOrd="0" destOrd="0" presId="urn:microsoft.com/office/officeart/2005/8/layout/orgChart1"/>
    <dgm:cxn modelId="{D8E266D8-7164-4316-85FC-96C1DD522E70}" type="presOf" srcId="{1CB36928-E0C4-48A0-A05E-EC1F9F5AE96E}" destId="{64255AF5-4EAA-41B0-A37B-B633DA0EB4A9}" srcOrd="0" destOrd="0" presId="urn:microsoft.com/office/officeart/2005/8/layout/orgChart1"/>
    <dgm:cxn modelId="{84BBF9B4-D1D1-4143-A963-013764AB53EF}" type="presOf" srcId="{336AC17A-6584-47DD-9964-788DA2F0CC1E}" destId="{EC02E664-D76D-429B-90E1-2A8D0D2D3B33}" srcOrd="0" destOrd="0" presId="urn:microsoft.com/office/officeart/2005/8/layout/orgChart1"/>
    <dgm:cxn modelId="{3E7DF6EB-0747-4AB5-AA35-91AD6DF8F26A}" srcId="{E5D7491D-12B7-4EB1-8232-6E7F1E3D8B0E}" destId="{F3AF1818-EA7A-467A-928F-0B3B9BA4D2B4}" srcOrd="0" destOrd="0" parTransId="{9E601445-5EE7-4DB5-A1D2-FBDB187E5071}" sibTransId="{BF3AEE2A-6767-434B-98E1-5FF3484377D5}"/>
    <dgm:cxn modelId="{39CB1B58-904E-412A-952B-D5A096877431}" srcId="{9CB3901A-00E4-48A8-B2FB-7BD47E5D99E6}" destId="{E5D7491D-12B7-4EB1-8232-6E7F1E3D8B0E}" srcOrd="0" destOrd="0" parTransId="{2BC2683A-5C2A-4F31-89E8-791B899A7F05}" sibTransId="{B97818FE-CBC4-4476-BF43-5DDA04205C16}"/>
    <dgm:cxn modelId="{E780AEC0-8051-4A7C-81EF-E306E7CEB2C7}" type="presOf" srcId="{A7252526-A25B-4615-B9FF-E73BE3B2C15F}" destId="{631F0479-0F34-460A-A914-3ADFAB34B9A3}" srcOrd="0" destOrd="0" presId="urn:microsoft.com/office/officeart/2005/8/layout/orgChart1"/>
    <dgm:cxn modelId="{AAB937B3-A82C-4237-A091-25EF5932E8C7}" type="presOf" srcId="{C60028A6-77C2-42F1-8461-84F6916DC856}" destId="{5ED85B80-1390-48B0-BB85-D3C80058BCD6}" srcOrd="0" destOrd="0" presId="urn:microsoft.com/office/officeart/2005/8/layout/orgChart1"/>
    <dgm:cxn modelId="{D6586930-E2F3-4D1F-87B0-0E68DE6B5ABE}" srcId="{50C1E558-AFB3-4629-9DB4-9509E7A1D811}" destId="{C60028A6-77C2-42F1-8461-84F6916DC856}" srcOrd="2" destOrd="0" parTransId="{F0CA495F-8AF8-4F7E-A3D0-FF6A8AAC0784}" sibTransId="{2B3049EA-136C-4350-98E5-2742B52AF181}"/>
    <dgm:cxn modelId="{25361AE5-CA94-4111-9826-2E2E3941DBFF}" srcId="{E5D7491D-12B7-4EB1-8232-6E7F1E3D8B0E}" destId="{24109649-3724-48F4-BF47-B78A5211F33D}" srcOrd="2" destOrd="0" parTransId="{10EA089D-0FFE-4104-ADF2-37BBEDE69324}" sibTransId="{CB90356E-7C95-4434-A2AF-0E7EAA3E9653}"/>
    <dgm:cxn modelId="{133FA64A-7C23-4246-B2A3-1C6F452895B9}" type="presOf" srcId="{2665EC3D-03B5-4B40-B019-AB59CAB3D079}" destId="{F39035C9-D4A5-4A20-A5F8-B9F07F72C613}" srcOrd="0" destOrd="0" presId="urn:microsoft.com/office/officeart/2005/8/layout/orgChart1"/>
    <dgm:cxn modelId="{CB676158-A317-4370-B9D3-5D323131DC97}" type="presOf" srcId="{7F8E79CF-95EA-4522-9240-3E2CAADF0193}" destId="{6A0B37B2-B518-416C-9F5A-492BF06BFD7B}" srcOrd="0" destOrd="0" presId="urn:microsoft.com/office/officeart/2005/8/layout/orgChart1"/>
    <dgm:cxn modelId="{35CE9BB0-BE86-4D7F-BCBE-41747B6B6F64}" srcId="{E5D7491D-12B7-4EB1-8232-6E7F1E3D8B0E}" destId="{50C1E558-AFB3-4629-9DB4-9509E7A1D811}" srcOrd="1" destOrd="0" parTransId="{5F70F6DC-6F5E-42BE-A4E1-115909BEE0D5}" sibTransId="{7443BC15-526F-4784-AAC9-2D9319569CEE}"/>
    <dgm:cxn modelId="{B92DB196-C592-48F4-8EC0-D5AAAA7042BA}" type="presOf" srcId="{9E601445-5EE7-4DB5-A1D2-FBDB187E5071}" destId="{6C83561B-B61B-4F74-9773-AE92254AF474}" srcOrd="0" destOrd="0" presId="urn:microsoft.com/office/officeart/2005/8/layout/orgChart1"/>
    <dgm:cxn modelId="{0F2DB684-E345-4E38-ABAB-48C21E26F4FB}" type="presOf" srcId="{363E44EB-5AA7-4D71-84FA-06E4EFA0816E}" destId="{42606DB9-C5D2-4A83-8E58-D99B85412F4B}" srcOrd="1" destOrd="0" presId="urn:microsoft.com/office/officeart/2005/8/layout/orgChart1"/>
    <dgm:cxn modelId="{44096BC3-63A6-47B7-9831-E58221F5F57B}" type="presOf" srcId="{24109649-3724-48F4-BF47-B78A5211F33D}" destId="{43DE0848-258E-4E50-AB79-7DD6DBDA35C1}" srcOrd="0" destOrd="0" presId="urn:microsoft.com/office/officeart/2005/8/layout/orgChart1"/>
    <dgm:cxn modelId="{71F6CA8D-A85C-4C97-982A-63E72FE8381C}" type="presOf" srcId="{2605552F-402D-45F2-A448-52A3F8DE882C}" destId="{4C8397C3-91DF-4E89-A0E2-EF330FD16B4E}" srcOrd="0" destOrd="0" presId="urn:microsoft.com/office/officeart/2005/8/layout/orgChart1"/>
    <dgm:cxn modelId="{F1EB4BAC-56E5-4AB4-ADD9-F76CEE8EC73C}" type="presOf" srcId="{24109649-3724-48F4-BF47-B78A5211F33D}" destId="{70C48063-C432-46A2-A1C3-DFB70B5641FB}" srcOrd="1" destOrd="0" presId="urn:microsoft.com/office/officeart/2005/8/layout/orgChart1"/>
    <dgm:cxn modelId="{8A44DB43-6730-48E3-B8C3-147E28B96CEC}" srcId="{F3AF1818-EA7A-467A-928F-0B3B9BA4D2B4}" destId="{35797E03-8D6A-439E-9439-9FC85D661EC4}" srcOrd="2" destOrd="0" parTransId="{336AC17A-6584-47DD-9964-788DA2F0CC1E}" sibTransId="{1AE89A22-1DF0-4462-8AF7-3DB981451924}"/>
    <dgm:cxn modelId="{377DFB57-3390-40F6-AB0F-7D5B9D19C1A4}" type="presOf" srcId="{35797E03-8D6A-439E-9439-9FC85D661EC4}" destId="{586CC46C-9BB3-4022-ADCB-A1BC042328BF}" srcOrd="1" destOrd="0" presId="urn:microsoft.com/office/officeart/2005/8/layout/orgChart1"/>
    <dgm:cxn modelId="{4C37A821-07A3-44A2-AFA1-5BFD7442E2D3}" srcId="{50C1E558-AFB3-4629-9DB4-9509E7A1D811}" destId="{1CB36928-E0C4-48A0-A05E-EC1F9F5AE96E}" srcOrd="0" destOrd="0" parTransId="{8FDB07FD-207E-482D-97FA-60CACCABE8FD}" sibTransId="{E4C3A513-4FAC-4C87-B561-CCBA2BFF276F}"/>
    <dgm:cxn modelId="{A5B63B4C-5492-4D44-A06B-D795C8E06D16}" type="presParOf" srcId="{EEFE2097-2FE4-431F-BC1C-B1503C5CECA2}" destId="{43E8262C-6C7F-46EE-B924-517E69BFB6E9}" srcOrd="0" destOrd="0" presId="urn:microsoft.com/office/officeart/2005/8/layout/orgChart1"/>
    <dgm:cxn modelId="{3495F972-AF74-4546-B67C-2E3B8BAC21EF}" type="presParOf" srcId="{43E8262C-6C7F-46EE-B924-517E69BFB6E9}" destId="{85A9BE2C-F3DE-44CB-B858-F08341C52187}" srcOrd="0" destOrd="0" presId="urn:microsoft.com/office/officeart/2005/8/layout/orgChart1"/>
    <dgm:cxn modelId="{75A30A84-259C-4CB3-9E91-9ED5D69AC107}" type="presParOf" srcId="{85A9BE2C-F3DE-44CB-B858-F08341C52187}" destId="{3497CE15-9D75-4654-A8EE-028B855D47B6}" srcOrd="0" destOrd="0" presId="urn:microsoft.com/office/officeart/2005/8/layout/orgChart1"/>
    <dgm:cxn modelId="{F876D151-B28F-4010-B0AE-4BF1BB4F34E3}" type="presParOf" srcId="{85A9BE2C-F3DE-44CB-B858-F08341C52187}" destId="{B8A118B2-34E7-4AC2-8075-40FF480863F0}" srcOrd="1" destOrd="0" presId="urn:microsoft.com/office/officeart/2005/8/layout/orgChart1"/>
    <dgm:cxn modelId="{01F42912-746B-4667-AD04-7138FA6BA6FF}" type="presParOf" srcId="{43E8262C-6C7F-46EE-B924-517E69BFB6E9}" destId="{093AB0A5-EA6C-4132-887D-650A1DE7203A}" srcOrd="1" destOrd="0" presId="urn:microsoft.com/office/officeart/2005/8/layout/orgChart1"/>
    <dgm:cxn modelId="{1C22FDDA-5FC2-4DB8-B3F7-ECFC0CAE497F}" type="presParOf" srcId="{093AB0A5-EA6C-4132-887D-650A1DE7203A}" destId="{6C83561B-B61B-4F74-9773-AE92254AF474}" srcOrd="0" destOrd="0" presId="urn:microsoft.com/office/officeart/2005/8/layout/orgChart1"/>
    <dgm:cxn modelId="{E8E80840-4251-4796-9FE6-4095A26694E0}" type="presParOf" srcId="{093AB0A5-EA6C-4132-887D-650A1DE7203A}" destId="{51A4302A-F036-432E-8E9E-AF32951E360E}" srcOrd="1" destOrd="0" presId="urn:microsoft.com/office/officeart/2005/8/layout/orgChart1"/>
    <dgm:cxn modelId="{1050C223-2B42-4933-B0A8-90653B688286}" type="presParOf" srcId="{51A4302A-F036-432E-8E9E-AF32951E360E}" destId="{E4FA3A17-851D-48BC-843E-2243BE594BCA}" srcOrd="0" destOrd="0" presId="urn:microsoft.com/office/officeart/2005/8/layout/orgChart1"/>
    <dgm:cxn modelId="{4F57651C-C506-406F-97C5-8E2D5C1823C1}" type="presParOf" srcId="{E4FA3A17-851D-48BC-843E-2243BE594BCA}" destId="{AC37BBAF-B177-4E01-B5D1-8118B29BE919}" srcOrd="0" destOrd="0" presId="urn:microsoft.com/office/officeart/2005/8/layout/orgChart1"/>
    <dgm:cxn modelId="{BF7152E4-A70D-43AF-92EE-76AF09CB6155}" type="presParOf" srcId="{E4FA3A17-851D-48BC-843E-2243BE594BCA}" destId="{F6DDE231-CA60-46A8-AEC7-AFB649981B24}" srcOrd="1" destOrd="0" presId="urn:microsoft.com/office/officeart/2005/8/layout/orgChart1"/>
    <dgm:cxn modelId="{DC93D984-E0C0-4CE3-A7EA-C3D00CFEA4C8}" type="presParOf" srcId="{51A4302A-F036-432E-8E9E-AF32951E360E}" destId="{0FD3BA3A-56DD-4EB0-905C-9ED8F5996003}" srcOrd="1" destOrd="0" presId="urn:microsoft.com/office/officeart/2005/8/layout/orgChart1"/>
    <dgm:cxn modelId="{5FC6ED85-9AE9-47F8-BBF8-A094FFEE212F}" type="presParOf" srcId="{0FD3BA3A-56DD-4EB0-905C-9ED8F5996003}" destId="{F39035C9-D4A5-4A20-A5F8-B9F07F72C613}" srcOrd="0" destOrd="0" presId="urn:microsoft.com/office/officeart/2005/8/layout/orgChart1"/>
    <dgm:cxn modelId="{4F590F86-E1D1-4387-8626-4DD6AD797DC4}" type="presParOf" srcId="{0FD3BA3A-56DD-4EB0-905C-9ED8F5996003}" destId="{3432D634-EC4F-4F60-A78B-CA78247BA4DB}" srcOrd="1" destOrd="0" presId="urn:microsoft.com/office/officeart/2005/8/layout/orgChart1"/>
    <dgm:cxn modelId="{F6A5CDE5-F459-4558-8E70-17E7A3E1A87F}" type="presParOf" srcId="{3432D634-EC4F-4F60-A78B-CA78247BA4DB}" destId="{FB38025A-C425-4BF6-8B2B-3DC10359A871}" srcOrd="0" destOrd="0" presId="urn:microsoft.com/office/officeart/2005/8/layout/orgChart1"/>
    <dgm:cxn modelId="{32F1B88E-B297-4852-A757-CCCACFCD8052}" type="presParOf" srcId="{FB38025A-C425-4BF6-8B2B-3DC10359A871}" destId="{B3A76A6F-C8E7-4C70-96BF-9AB6B90E53B2}" srcOrd="0" destOrd="0" presId="urn:microsoft.com/office/officeart/2005/8/layout/orgChart1"/>
    <dgm:cxn modelId="{445C0A47-0FB5-42D5-8D11-A08825E6C5E2}" type="presParOf" srcId="{FB38025A-C425-4BF6-8B2B-3DC10359A871}" destId="{0E432278-0652-44D9-9EEC-48EF62EA2B44}" srcOrd="1" destOrd="0" presId="urn:microsoft.com/office/officeart/2005/8/layout/orgChart1"/>
    <dgm:cxn modelId="{0DC29D85-99A7-4DBF-A1D0-573D431611EA}" type="presParOf" srcId="{3432D634-EC4F-4F60-A78B-CA78247BA4DB}" destId="{07672D68-D5B1-46DB-8773-588C67F0BC6C}" srcOrd="1" destOrd="0" presId="urn:microsoft.com/office/officeart/2005/8/layout/orgChart1"/>
    <dgm:cxn modelId="{A09F0C8F-7FA9-4403-B76E-0A3695D3BF49}" type="presParOf" srcId="{3432D634-EC4F-4F60-A78B-CA78247BA4DB}" destId="{ADE17D10-9883-44FB-9FAD-1DC13DE7E3A0}" srcOrd="2" destOrd="0" presId="urn:microsoft.com/office/officeart/2005/8/layout/orgChart1"/>
    <dgm:cxn modelId="{C97AC2EE-6817-4E69-9117-11CFD817E59B}" type="presParOf" srcId="{0FD3BA3A-56DD-4EB0-905C-9ED8F5996003}" destId="{631F0479-0F34-460A-A914-3ADFAB34B9A3}" srcOrd="2" destOrd="0" presId="urn:microsoft.com/office/officeart/2005/8/layout/orgChart1"/>
    <dgm:cxn modelId="{DB32079F-767B-4EA7-A4E8-F04DC163D92C}" type="presParOf" srcId="{0FD3BA3A-56DD-4EB0-905C-9ED8F5996003}" destId="{6B43C46B-2C83-48B8-9619-C917869412CB}" srcOrd="3" destOrd="0" presId="urn:microsoft.com/office/officeart/2005/8/layout/orgChart1"/>
    <dgm:cxn modelId="{E3430450-C206-4B81-8125-C3C7484DE811}" type="presParOf" srcId="{6B43C46B-2C83-48B8-9619-C917869412CB}" destId="{F663769B-5DDD-4677-A242-87897A7C5132}" srcOrd="0" destOrd="0" presId="urn:microsoft.com/office/officeart/2005/8/layout/orgChart1"/>
    <dgm:cxn modelId="{A63F355E-DD9B-45E0-8859-0CB21B17FFC4}" type="presParOf" srcId="{F663769B-5DDD-4677-A242-87897A7C5132}" destId="{09F22D2D-911B-4D35-9992-01969CAC5507}" srcOrd="0" destOrd="0" presId="urn:microsoft.com/office/officeart/2005/8/layout/orgChart1"/>
    <dgm:cxn modelId="{86FB4B1C-BAE0-4E9A-893D-D10D5745A2F5}" type="presParOf" srcId="{F663769B-5DDD-4677-A242-87897A7C5132}" destId="{42606DB9-C5D2-4A83-8E58-D99B85412F4B}" srcOrd="1" destOrd="0" presId="urn:microsoft.com/office/officeart/2005/8/layout/orgChart1"/>
    <dgm:cxn modelId="{54442B3D-815E-4CF0-B9D2-E936493A4567}" type="presParOf" srcId="{6B43C46B-2C83-48B8-9619-C917869412CB}" destId="{1FDC65AC-3CB2-41C7-9DEA-8BFDE70F1C49}" srcOrd="1" destOrd="0" presId="urn:microsoft.com/office/officeart/2005/8/layout/orgChart1"/>
    <dgm:cxn modelId="{139B1F36-F072-4F41-A7E9-6D203738564B}" type="presParOf" srcId="{6B43C46B-2C83-48B8-9619-C917869412CB}" destId="{37B92A08-8F14-49FB-8AE6-807B596FE546}" srcOrd="2" destOrd="0" presId="urn:microsoft.com/office/officeart/2005/8/layout/orgChart1"/>
    <dgm:cxn modelId="{38D1B88A-0077-4DBE-8F2C-487CCCD88A48}" type="presParOf" srcId="{0FD3BA3A-56DD-4EB0-905C-9ED8F5996003}" destId="{EC02E664-D76D-429B-90E1-2A8D0D2D3B33}" srcOrd="4" destOrd="0" presId="urn:microsoft.com/office/officeart/2005/8/layout/orgChart1"/>
    <dgm:cxn modelId="{F750F852-3A72-4CD1-99D4-99867DEEDAB2}" type="presParOf" srcId="{0FD3BA3A-56DD-4EB0-905C-9ED8F5996003}" destId="{FD309B95-BD87-4CCD-8928-902FA183E98F}" srcOrd="5" destOrd="0" presId="urn:microsoft.com/office/officeart/2005/8/layout/orgChart1"/>
    <dgm:cxn modelId="{5E634CEB-F6E0-40D4-A730-631D80BFF9BD}" type="presParOf" srcId="{FD309B95-BD87-4CCD-8928-902FA183E98F}" destId="{A909CD49-E0C1-4C66-A77C-EF87CC79647E}" srcOrd="0" destOrd="0" presId="urn:microsoft.com/office/officeart/2005/8/layout/orgChart1"/>
    <dgm:cxn modelId="{E5E067D8-F109-4933-B56C-AB27D158CE39}" type="presParOf" srcId="{A909CD49-E0C1-4C66-A77C-EF87CC79647E}" destId="{9D07FC17-77CB-48B5-AF87-EA0FA514F6E5}" srcOrd="0" destOrd="0" presId="urn:microsoft.com/office/officeart/2005/8/layout/orgChart1"/>
    <dgm:cxn modelId="{21CB192D-3822-45CF-95A1-CA2EEF54377D}" type="presParOf" srcId="{A909CD49-E0C1-4C66-A77C-EF87CC79647E}" destId="{586CC46C-9BB3-4022-ADCB-A1BC042328BF}" srcOrd="1" destOrd="0" presId="urn:microsoft.com/office/officeart/2005/8/layout/orgChart1"/>
    <dgm:cxn modelId="{F8B2B8B8-A14B-4587-A746-1942CCAB6112}" type="presParOf" srcId="{FD309B95-BD87-4CCD-8928-902FA183E98F}" destId="{0BF2AAE7-2161-4435-A4E4-948022F7C485}" srcOrd="1" destOrd="0" presId="urn:microsoft.com/office/officeart/2005/8/layout/orgChart1"/>
    <dgm:cxn modelId="{EA933604-942B-40D2-94C9-3051E62EE0F5}" type="presParOf" srcId="{FD309B95-BD87-4CCD-8928-902FA183E98F}" destId="{BDFD6A2C-8B01-4A8F-9B2A-B036C34CF1D2}" srcOrd="2" destOrd="0" presId="urn:microsoft.com/office/officeart/2005/8/layout/orgChart1"/>
    <dgm:cxn modelId="{4F6813A8-9FCA-45BF-9F28-EA751B91FED8}" type="presParOf" srcId="{51A4302A-F036-432E-8E9E-AF32951E360E}" destId="{A2368620-DB46-4EC9-BAEB-0E09B7495741}" srcOrd="2" destOrd="0" presId="urn:microsoft.com/office/officeart/2005/8/layout/orgChart1"/>
    <dgm:cxn modelId="{90CA1269-AC7F-45E8-8085-59E3E7B308DA}" type="presParOf" srcId="{093AB0A5-EA6C-4132-887D-650A1DE7203A}" destId="{82731DED-CCB3-4B1E-AE80-50C58E669252}" srcOrd="2" destOrd="0" presId="urn:microsoft.com/office/officeart/2005/8/layout/orgChart1"/>
    <dgm:cxn modelId="{16F0FCFD-7405-4C22-ADF9-695AEE363FE8}" type="presParOf" srcId="{093AB0A5-EA6C-4132-887D-650A1DE7203A}" destId="{6BF7EA52-9D4E-4050-8567-0432F1A339BE}" srcOrd="3" destOrd="0" presId="urn:microsoft.com/office/officeart/2005/8/layout/orgChart1"/>
    <dgm:cxn modelId="{0AE6F7CF-E279-4E44-ADFC-503F0F6BCD1B}" type="presParOf" srcId="{6BF7EA52-9D4E-4050-8567-0432F1A339BE}" destId="{22179000-FCB9-4384-9941-A2F7104404A0}" srcOrd="0" destOrd="0" presId="urn:microsoft.com/office/officeart/2005/8/layout/orgChart1"/>
    <dgm:cxn modelId="{E672A618-4D24-401E-949F-D93DEF1326D5}" type="presParOf" srcId="{22179000-FCB9-4384-9941-A2F7104404A0}" destId="{1D2DC843-D8DB-458E-AD6B-3F8841AE3D8C}" srcOrd="0" destOrd="0" presId="urn:microsoft.com/office/officeart/2005/8/layout/orgChart1"/>
    <dgm:cxn modelId="{897C1862-9FD9-4481-AABC-4815CA66DCD6}" type="presParOf" srcId="{22179000-FCB9-4384-9941-A2F7104404A0}" destId="{E0D438DF-AAF4-4C11-9FE1-2A09EAE1ED91}" srcOrd="1" destOrd="0" presId="urn:microsoft.com/office/officeart/2005/8/layout/orgChart1"/>
    <dgm:cxn modelId="{0CFFCD5F-B4C6-4A67-88FE-CC3624EB4832}" type="presParOf" srcId="{6BF7EA52-9D4E-4050-8567-0432F1A339BE}" destId="{8A0AF4E1-7C5F-4E3A-902E-03AC354400A7}" srcOrd="1" destOrd="0" presId="urn:microsoft.com/office/officeart/2005/8/layout/orgChart1"/>
    <dgm:cxn modelId="{0EA440C3-4229-4F25-91A7-2FD7B1E25BFB}" type="presParOf" srcId="{8A0AF4E1-7C5F-4E3A-902E-03AC354400A7}" destId="{4DCB7CA7-D573-4195-91C3-269E8173E7D7}" srcOrd="0" destOrd="0" presId="urn:microsoft.com/office/officeart/2005/8/layout/orgChart1"/>
    <dgm:cxn modelId="{581C88A3-E7F2-4854-9C06-82EBDB41B2CE}" type="presParOf" srcId="{8A0AF4E1-7C5F-4E3A-902E-03AC354400A7}" destId="{346EA16D-8D5F-4BC4-9B29-AB9C1B448A71}" srcOrd="1" destOrd="0" presId="urn:microsoft.com/office/officeart/2005/8/layout/orgChart1"/>
    <dgm:cxn modelId="{C34E9D31-46C7-46EB-A397-662EF3B7D7C4}" type="presParOf" srcId="{346EA16D-8D5F-4BC4-9B29-AB9C1B448A71}" destId="{4A67811F-D471-4070-AC59-B2227DFC0ABD}" srcOrd="0" destOrd="0" presId="urn:microsoft.com/office/officeart/2005/8/layout/orgChart1"/>
    <dgm:cxn modelId="{DA43D491-A67F-4A4A-922A-A480861CF717}" type="presParOf" srcId="{4A67811F-D471-4070-AC59-B2227DFC0ABD}" destId="{64255AF5-4EAA-41B0-A37B-B633DA0EB4A9}" srcOrd="0" destOrd="0" presId="urn:microsoft.com/office/officeart/2005/8/layout/orgChart1"/>
    <dgm:cxn modelId="{4BBE00FF-B931-4306-9777-56853DBBF778}" type="presParOf" srcId="{4A67811F-D471-4070-AC59-B2227DFC0ABD}" destId="{F8AD6333-B178-4FD6-8A29-95FCFAA6EDFE}" srcOrd="1" destOrd="0" presId="urn:microsoft.com/office/officeart/2005/8/layout/orgChart1"/>
    <dgm:cxn modelId="{16770ECB-3472-4E25-8298-1C30EAD8FE56}" type="presParOf" srcId="{346EA16D-8D5F-4BC4-9B29-AB9C1B448A71}" destId="{D4E11B44-A8F3-4BCB-952A-DD499E85FAF4}" srcOrd="1" destOrd="0" presId="urn:microsoft.com/office/officeart/2005/8/layout/orgChart1"/>
    <dgm:cxn modelId="{DF5B96C7-B81B-4D84-8954-AD29010D8FDD}" type="presParOf" srcId="{346EA16D-8D5F-4BC4-9B29-AB9C1B448A71}" destId="{FEF9D6A3-A398-46B8-AC70-36B3B67B6F22}" srcOrd="2" destOrd="0" presId="urn:microsoft.com/office/officeart/2005/8/layout/orgChart1"/>
    <dgm:cxn modelId="{F94800D3-305F-487F-961D-35F0F6E6A256}" type="presParOf" srcId="{8A0AF4E1-7C5F-4E3A-902E-03AC354400A7}" destId="{1577787C-B1AC-4E83-951E-5AB445F92C67}" srcOrd="2" destOrd="0" presId="urn:microsoft.com/office/officeart/2005/8/layout/orgChart1"/>
    <dgm:cxn modelId="{D89E61D7-B27E-4189-944E-32C9CFC2A509}" type="presParOf" srcId="{8A0AF4E1-7C5F-4E3A-902E-03AC354400A7}" destId="{8E6FD014-7E57-449B-9D17-994CF1350E2A}" srcOrd="3" destOrd="0" presId="urn:microsoft.com/office/officeart/2005/8/layout/orgChart1"/>
    <dgm:cxn modelId="{B7168844-4CCE-4E7F-BC91-190D5AECAF56}" type="presParOf" srcId="{8E6FD014-7E57-449B-9D17-994CF1350E2A}" destId="{87C96D10-0479-4936-B487-A88DEB19117F}" srcOrd="0" destOrd="0" presId="urn:microsoft.com/office/officeart/2005/8/layout/orgChart1"/>
    <dgm:cxn modelId="{C81AC5CA-4E3F-443E-BA38-8E7FA4610AD0}" type="presParOf" srcId="{87C96D10-0479-4936-B487-A88DEB19117F}" destId="{5C86BA3E-DDED-41F7-A358-764F1F2A7018}" srcOrd="0" destOrd="0" presId="urn:microsoft.com/office/officeart/2005/8/layout/orgChart1"/>
    <dgm:cxn modelId="{22EF735E-0219-4387-BD97-5D638822253F}" type="presParOf" srcId="{87C96D10-0479-4936-B487-A88DEB19117F}" destId="{428A24FB-8B2F-47F7-B4E3-DA71BD6A632A}" srcOrd="1" destOrd="0" presId="urn:microsoft.com/office/officeart/2005/8/layout/orgChart1"/>
    <dgm:cxn modelId="{543FF4F3-122B-44F2-A730-2818932929D3}" type="presParOf" srcId="{8E6FD014-7E57-449B-9D17-994CF1350E2A}" destId="{03CA72E9-9254-4851-AC33-C9C135B4A9B7}" srcOrd="1" destOrd="0" presId="urn:microsoft.com/office/officeart/2005/8/layout/orgChart1"/>
    <dgm:cxn modelId="{574AB1E9-EFEB-411E-8C94-F96F46511361}" type="presParOf" srcId="{8E6FD014-7E57-449B-9D17-994CF1350E2A}" destId="{318EAC1F-F250-4D10-9459-09B90E936AA0}" srcOrd="2" destOrd="0" presId="urn:microsoft.com/office/officeart/2005/8/layout/orgChart1"/>
    <dgm:cxn modelId="{E8025956-DF79-46E2-AF61-83CA01EBBC70}" type="presParOf" srcId="{8A0AF4E1-7C5F-4E3A-902E-03AC354400A7}" destId="{FA05C6AD-396A-47A5-BD40-35DEF6C65119}" srcOrd="4" destOrd="0" presId="urn:microsoft.com/office/officeart/2005/8/layout/orgChart1"/>
    <dgm:cxn modelId="{835C7835-B5FB-4DC5-AF1E-977E7F000E33}" type="presParOf" srcId="{8A0AF4E1-7C5F-4E3A-902E-03AC354400A7}" destId="{261FF0E6-B6C7-4ED6-BC65-64911AB2FF96}" srcOrd="5" destOrd="0" presId="urn:microsoft.com/office/officeart/2005/8/layout/orgChart1"/>
    <dgm:cxn modelId="{68E3EA2D-3C63-43E7-B806-3EBE632D77E6}" type="presParOf" srcId="{261FF0E6-B6C7-4ED6-BC65-64911AB2FF96}" destId="{7149DDBA-09F2-48DB-8027-401C48C0ABD3}" srcOrd="0" destOrd="0" presId="urn:microsoft.com/office/officeart/2005/8/layout/orgChart1"/>
    <dgm:cxn modelId="{C732B11B-E6EF-46C2-9308-07A22733789C}" type="presParOf" srcId="{7149DDBA-09F2-48DB-8027-401C48C0ABD3}" destId="{5ED85B80-1390-48B0-BB85-D3C80058BCD6}" srcOrd="0" destOrd="0" presId="urn:microsoft.com/office/officeart/2005/8/layout/orgChart1"/>
    <dgm:cxn modelId="{D30B6099-46B6-4D98-B2A2-7B8E227E1ABB}" type="presParOf" srcId="{7149DDBA-09F2-48DB-8027-401C48C0ABD3}" destId="{AAC5D08C-0AD5-4EB0-ADAC-4F241464898F}" srcOrd="1" destOrd="0" presId="urn:microsoft.com/office/officeart/2005/8/layout/orgChart1"/>
    <dgm:cxn modelId="{650F3E76-7B59-407F-A341-2DCCD0B5A1CC}" type="presParOf" srcId="{261FF0E6-B6C7-4ED6-BC65-64911AB2FF96}" destId="{BE64791B-2590-4107-807B-D1700A0B2C81}" srcOrd="1" destOrd="0" presId="urn:microsoft.com/office/officeart/2005/8/layout/orgChart1"/>
    <dgm:cxn modelId="{6DEF0B52-FC6B-4788-95F9-B497D0649BCF}" type="presParOf" srcId="{261FF0E6-B6C7-4ED6-BC65-64911AB2FF96}" destId="{974E11A9-B9D4-4D4D-AE3A-C8590D852C4B}" srcOrd="2" destOrd="0" presId="urn:microsoft.com/office/officeart/2005/8/layout/orgChart1"/>
    <dgm:cxn modelId="{28F33FFA-4402-4B60-BA96-5A5819989E6B}" type="presParOf" srcId="{6BF7EA52-9D4E-4050-8567-0432F1A339BE}" destId="{025F9021-2713-43D1-9BE5-E8CC7DE5F8E7}" srcOrd="2" destOrd="0" presId="urn:microsoft.com/office/officeart/2005/8/layout/orgChart1"/>
    <dgm:cxn modelId="{316A12A3-EE7E-4292-A617-0047B9C8ED0C}" type="presParOf" srcId="{093AB0A5-EA6C-4132-887D-650A1DE7203A}" destId="{6EE876B9-F595-449E-9B64-868F1B091101}" srcOrd="4" destOrd="0" presId="urn:microsoft.com/office/officeart/2005/8/layout/orgChart1"/>
    <dgm:cxn modelId="{9EB46FD1-BD65-461F-96B5-4ACB3BBB7E2E}" type="presParOf" srcId="{093AB0A5-EA6C-4132-887D-650A1DE7203A}" destId="{886BF2AD-03E8-41E7-96D8-CF81E8B0B596}" srcOrd="5" destOrd="0" presId="urn:microsoft.com/office/officeart/2005/8/layout/orgChart1"/>
    <dgm:cxn modelId="{EF12EEF2-F43A-4483-A56D-CFE131DB3645}" type="presParOf" srcId="{886BF2AD-03E8-41E7-96D8-CF81E8B0B596}" destId="{FA7E3BAC-74CC-42C9-BF8F-D97A8D6FDB1C}" srcOrd="0" destOrd="0" presId="urn:microsoft.com/office/officeart/2005/8/layout/orgChart1"/>
    <dgm:cxn modelId="{88394043-A50A-4C7B-9486-60C1A6B85F36}" type="presParOf" srcId="{FA7E3BAC-74CC-42C9-BF8F-D97A8D6FDB1C}" destId="{43DE0848-258E-4E50-AB79-7DD6DBDA35C1}" srcOrd="0" destOrd="0" presId="urn:microsoft.com/office/officeart/2005/8/layout/orgChart1"/>
    <dgm:cxn modelId="{1B891406-30F3-4B49-B2DD-F009230ED154}" type="presParOf" srcId="{FA7E3BAC-74CC-42C9-BF8F-D97A8D6FDB1C}" destId="{70C48063-C432-46A2-A1C3-DFB70B5641FB}" srcOrd="1" destOrd="0" presId="urn:microsoft.com/office/officeart/2005/8/layout/orgChart1"/>
    <dgm:cxn modelId="{BF215E19-9354-4B63-9F12-CDAC509F50D6}" type="presParOf" srcId="{886BF2AD-03E8-41E7-96D8-CF81E8B0B596}" destId="{4048D73D-0163-4AF5-9231-0A71F8538F7E}" srcOrd="1" destOrd="0" presId="urn:microsoft.com/office/officeart/2005/8/layout/orgChart1"/>
    <dgm:cxn modelId="{554AFA72-23E4-4617-A44B-67F26E5F288F}" type="presParOf" srcId="{4048D73D-0163-4AF5-9231-0A71F8538F7E}" destId="{795737FB-C7A7-49F6-A0E7-D1972A940336}" srcOrd="0" destOrd="0" presId="urn:microsoft.com/office/officeart/2005/8/layout/orgChart1"/>
    <dgm:cxn modelId="{FF7EF68B-5AA5-474B-869E-746EAB6761D1}" type="presParOf" srcId="{4048D73D-0163-4AF5-9231-0A71F8538F7E}" destId="{417D9C71-40FF-4DCA-972D-C29272E7B999}" srcOrd="1" destOrd="0" presId="urn:microsoft.com/office/officeart/2005/8/layout/orgChart1"/>
    <dgm:cxn modelId="{8684B133-68DD-43C2-84BB-8F6E435B51FD}" type="presParOf" srcId="{417D9C71-40FF-4DCA-972D-C29272E7B999}" destId="{9BD0E129-CB70-4786-A297-376264A5F9D4}" srcOrd="0" destOrd="0" presId="urn:microsoft.com/office/officeart/2005/8/layout/orgChart1"/>
    <dgm:cxn modelId="{5B89850E-F0C2-4760-BBFE-6E42C79C1E50}" type="presParOf" srcId="{9BD0E129-CB70-4786-A297-376264A5F9D4}" destId="{AD7F9A91-EB76-406A-BEDD-590EB87BD8AD}" srcOrd="0" destOrd="0" presId="urn:microsoft.com/office/officeart/2005/8/layout/orgChart1"/>
    <dgm:cxn modelId="{A9FE59C4-BA6E-47C6-A719-2913F3BD349C}" type="presParOf" srcId="{9BD0E129-CB70-4786-A297-376264A5F9D4}" destId="{B7904A1B-7EC2-4FF2-A626-DF0E6791F6A9}" srcOrd="1" destOrd="0" presId="urn:microsoft.com/office/officeart/2005/8/layout/orgChart1"/>
    <dgm:cxn modelId="{15E01B8A-E7CE-4CC5-85F2-452E4C3855AE}" type="presParOf" srcId="{417D9C71-40FF-4DCA-972D-C29272E7B999}" destId="{C25C7345-1CB2-4C90-9040-C17A4064BA54}" srcOrd="1" destOrd="0" presId="urn:microsoft.com/office/officeart/2005/8/layout/orgChart1"/>
    <dgm:cxn modelId="{A2CA14A7-1CBB-4963-A819-AFF9FE086A8D}" type="presParOf" srcId="{417D9C71-40FF-4DCA-972D-C29272E7B999}" destId="{D795B2FF-D788-4361-97ED-5D4B06ED1DFF}" srcOrd="2" destOrd="0" presId="urn:microsoft.com/office/officeart/2005/8/layout/orgChart1"/>
    <dgm:cxn modelId="{4337A5E9-7C7A-4344-877F-15BE9B62D25B}" type="presParOf" srcId="{4048D73D-0163-4AF5-9231-0A71F8538F7E}" destId="{6A0B37B2-B518-416C-9F5A-492BF06BFD7B}" srcOrd="2" destOrd="0" presId="urn:microsoft.com/office/officeart/2005/8/layout/orgChart1"/>
    <dgm:cxn modelId="{FAD0585C-6827-4EF5-8F6D-D029F4406170}" type="presParOf" srcId="{4048D73D-0163-4AF5-9231-0A71F8538F7E}" destId="{FFF815C5-E010-432B-837F-FAFB51577171}" srcOrd="3" destOrd="0" presId="urn:microsoft.com/office/officeart/2005/8/layout/orgChart1"/>
    <dgm:cxn modelId="{A3A49F91-8118-4A0D-B881-5E71BCF1B0C2}" type="presParOf" srcId="{FFF815C5-E010-432B-837F-FAFB51577171}" destId="{56E3C406-A6D5-45FA-A2FA-2451919E8643}" srcOrd="0" destOrd="0" presId="urn:microsoft.com/office/officeart/2005/8/layout/orgChart1"/>
    <dgm:cxn modelId="{51B79474-8E99-4130-9EB6-346A15EF2A4F}" type="presParOf" srcId="{56E3C406-A6D5-45FA-A2FA-2451919E8643}" destId="{4C8397C3-91DF-4E89-A0E2-EF330FD16B4E}" srcOrd="0" destOrd="0" presId="urn:microsoft.com/office/officeart/2005/8/layout/orgChart1"/>
    <dgm:cxn modelId="{909BD6D3-62C1-468C-8FAD-ECEE18DDFF4E}" type="presParOf" srcId="{56E3C406-A6D5-45FA-A2FA-2451919E8643}" destId="{CCC4DA24-0F95-46AA-AE4E-49E0D1224F9C}" srcOrd="1" destOrd="0" presId="urn:microsoft.com/office/officeart/2005/8/layout/orgChart1"/>
    <dgm:cxn modelId="{5473D92B-8D32-4E2A-8769-EAA88AAD2948}" type="presParOf" srcId="{FFF815C5-E010-432B-837F-FAFB51577171}" destId="{11E3E087-BC14-4AC8-9A32-4E96CBC79898}" srcOrd="1" destOrd="0" presId="urn:microsoft.com/office/officeart/2005/8/layout/orgChart1"/>
    <dgm:cxn modelId="{95BC09BB-DA52-4A5C-8A5C-2BD2FC3B1A49}" type="presParOf" srcId="{FFF815C5-E010-432B-837F-FAFB51577171}" destId="{6B70F5B4-C4B1-4DCD-BE94-A3186C2E6DF0}" srcOrd="2" destOrd="0" presId="urn:microsoft.com/office/officeart/2005/8/layout/orgChart1"/>
    <dgm:cxn modelId="{CBEA22BF-B338-4F9B-8C02-58AD14D36191}" type="presParOf" srcId="{4048D73D-0163-4AF5-9231-0A71F8538F7E}" destId="{860B6547-12AC-446F-9C28-8F3F307C0297}" srcOrd="4" destOrd="0" presId="urn:microsoft.com/office/officeart/2005/8/layout/orgChart1"/>
    <dgm:cxn modelId="{E3034FB2-13DC-44D7-94C0-2C5E134E4521}" type="presParOf" srcId="{4048D73D-0163-4AF5-9231-0A71F8538F7E}" destId="{E3C58341-D3D7-4F43-B747-EABA74DAD016}" srcOrd="5" destOrd="0" presId="urn:microsoft.com/office/officeart/2005/8/layout/orgChart1"/>
    <dgm:cxn modelId="{B6F00122-F24A-4B67-BDE9-4C6010CC3F17}" type="presParOf" srcId="{E3C58341-D3D7-4F43-B747-EABA74DAD016}" destId="{1D6D133E-21BB-4BBB-B2CB-02F59333B5D4}" srcOrd="0" destOrd="0" presId="urn:microsoft.com/office/officeart/2005/8/layout/orgChart1"/>
    <dgm:cxn modelId="{221A2B42-6DB9-43AE-A8ED-54AA119309A0}" type="presParOf" srcId="{1D6D133E-21BB-4BBB-B2CB-02F59333B5D4}" destId="{60FDD175-E903-42FB-A79D-D84A3DC0D0DF}" srcOrd="0" destOrd="0" presId="urn:microsoft.com/office/officeart/2005/8/layout/orgChart1"/>
    <dgm:cxn modelId="{C922D816-DA54-4C55-AD00-094E0D69219C}" type="presParOf" srcId="{1D6D133E-21BB-4BBB-B2CB-02F59333B5D4}" destId="{57488DBA-6665-48C1-96F3-C0E6EF323D18}" srcOrd="1" destOrd="0" presId="urn:microsoft.com/office/officeart/2005/8/layout/orgChart1"/>
    <dgm:cxn modelId="{39A8B22B-D181-4937-BAD5-C4764A87CE4D}" type="presParOf" srcId="{E3C58341-D3D7-4F43-B747-EABA74DAD016}" destId="{690EB000-731D-4CB4-B334-B742071097C7}" srcOrd="1" destOrd="0" presId="urn:microsoft.com/office/officeart/2005/8/layout/orgChart1"/>
    <dgm:cxn modelId="{30A6A1C5-8A34-4FEA-934B-83D7D2B7EF75}" type="presParOf" srcId="{E3C58341-D3D7-4F43-B747-EABA74DAD016}" destId="{3907C2EB-7F9A-4631-883E-5EC5468427F7}" srcOrd="2" destOrd="0" presId="urn:microsoft.com/office/officeart/2005/8/layout/orgChart1"/>
    <dgm:cxn modelId="{F1C08C7B-01C2-4F1E-B2CA-79DDD0A06456}" type="presParOf" srcId="{886BF2AD-03E8-41E7-96D8-CF81E8B0B596}" destId="{662E0C02-904A-4092-B3B9-8EBA227A7329}" srcOrd="2" destOrd="0" presId="urn:microsoft.com/office/officeart/2005/8/layout/orgChart1"/>
    <dgm:cxn modelId="{5E2AA322-131D-4F3A-A463-BDCBC2F6CC93}" type="presParOf" srcId="{43E8262C-6C7F-46EE-B924-517E69BFB6E9}" destId="{AE0B5FDE-1090-4905-95CC-293AF51F0A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B6547-12AC-446F-9C28-8F3F307C0297}">
      <dsp:nvSpPr>
        <dsp:cNvPr id="0" name=""/>
        <dsp:cNvSpPr/>
      </dsp:nvSpPr>
      <dsp:spPr>
        <a:xfrm>
          <a:off x="8045198" y="1932669"/>
          <a:ext cx="460224" cy="3002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2745"/>
              </a:lnTo>
              <a:lnTo>
                <a:pt x="460224" y="300274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B37B2-B518-416C-9F5A-492BF06BFD7B}">
      <dsp:nvSpPr>
        <dsp:cNvPr id="0" name=""/>
        <dsp:cNvSpPr/>
      </dsp:nvSpPr>
      <dsp:spPr>
        <a:xfrm>
          <a:off x="8045198" y="1932669"/>
          <a:ext cx="460224" cy="186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729"/>
              </a:lnTo>
              <a:lnTo>
                <a:pt x="460224" y="18687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737FB-C7A7-49F6-A0E7-D1972A940336}">
      <dsp:nvSpPr>
        <dsp:cNvPr id="0" name=""/>
        <dsp:cNvSpPr/>
      </dsp:nvSpPr>
      <dsp:spPr>
        <a:xfrm>
          <a:off x="8045198" y="1932669"/>
          <a:ext cx="460224" cy="734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14"/>
              </a:lnTo>
              <a:lnTo>
                <a:pt x="460224" y="7347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876B9-F595-449E-9B64-868F1B091101}">
      <dsp:nvSpPr>
        <dsp:cNvPr id="0" name=""/>
        <dsp:cNvSpPr/>
      </dsp:nvSpPr>
      <dsp:spPr>
        <a:xfrm>
          <a:off x="5866154" y="812454"/>
          <a:ext cx="3406310" cy="321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06"/>
              </a:lnTo>
              <a:lnTo>
                <a:pt x="3406310" y="153906"/>
              </a:lnTo>
              <a:lnTo>
                <a:pt x="3406310" y="3216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C6AD-396A-47A5-BD40-35DEF6C65119}">
      <dsp:nvSpPr>
        <dsp:cNvPr id="0" name=""/>
        <dsp:cNvSpPr/>
      </dsp:nvSpPr>
      <dsp:spPr>
        <a:xfrm>
          <a:off x="4835406" y="1932669"/>
          <a:ext cx="427927" cy="3002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2745"/>
              </a:lnTo>
              <a:lnTo>
                <a:pt x="427927" y="300274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7787C-B1AC-4E83-951E-5AB445F92C67}">
      <dsp:nvSpPr>
        <dsp:cNvPr id="0" name=""/>
        <dsp:cNvSpPr/>
      </dsp:nvSpPr>
      <dsp:spPr>
        <a:xfrm>
          <a:off x="4835406" y="1932669"/>
          <a:ext cx="427927" cy="186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729"/>
              </a:lnTo>
              <a:lnTo>
                <a:pt x="427927" y="18687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B7CA7-D573-4195-91C3-269E8173E7D7}">
      <dsp:nvSpPr>
        <dsp:cNvPr id="0" name=""/>
        <dsp:cNvSpPr/>
      </dsp:nvSpPr>
      <dsp:spPr>
        <a:xfrm>
          <a:off x="4835406" y="1932669"/>
          <a:ext cx="427927" cy="734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14"/>
              </a:lnTo>
              <a:lnTo>
                <a:pt x="427927" y="7347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31DED-CCB3-4B1E-AE80-50C58E669252}">
      <dsp:nvSpPr>
        <dsp:cNvPr id="0" name=""/>
        <dsp:cNvSpPr/>
      </dsp:nvSpPr>
      <dsp:spPr>
        <a:xfrm>
          <a:off x="5866154" y="812454"/>
          <a:ext cx="110390" cy="321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06"/>
              </a:lnTo>
              <a:lnTo>
                <a:pt x="110390" y="153906"/>
              </a:lnTo>
              <a:lnTo>
                <a:pt x="110390" y="3216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2E664-D76D-429B-90E1-2A8D0D2D3B33}">
      <dsp:nvSpPr>
        <dsp:cNvPr id="0" name=""/>
        <dsp:cNvSpPr/>
      </dsp:nvSpPr>
      <dsp:spPr>
        <a:xfrm>
          <a:off x="1256897" y="1932669"/>
          <a:ext cx="368274" cy="3002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2797"/>
              </a:lnTo>
              <a:lnTo>
                <a:pt x="368274" y="300279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F0479-0F34-460A-A914-3ADFAB34B9A3}">
      <dsp:nvSpPr>
        <dsp:cNvPr id="0" name=""/>
        <dsp:cNvSpPr/>
      </dsp:nvSpPr>
      <dsp:spPr>
        <a:xfrm>
          <a:off x="1256897" y="1932669"/>
          <a:ext cx="492968" cy="186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729"/>
              </a:lnTo>
              <a:lnTo>
                <a:pt x="492968" y="18687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035C9-D4A5-4A20-A5F8-B9F07F72C613}">
      <dsp:nvSpPr>
        <dsp:cNvPr id="0" name=""/>
        <dsp:cNvSpPr/>
      </dsp:nvSpPr>
      <dsp:spPr>
        <a:xfrm>
          <a:off x="1256897" y="1932669"/>
          <a:ext cx="492968" cy="734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14"/>
              </a:lnTo>
              <a:lnTo>
                <a:pt x="492968" y="7347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3561B-B61B-4F74-9773-AE92254AF474}">
      <dsp:nvSpPr>
        <dsp:cNvPr id="0" name=""/>
        <dsp:cNvSpPr/>
      </dsp:nvSpPr>
      <dsp:spPr>
        <a:xfrm>
          <a:off x="2571479" y="812454"/>
          <a:ext cx="3294674" cy="321613"/>
        </a:xfrm>
        <a:custGeom>
          <a:avLst/>
          <a:gdLst/>
          <a:ahLst/>
          <a:cxnLst/>
          <a:rect l="0" t="0" r="0" b="0"/>
          <a:pathLst>
            <a:path>
              <a:moveTo>
                <a:pt x="3294674" y="0"/>
              </a:moveTo>
              <a:lnTo>
                <a:pt x="3294674" y="153906"/>
              </a:lnTo>
              <a:lnTo>
                <a:pt x="0" y="153906"/>
              </a:lnTo>
              <a:lnTo>
                <a:pt x="0" y="3216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7CE15-9D75-4654-A8EE-028B855D47B6}">
      <dsp:nvSpPr>
        <dsp:cNvPr id="0" name=""/>
        <dsp:cNvSpPr/>
      </dsp:nvSpPr>
      <dsp:spPr>
        <a:xfrm>
          <a:off x="1507653" y="13851"/>
          <a:ext cx="8717000" cy="79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Stratified Random Sampling Technique</a:t>
          </a:r>
          <a:endParaRPr lang="en-US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7653" y="13851"/>
        <a:ext cx="8717000" cy="798602"/>
      </dsp:txXfrm>
    </dsp:sp>
    <dsp:sp modelId="{AC37BBAF-B177-4E01-B5D1-8118B29BE919}">
      <dsp:nvSpPr>
        <dsp:cNvPr id="0" name=""/>
        <dsp:cNvSpPr/>
      </dsp:nvSpPr>
      <dsp:spPr>
        <a:xfrm>
          <a:off x="928251" y="1134067"/>
          <a:ext cx="3286456" cy="7986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Delhi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251" y="1134067"/>
        <a:ext cx="3286456" cy="798602"/>
      </dsp:txXfrm>
    </dsp:sp>
    <dsp:sp modelId="{B3A76A6F-C8E7-4C70-96BF-9AB6B90E53B2}">
      <dsp:nvSpPr>
        <dsp:cNvPr id="0" name=""/>
        <dsp:cNvSpPr/>
      </dsp:nvSpPr>
      <dsp:spPr>
        <a:xfrm>
          <a:off x="1749865" y="2268082"/>
          <a:ext cx="1968890" cy="7986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Primary -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392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9865" y="2268082"/>
        <a:ext cx="1968890" cy="798602"/>
      </dsp:txXfrm>
    </dsp:sp>
    <dsp:sp modelId="{09F22D2D-911B-4D35-9992-01969CAC5507}">
      <dsp:nvSpPr>
        <dsp:cNvPr id="0" name=""/>
        <dsp:cNvSpPr/>
      </dsp:nvSpPr>
      <dsp:spPr>
        <a:xfrm>
          <a:off x="1749865" y="3402098"/>
          <a:ext cx="1941178" cy="7986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Fortnight 1 -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392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9865" y="3402098"/>
        <a:ext cx="1941178" cy="798602"/>
      </dsp:txXfrm>
    </dsp:sp>
    <dsp:sp modelId="{9D07FC17-77CB-48B5-AF87-EA0FA514F6E5}">
      <dsp:nvSpPr>
        <dsp:cNvPr id="0" name=""/>
        <dsp:cNvSpPr/>
      </dsp:nvSpPr>
      <dsp:spPr>
        <a:xfrm>
          <a:off x="1625172" y="4536165"/>
          <a:ext cx="2052008" cy="7986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Fortnight 2 -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354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5172" y="4536165"/>
        <a:ext cx="2052008" cy="798602"/>
      </dsp:txXfrm>
    </dsp:sp>
    <dsp:sp modelId="{1D2DC843-D8DB-458E-AD6B-3F8841AE3D8C}">
      <dsp:nvSpPr>
        <dsp:cNvPr id="0" name=""/>
        <dsp:cNvSpPr/>
      </dsp:nvSpPr>
      <dsp:spPr>
        <a:xfrm>
          <a:off x="4550121" y="1134067"/>
          <a:ext cx="2852847" cy="7986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Bhubaneswar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0121" y="1134067"/>
        <a:ext cx="2852847" cy="798602"/>
      </dsp:txXfrm>
    </dsp:sp>
    <dsp:sp modelId="{64255AF5-4EAA-41B0-A37B-B633DA0EB4A9}">
      <dsp:nvSpPr>
        <dsp:cNvPr id="0" name=""/>
        <dsp:cNvSpPr/>
      </dsp:nvSpPr>
      <dsp:spPr>
        <a:xfrm>
          <a:off x="5263333" y="2268082"/>
          <a:ext cx="1980997" cy="7986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Primary -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290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3333" y="2268082"/>
        <a:ext cx="1980997" cy="798602"/>
      </dsp:txXfrm>
    </dsp:sp>
    <dsp:sp modelId="{5C86BA3E-DDED-41F7-A358-764F1F2A7018}">
      <dsp:nvSpPr>
        <dsp:cNvPr id="0" name=""/>
        <dsp:cNvSpPr/>
      </dsp:nvSpPr>
      <dsp:spPr>
        <a:xfrm>
          <a:off x="5263333" y="3402098"/>
          <a:ext cx="1952343" cy="7986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Fortnight 1 -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290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3333" y="3402098"/>
        <a:ext cx="1952343" cy="798602"/>
      </dsp:txXfrm>
    </dsp:sp>
    <dsp:sp modelId="{5ED85B80-1390-48B0-BB85-D3C80058BCD6}">
      <dsp:nvSpPr>
        <dsp:cNvPr id="0" name=""/>
        <dsp:cNvSpPr/>
      </dsp:nvSpPr>
      <dsp:spPr>
        <a:xfrm>
          <a:off x="5263333" y="4536113"/>
          <a:ext cx="2007766" cy="7986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Fortnight 2 -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281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3333" y="4536113"/>
        <a:ext cx="2007766" cy="798602"/>
      </dsp:txXfrm>
    </dsp:sp>
    <dsp:sp modelId="{43DE0848-258E-4E50-AB79-7DD6DBDA35C1}">
      <dsp:nvSpPr>
        <dsp:cNvPr id="0" name=""/>
        <dsp:cNvSpPr/>
      </dsp:nvSpPr>
      <dsp:spPr>
        <a:xfrm>
          <a:off x="7738381" y="1134067"/>
          <a:ext cx="3068166" cy="7986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Rajkot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8381" y="1134067"/>
        <a:ext cx="3068166" cy="798602"/>
      </dsp:txXfrm>
    </dsp:sp>
    <dsp:sp modelId="{AD7F9A91-EB76-406A-BEDD-590EB87BD8AD}">
      <dsp:nvSpPr>
        <dsp:cNvPr id="0" name=""/>
        <dsp:cNvSpPr/>
      </dsp:nvSpPr>
      <dsp:spPr>
        <a:xfrm>
          <a:off x="8505423" y="2268082"/>
          <a:ext cx="1978984" cy="7986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Primary -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286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05423" y="2268082"/>
        <a:ext cx="1978984" cy="798602"/>
      </dsp:txXfrm>
    </dsp:sp>
    <dsp:sp modelId="{4C8397C3-91DF-4E89-A0E2-EF330FD16B4E}">
      <dsp:nvSpPr>
        <dsp:cNvPr id="0" name=""/>
        <dsp:cNvSpPr/>
      </dsp:nvSpPr>
      <dsp:spPr>
        <a:xfrm>
          <a:off x="8505423" y="3402098"/>
          <a:ext cx="2014139" cy="7986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Fortnight 1 -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283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05423" y="3402098"/>
        <a:ext cx="2014139" cy="798602"/>
      </dsp:txXfrm>
    </dsp:sp>
    <dsp:sp modelId="{60FDD175-E903-42FB-A79D-D84A3DC0D0DF}">
      <dsp:nvSpPr>
        <dsp:cNvPr id="0" name=""/>
        <dsp:cNvSpPr/>
      </dsp:nvSpPr>
      <dsp:spPr>
        <a:xfrm>
          <a:off x="8505423" y="4536113"/>
          <a:ext cx="1979799" cy="7986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Fortnight 2 -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05423" y="4536113"/>
        <a:ext cx="1979799" cy="798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ACB09E-8DCD-45D0-93E3-77C97CD71208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B12B89-78A0-4B3C-9435-D5E463F42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494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DB0277-3DD7-41CE-BC28-1046016BC9D0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56E695-F014-4C67-A604-3C2C74240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84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AB6A-D87B-4BBB-BCBC-29569333051C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65B7-DA62-42B9-9B5C-C5D1630BD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03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AB6A-D87B-4BBB-BCBC-29569333051C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65B7-DA62-42B9-9B5C-C5D1630BD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75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AB6A-D87B-4BBB-BCBC-29569333051C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65B7-DA62-42B9-9B5C-C5D1630BD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58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AB6A-D87B-4BBB-BCBC-29569333051C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65B7-DA62-42B9-9B5C-C5D1630BD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02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AB6A-D87B-4BBB-BCBC-29569333051C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65B7-DA62-42B9-9B5C-C5D1630BD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1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AB6A-D87B-4BBB-BCBC-29569333051C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65B7-DA62-42B9-9B5C-C5D1630BD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81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AB6A-D87B-4BBB-BCBC-29569333051C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65B7-DA62-42B9-9B5C-C5D1630BD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19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AB6A-D87B-4BBB-BCBC-29569333051C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65B7-DA62-42B9-9B5C-C5D1630BD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73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AB6A-D87B-4BBB-BCBC-29569333051C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65B7-DA62-42B9-9B5C-C5D1630BD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04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AB6A-D87B-4BBB-BCBC-29569333051C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65B7-DA62-42B9-9B5C-C5D1630BD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272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AB6A-D87B-4BBB-BCBC-29569333051C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65B7-DA62-42B9-9B5C-C5D1630BD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93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AB6A-D87B-4BBB-BCBC-29569333051C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A65B7-DA62-42B9-9B5C-C5D1630BD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297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r.magotra@irade.or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745" y="308430"/>
            <a:ext cx="11310424" cy="2339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IN" dirty="0"/>
          </a:p>
          <a:p>
            <a:endParaRPr lang="en-IN" dirty="0"/>
          </a:p>
          <a:p>
            <a:pPr algn="ctr"/>
            <a:r>
              <a:rPr lang="en-US" dirty="0"/>
              <a:t> </a:t>
            </a:r>
            <a:r>
              <a:rPr lang="en-US" sz="2400" b="1" dirty="0">
                <a:solidFill>
                  <a:srgbClr val="1F6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ASIA HEAT HEALTH </a:t>
            </a:r>
            <a:r>
              <a:rPr lang="en-US" sz="2400" b="1" dirty="0" smtClean="0">
                <a:solidFill>
                  <a:srgbClr val="1F6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SUMMIT</a:t>
            </a:r>
          </a:p>
          <a:p>
            <a:pPr algn="ctr"/>
            <a:endParaRPr lang="en-US" b="1" dirty="0" smtClean="0">
              <a:solidFill>
                <a:srgbClr val="1F64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400" dirty="0" smtClean="0">
                <a:solidFill>
                  <a:srgbClr val="1F6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  <a:r>
              <a:rPr lang="en-IN" sz="2400" dirty="0">
                <a:solidFill>
                  <a:srgbClr val="1F6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smtClean="0">
                <a:solidFill>
                  <a:srgbClr val="1F6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</a:p>
          <a:p>
            <a:pPr algn="ctr"/>
            <a:endParaRPr lang="en-IN" sz="2400" dirty="0" smtClean="0">
              <a:solidFill>
                <a:srgbClr val="1F64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000" dirty="0" smtClean="0">
                <a:solidFill>
                  <a:srgbClr val="1F6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IN" sz="2000" dirty="0">
                <a:solidFill>
                  <a:srgbClr val="1F6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February </a:t>
            </a:r>
            <a:r>
              <a:rPr lang="en-IN" sz="2000" dirty="0" smtClean="0">
                <a:solidFill>
                  <a:srgbClr val="1F64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744" y="2645738"/>
            <a:ext cx="11310424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32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Interventions in South </a:t>
            </a:r>
            <a:r>
              <a:rPr lang="en-US" sz="32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Asia</a:t>
            </a:r>
          </a:p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IN" sz="3200" b="1" kern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heat stress on Livelihoods, productivity and Health </a:t>
            </a:r>
          </a:p>
          <a:p>
            <a:r>
              <a:rPr lang="en-IN" dirty="0"/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10" r="8612"/>
          <a:stretch/>
        </p:blipFill>
        <p:spPr>
          <a:xfrm>
            <a:off x="6225956" y="5627183"/>
            <a:ext cx="3235570" cy="8969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7956" y="450721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Rohit Magotra</a:t>
            </a:r>
            <a:endParaRPr lang="en-IN" sz="2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Deputy </a:t>
            </a:r>
            <a:r>
              <a:rPr lang="en-IN" sz="21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Director, IRADe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817" y="5799910"/>
            <a:ext cx="33952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2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10545" y="5769350"/>
            <a:ext cx="3103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Bhubaneshwar</a:t>
            </a:r>
            <a:endParaRPr lang="en-US" sz="2000" b="1" dirty="0"/>
          </a:p>
        </p:txBody>
      </p:sp>
      <p:pic>
        <p:nvPicPr>
          <p:cNvPr id="13" name="Picture 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8" t="2365"/>
          <a:stretch>
            <a:fillRect/>
          </a:stretch>
        </p:blipFill>
        <p:spPr bwMode="auto">
          <a:xfrm>
            <a:off x="0" y="1053298"/>
            <a:ext cx="4347274" cy="42222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2" r="1833" b="2377"/>
          <a:stretch>
            <a:fillRect/>
          </a:stretch>
        </p:blipFill>
        <p:spPr bwMode="auto">
          <a:xfrm>
            <a:off x="4347274" y="1053298"/>
            <a:ext cx="4350017" cy="4260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49" t="20290" r="24574" b="9933"/>
          <a:stretch>
            <a:fillRect/>
          </a:stretch>
        </p:blipFill>
        <p:spPr bwMode="auto">
          <a:xfrm>
            <a:off x="8697292" y="1053298"/>
            <a:ext cx="3480853" cy="42996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Variation of Temperature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6928" y="598280"/>
            <a:ext cx="12192000" cy="431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Hotspots Maps - Bhubaneshwar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2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Hotspots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1152830"/>
              </p:ext>
            </p:extLst>
          </p:nvPr>
        </p:nvGraphicFramePr>
        <p:xfrm>
          <a:off x="39933" y="633049"/>
          <a:ext cx="3736769" cy="50989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0700">
                  <a:extLst>
                    <a:ext uri="{9D8B030D-6E8A-4147-A177-3AD203B41FA5}">
                      <a16:colId xmlns:a16="http://schemas.microsoft.com/office/drawing/2014/main" xmlns="" val="3864191154"/>
                    </a:ext>
                  </a:extLst>
                </a:gridCol>
                <a:gridCol w="1176069">
                  <a:extLst>
                    <a:ext uri="{9D8B030D-6E8A-4147-A177-3AD203B41FA5}">
                      <a16:colId xmlns:a16="http://schemas.microsoft.com/office/drawing/2014/main" xmlns="" val="1562840645"/>
                    </a:ext>
                  </a:extLst>
                </a:gridCol>
              </a:tblGrid>
              <a:tr h="10148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Rajkot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Surveyed Hotspots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Ward Number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8800853"/>
                  </a:ext>
                </a:extLst>
              </a:tr>
              <a:tr h="513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Rajyadhar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3627516"/>
                  </a:ext>
                </a:extLst>
              </a:tr>
              <a:tr h="7831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Bhimrav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Nagar,</a:t>
                      </a:r>
                      <a:r>
                        <a:rPr lang="en-US" sz="16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Pradyuman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Park, Sadhu </a:t>
                      </a: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Vasvani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Road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5290104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Jay </a:t>
                      </a: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Bhimnagar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9909099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Bharatnagar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5927473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Bajrang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Society </a:t>
                      </a: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Rashulpura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7513178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Ambedkar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Nagar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1973703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liludiwonkdi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2248191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Bharatnagar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7976120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Shitaldhara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878969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639028"/>
              </p:ext>
            </p:extLst>
          </p:nvPr>
        </p:nvGraphicFramePr>
        <p:xfrm>
          <a:off x="3809057" y="633180"/>
          <a:ext cx="4937760" cy="551655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743201">
                  <a:extLst>
                    <a:ext uri="{9D8B030D-6E8A-4147-A177-3AD203B41FA5}">
                      <a16:colId xmlns:a16="http://schemas.microsoft.com/office/drawing/2014/main" xmlns="" val="2847821324"/>
                    </a:ext>
                  </a:extLst>
                </a:gridCol>
                <a:gridCol w="2194559">
                  <a:extLst>
                    <a:ext uri="{9D8B030D-6E8A-4147-A177-3AD203B41FA5}">
                      <a16:colId xmlns:a16="http://schemas.microsoft.com/office/drawing/2014/main" xmlns="" val="3248364286"/>
                    </a:ext>
                  </a:extLst>
                </a:gridCol>
              </a:tblGrid>
              <a:tr h="949955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</a:t>
                      </a:r>
                    </a:p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Surveyed 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Hotspots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Ward Name/ No.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1044645"/>
                  </a:ext>
                </a:extLst>
              </a:tr>
              <a:tr h="427962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Indira </a:t>
                      </a:r>
                      <a:r>
                        <a:rPr lang="en-US" sz="16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kalyan</a:t>
                      </a:r>
                      <a:r>
                        <a:rPr lang="en-US" sz="16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Vihar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Harkesh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Nagar 092S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extLst>
                  <a:ext uri="{0D108BD9-81ED-4DB2-BD59-A6C34878D82A}">
                    <a16:rowId xmlns:a16="http://schemas.microsoft.com/office/drawing/2014/main" xmlns="" val="1044334928"/>
                  </a:ext>
                </a:extLst>
              </a:tr>
              <a:tr h="427962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Sanjay colony </a:t>
                      </a:r>
                      <a:r>
                        <a:rPr lang="en-US" sz="16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Okhla</a:t>
                      </a:r>
                      <a:r>
                        <a:rPr lang="en-US" sz="16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phase 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Harkesh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Nagar 092S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extLst>
                  <a:ext uri="{0D108BD9-81ED-4DB2-BD59-A6C34878D82A}">
                    <a16:rowId xmlns:a16="http://schemas.microsoft.com/office/drawing/2014/main" xmlns="" val="1738662244"/>
                  </a:ext>
                </a:extLst>
              </a:tr>
              <a:tr h="325275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Slum in </a:t>
                      </a:r>
                      <a:r>
                        <a:rPr lang="en-US" sz="16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Khayala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Khyala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008S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extLst>
                  <a:ext uri="{0D108BD9-81ED-4DB2-BD59-A6C34878D82A}">
                    <a16:rowId xmlns:a16="http://schemas.microsoft.com/office/drawing/2014/main" xmlns="" val="2237879561"/>
                  </a:ext>
                </a:extLst>
              </a:tr>
              <a:tr h="325275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Prem</a:t>
                      </a:r>
                      <a:r>
                        <a:rPr lang="en-US" sz="16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</a:t>
                      </a:r>
                      <a:r>
                        <a:rPr lang="en-US" sz="16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Bridge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Wazir </a:t>
                      </a: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072N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extLst>
                  <a:ext uri="{0D108BD9-81ED-4DB2-BD59-A6C34878D82A}">
                    <a16:rowId xmlns:a16="http://schemas.microsoft.com/office/drawing/2014/main" xmlns="" val="3035686442"/>
                  </a:ext>
                </a:extLst>
              </a:tr>
              <a:tr h="325275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Slum near </a:t>
                      </a:r>
                      <a:r>
                        <a:rPr lang="en-US" sz="16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Samalkha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Bijwasan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048S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extLst>
                  <a:ext uri="{0D108BD9-81ED-4DB2-BD59-A6C34878D82A}">
                    <a16:rowId xmlns:a16="http://schemas.microsoft.com/office/drawing/2014/main" xmlns="" val="2532244335"/>
                  </a:ext>
                </a:extLst>
              </a:tr>
              <a:tr h="666949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Sanjay Amar colony, Vishwas nagar</a:t>
                      </a:r>
                      <a:endParaRPr lang="en-US" sz="16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Vishwas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Nagar 017E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extLst>
                  <a:ext uri="{0D108BD9-81ED-4DB2-BD59-A6C34878D82A}">
                    <a16:rowId xmlns:a16="http://schemas.microsoft.com/office/drawing/2014/main" xmlns="" val="615769158"/>
                  </a:ext>
                </a:extLst>
              </a:tr>
              <a:tr h="666949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Mayapuri slum along Rewari railway line</a:t>
                      </a:r>
                      <a:endParaRPr lang="en-US" sz="16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Harinagar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010S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extLst>
                  <a:ext uri="{0D108BD9-81ED-4DB2-BD59-A6C34878D82A}">
                    <a16:rowId xmlns:a16="http://schemas.microsoft.com/office/drawing/2014/main" xmlns="" val="2398395128"/>
                  </a:ext>
                </a:extLst>
              </a:tr>
              <a:tr h="325275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Jahangirpuri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Jahangir </a:t>
                      </a: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Puri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021N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extLst>
                  <a:ext uri="{0D108BD9-81ED-4DB2-BD59-A6C34878D82A}">
                    <a16:rowId xmlns:a16="http://schemas.microsoft.com/office/drawing/2014/main" xmlns="" val="1136729807"/>
                  </a:ext>
                </a:extLst>
              </a:tr>
              <a:tr h="325275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Shakoor</a:t>
                      </a:r>
                      <a:r>
                        <a:rPr lang="en-US" sz="16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16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Dandi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 Gate 088N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extLst>
                  <a:ext uri="{0D108BD9-81ED-4DB2-BD59-A6C34878D82A}">
                    <a16:rowId xmlns:a16="http://schemas.microsoft.com/office/drawing/2014/main" xmlns="" val="3428577544"/>
                  </a:ext>
                </a:extLst>
              </a:tr>
              <a:tr h="325275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Buland</a:t>
                      </a:r>
                      <a:r>
                        <a:rPr lang="en-US" sz="16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masjid slums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Shastri</a:t>
                      </a:r>
                      <a:r>
                        <a:rPr lang="en-US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Park 025E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652" marR="35652" marT="6635" marB="0" anchor="ctr"/>
                </a:tc>
                <a:extLst>
                  <a:ext uri="{0D108BD9-81ED-4DB2-BD59-A6C34878D82A}">
                    <a16:rowId xmlns:a16="http://schemas.microsoft.com/office/drawing/2014/main" xmlns="" val="2881191056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8810878"/>
              </p:ext>
            </p:extLst>
          </p:nvPr>
        </p:nvGraphicFramePr>
        <p:xfrm>
          <a:off x="8779172" y="633179"/>
          <a:ext cx="3371538" cy="509883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46774">
                  <a:extLst>
                    <a:ext uri="{9D8B030D-6E8A-4147-A177-3AD203B41FA5}">
                      <a16:colId xmlns:a16="http://schemas.microsoft.com/office/drawing/2014/main" xmlns="" val="3054912654"/>
                    </a:ext>
                  </a:extLst>
                </a:gridCol>
                <a:gridCol w="1024764">
                  <a:extLst>
                    <a:ext uri="{9D8B030D-6E8A-4147-A177-3AD203B41FA5}">
                      <a16:colId xmlns:a16="http://schemas.microsoft.com/office/drawing/2014/main" xmlns="" val="1789469178"/>
                    </a:ext>
                  </a:extLst>
                </a:gridCol>
              </a:tblGrid>
              <a:tr h="913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Bhubaneshwar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Surveyed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Hotspots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Ward Number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7524983"/>
                  </a:ext>
                </a:extLst>
              </a:tr>
              <a:tr h="548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Neheru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palei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Infocity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backside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64320108"/>
                  </a:ext>
                </a:extLst>
              </a:tr>
              <a:tr h="333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Sriram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Nagar slum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89022734"/>
                  </a:ext>
                </a:extLst>
              </a:tr>
              <a:tr h="420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Jagannath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Ambatota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slum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55755845"/>
                  </a:ext>
                </a:extLst>
              </a:tr>
              <a:tr h="548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Sailashree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vihar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Mahavir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vasti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06103214"/>
                  </a:ext>
                </a:extLst>
              </a:tr>
              <a:tr h="570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Munda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sahi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Rangamatia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upara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sahi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90664138"/>
                  </a:ext>
                </a:extLst>
              </a:tr>
              <a:tr h="408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Doordarshan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kendra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66065905"/>
                  </a:ext>
                </a:extLst>
              </a:tr>
              <a:tr h="2740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Ekamra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villa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96469084"/>
                  </a:ext>
                </a:extLst>
              </a:tr>
              <a:tr h="2740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Ghatikia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village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29373048"/>
                  </a:ext>
                </a:extLst>
              </a:tr>
              <a:tr h="2740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Mangala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slum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50413781"/>
                  </a:ext>
                </a:extLst>
              </a:tr>
              <a:tr h="534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Subash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nagar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slum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94230237"/>
                  </a:ext>
                </a:extLst>
              </a:tr>
            </a:tbl>
          </a:graphicData>
        </a:graphic>
      </p:graphicFrame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266547" y="29052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33" y="5866037"/>
            <a:ext cx="373676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300000"/>
              </a:lnSpc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Rajkot – </a:t>
            </a:r>
            <a:r>
              <a:rPr lang="en-US" dirty="0">
                <a:solidFill>
                  <a:srgbClr val="C00000"/>
                </a:solidFill>
              </a:rPr>
              <a:t>9 hotspots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09057" y="5866037"/>
            <a:ext cx="49377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Delhi –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Hotspots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779172" y="5866037"/>
            <a:ext cx="337153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Bhubaneshwar -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Hotspots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4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Methodology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289122919"/>
              </p:ext>
            </p:extLst>
          </p:nvPr>
        </p:nvGraphicFramePr>
        <p:xfrm>
          <a:off x="1579087" y="830788"/>
          <a:ext cx="95025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6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Household Sampling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902123976"/>
              </p:ext>
            </p:extLst>
          </p:nvPr>
        </p:nvGraphicFramePr>
        <p:xfrm>
          <a:off x="277091" y="803565"/>
          <a:ext cx="11734800" cy="533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5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854" y="2826327"/>
            <a:ext cx="12192000" cy="6101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&amp; Basic Services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9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Access/Nature of Housing </a:t>
            </a:r>
            <a:r>
              <a:rPr lang="en-US" dirty="0"/>
              <a:t>- Bhubaneswar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1" t="1246" b="2555"/>
          <a:stretch/>
        </p:blipFill>
        <p:spPr>
          <a:xfrm>
            <a:off x="681622" y="610136"/>
            <a:ext cx="4557344" cy="585997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91849" y="673668"/>
          <a:ext cx="5858656" cy="2926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29328">
                  <a:extLst>
                    <a:ext uri="{9D8B030D-6E8A-4147-A177-3AD203B41FA5}">
                      <a16:colId xmlns:a16="http://schemas.microsoft.com/office/drawing/2014/main" xmlns="" val="1725650102"/>
                    </a:ext>
                  </a:extLst>
                </a:gridCol>
                <a:gridCol w="2929328">
                  <a:extLst>
                    <a:ext uri="{9D8B030D-6E8A-4147-A177-3AD203B41FA5}">
                      <a16:colId xmlns:a16="http://schemas.microsoft.com/office/drawing/2014/main" xmlns="" val="3618536516"/>
                    </a:ext>
                  </a:extLst>
                </a:gridCol>
              </a:tblGrid>
              <a:tr h="27201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Sector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Parameters</a:t>
                      </a:r>
                      <a:r>
                        <a:rPr lang="en-IN" baseline="0" dirty="0" smtClean="0"/>
                        <a:t> </a:t>
                      </a:r>
                      <a:endParaRPr lang="en-IN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0675895"/>
                  </a:ext>
                </a:extLst>
              </a:tr>
              <a:tr h="272018">
                <a:tc rowSpan="7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IN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dirty="0" smtClean="0"/>
                        <a:t>Access to</a:t>
                      </a:r>
                      <a:r>
                        <a:rPr lang="en-IN" baseline="0" dirty="0" smtClean="0"/>
                        <a:t> Housing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Years of Occupancy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007705"/>
                  </a:ext>
                </a:extLst>
              </a:tr>
              <a:tr h="272018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Rooms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3539879"/>
                  </a:ext>
                </a:extLst>
              </a:tr>
              <a:tr h="272018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Type of House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9416369"/>
                  </a:ext>
                </a:extLst>
              </a:tr>
              <a:tr h="27201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Floor Type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6182595"/>
                  </a:ext>
                </a:extLst>
              </a:tr>
              <a:tr h="27201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Roof Type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7117610"/>
                  </a:ext>
                </a:extLst>
              </a:tr>
              <a:tr h="27201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Wall Type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925080"/>
                  </a:ext>
                </a:extLst>
              </a:tr>
              <a:tr h="27201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Wall Colour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049042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91849" y="3707586"/>
          <a:ext cx="5858655" cy="2570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26251">
                  <a:extLst>
                    <a:ext uri="{9D8B030D-6E8A-4147-A177-3AD203B41FA5}">
                      <a16:colId xmlns:a16="http://schemas.microsoft.com/office/drawing/2014/main" xmlns="" val="2337023117"/>
                    </a:ext>
                  </a:extLst>
                </a:gridCol>
                <a:gridCol w="2972268">
                  <a:extLst>
                    <a:ext uri="{9D8B030D-6E8A-4147-A177-3AD203B41FA5}">
                      <a16:colId xmlns:a16="http://schemas.microsoft.com/office/drawing/2014/main" xmlns="" val="262649886"/>
                    </a:ext>
                  </a:extLst>
                </a:gridCol>
                <a:gridCol w="1160136">
                  <a:extLst>
                    <a:ext uri="{9D8B030D-6E8A-4147-A177-3AD203B41FA5}">
                      <a16:colId xmlns:a16="http://schemas.microsoft.com/office/drawing/2014/main" xmlns="" val="1640161284"/>
                    </a:ext>
                  </a:extLst>
                </a:gridCol>
              </a:tblGrid>
              <a:tr h="85541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The most Vulnerable wards</a:t>
                      </a:r>
                    </a:p>
                    <a:p>
                      <a:pPr algn="ctr"/>
                      <a:endParaRPr lang="en-IN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Wards Number</a:t>
                      </a:r>
                    </a:p>
                    <a:p>
                      <a:pPr algn="ctr"/>
                      <a:endParaRPr lang="en-IN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accent4"/>
                          </a:solidFill>
                        </a:rPr>
                        <a:t>(Out</a:t>
                      </a:r>
                      <a:r>
                        <a:rPr lang="en-IN" baseline="0" dirty="0" smtClean="0">
                          <a:solidFill>
                            <a:schemeClr val="accent4"/>
                          </a:solidFill>
                        </a:rPr>
                        <a:t> of 10 Thermal Hotspots)</a:t>
                      </a:r>
                      <a:endParaRPr lang="en-IN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Total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936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Low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Nil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Nil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Medium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 (65)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659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High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( 1 , 5, 6 , 7 , 9 , 12 , 15 , 23 , 20 )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9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4238616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1" t="71009" r="4496" b="6518"/>
          <a:stretch/>
        </p:blipFill>
        <p:spPr>
          <a:xfrm>
            <a:off x="3931066" y="4974752"/>
            <a:ext cx="1187866" cy="13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77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Access to Ventilation - Bhubaneswar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0" t="1371" b="2555"/>
          <a:stretch/>
        </p:blipFill>
        <p:spPr>
          <a:xfrm>
            <a:off x="700755" y="610136"/>
            <a:ext cx="4570856" cy="58599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700043" y="1484234"/>
          <a:ext cx="5858656" cy="1285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29328">
                  <a:extLst>
                    <a:ext uri="{9D8B030D-6E8A-4147-A177-3AD203B41FA5}">
                      <a16:colId xmlns:a16="http://schemas.microsoft.com/office/drawing/2014/main" xmlns="" val="1725650102"/>
                    </a:ext>
                  </a:extLst>
                </a:gridCol>
                <a:gridCol w="2929328">
                  <a:extLst>
                    <a:ext uri="{9D8B030D-6E8A-4147-A177-3AD203B41FA5}">
                      <a16:colId xmlns:a16="http://schemas.microsoft.com/office/drawing/2014/main" xmlns="" val="3618536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Sector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Parameters</a:t>
                      </a:r>
                      <a:r>
                        <a:rPr lang="en-IN" baseline="0" dirty="0" smtClean="0"/>
                        <a:t> </a:t>
                      </a:r>
                      <a:endParaRPr lang="en-IN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067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dirty="0" smtClean="0"/>
                        <a:t>Access</a:t>
                      </a:r>
                      <a:r>
                        <a:rPr lang="en-IN" baseline="0" dirty="0" smtClean="0"/>
                        <a:t> to Ventilation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 smtClean="0"/>
                    </a:p>
                    <a:p>
                      <a:pPr algn="ctr"/>
                      <a:r>
                        <a:rPr lang="en-IN" dirty="0" smtClean="0"/>
                        <a:t>Number of Windows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0077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700044" y="3205085"/>
          <a:ext cx="5858655" cy="2570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26251">
                  <a:extLst>
                    <a:ext uri="{9D8B030D-6E8A-4147-A177-3AD203B41FA5}">
                      <a16:colId xmlns:a16="http://schemas.microsoft.com/office/drawing/2014/main" xmlns="" val="2337023117"/>
                    </a:ext>
                  </a:extLst>
                </a:gridCol>
                <a:gridCol w="2972268">
                  <a:extLst>
                    <a:ext uri="{9D8B030D-6E8A-4147-A177-3AD203B41FA5}">
                      <a16:colId xmlns:a16="http://schemas.microsoft.com/office/drawing/2014/main" xmlns="" val="262649886"/>
                    </a:ext>
                  </a:extLst>
                </a:gridCol>
                <a:gridCol w="1160136">
                  <a:extLst>
                    <a:ext uri="{9D8B030D-6E8A-4147-A177-3AD203B41FA5}">
                      <a16:colId xmlns:a16="http://schemas.microsoft.com/office/drawing/2014/main" xmlns="" val="1640161284"/>
                    </a:ext>
                  </a:extLst>
                </a:gridCol>
              </a:tblGrid>
              <a:tr h="85541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The most Vulnerable wards</a:t>
                      </a:r>
                    </a:p>
                    <a:p>
                      <a:pPr algn="ctr"/>
                      <a:endParaRPr lang="en-IN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Wards Number</a:t>
                      </a:r>
                    </a:p>
                    <a:p>
                      <a:pPr algn="ctr"/>
                      <a:endParaRPr lang="en-IN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accent4"/>
                          </a:solidFill>
                        </a:rPr>
                        <a:t>(Out</a:t>
                      </a:r>
                      <a:r>
                        <a:rPr lang="en-IN" baseline="0" dirty="0" smtClean="0">
                          <a:solidFill>
                            <a:schemeClr val="accent4"/>
                          </a:solidFill>
                        </a:rPr>
                        <a:t> of 10 Thermal Hotspots)</a:t>
                      </a:r>
                      <a:endParaRPr lang="en-IN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Total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936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Low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Nil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Nil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Medium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Nil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Nil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659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High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( 1 , 5, 6 , 7 , 9 , 12 , 15 , 20 , 23 , 65 )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10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4238616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1" t="71009" r="4496" b="6518"/>
          <a:stretch/>
        </p:blipFill>
        <p:spPr>
          <a:xfrm>
            <a:off x="3859929" y="4974752"/>
            <a:ext cx="1187866" cy="13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8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Access to Water - Bhubaneswar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8" t="1307" b="2369"/>
          <a:stretch/>
        </p:blipFill>
        <p:spPr>
          <a:xfrm>
            <a:off x="675381" y="610136"/>
            <a:ext cx="4566610" cy="585997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700043" y="1079802"/>
          <a:ext cx="5858656" cy="1828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29328">
                  <a:extLst>
                    <a:ext uri="{9D8B030D-6E8A-4147-A177-3AD203B41FA5}">
                      <a16:colId xmlns:a16="http://schemas.microsoft.com/office/drawing/2014/main" xmlns="" val="1725650102"/>
                    </a:ext>
                  </a:extLst>
                </a:gridCol>
                <a:gridCol w="2929328">
                  <a:extLst>
                    <a:ext uri="{9D8B030D-6E8A-4147-A177-3AD203B41FA5}">
                      <a16:colId xmlns:a16="http://schemas.microsoft.com/office/drawing/2014/main" xmlns="" val="3618536516"/>
                    </a:ext>
                  </a:extLst>
                </a:gridCol>
              </a:tblGrid>
              <a:tr h="27890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Sector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Parameters</a:t>
                      </a:r>
                      <a:r>
                        <a:rPr lang="en-IN" baseline="0" dirty="0" smtClean="0"/>
                        <a:t> </a:t>
                      </a:r>
                      <a:endParaRPr lang="en-IN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0675895"/>
                  </a:ext>
                </a:extLst>
              </a:tr>
              <a:tr h="278908">
                <a:tc row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IN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dirty="0" smtClean="0"/>
                        <a:t>Access</a:t>
                      </a:r>
                      <a:r>
                        <a:rPr lang="en-IN" baseline="0" dirty="0" smtClean="0"/>
                        <a:t> to Water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Water Source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007705"/>
                  </a:ext>
                </a:extLst>
              </a:tr>
              <a:tr h="278908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Water Source Location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3539879"/>
                  </a:ext>
                </a:extLst>
              </a:tr>
              <a:tr h="278908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Water Collection Time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9416369"/>
                  </a:ext>
                </a:extLst>
              </a:tr>
              <a:tr h="27890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Frequency of Water Supply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685801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700044" y="3205085"/>
          <a:ext cx="5858655" cy="2301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26251">
                  <a:extLst>
                    <a:ext uri="{9D8B030D-6E8A-4147-A177-3AD203B41FA5}">
                      <a16:colId xmlns:a16="http://schemas.microsoft.com/office/drawing/2014/main" xmlns="" val="2337023117"/>
                    </a:ext>
                  </a:extLst>
                </a:gridCol>
                <a:gridCol w="2972268">
                  <a:extLst>
                    <a:ext uri="{9D8B030D-6E8A-4147-A177-3AD203B41FA5}">
                      <a16:colId xmlns:a16="http://schemas.microsoft.com/office/drawing/2014/main" xmlns="" val="262649886"/>
                    </a:ext>
                  </a:extLst>
                </a:gridCol>
                <a:gridCol w="1160136">
                  <a:extLst>
                    <a:ext uri="{9D8B030D-6E8A-4147-A177-3AD203B41FA5}">
                      <a16:colId xmlns:a16="http://schemas.microsoft.com/office/drawing/2014/main" xmlns="" val="1640161284"/>
                    </a:ext>
                  </a:extLst>
                </a:gridCol>
              </a:tblGrid>
              <a:tr h="85541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The most Vulnerable wards</a:t>
                      </a:r>
                    </a:p>
                    <a:p>
                      <a:pPr algn="ctr"/>
                      <a:endParaRPr lang="en-IN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Wards Number</a:t>
                      </a:r>
                    </a:p>
                    <a:p>
                      <a:pPr algn="ctr"/>
                      <a:endParaRPr lang="en-IN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accent4"/>
                          </a:solidFill>
                        </a:rPr>
                        <a:t>(Out</a:t>
                      </a:r>
                      <a:r>
                        <a:rPr lang="en-IN" baseline="0" dirty="0" smtClean="0">
                          <a:solidFill>
                            <a:schemeClr val="accent4"/>
                          </a:solidFill>
                        </a:rPr>
                        <a:t> of 10 Thermal Hotspots)</a:t>
                      </a:r>
                      <a:endParaRPr lang="en-IN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Total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936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Low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Nil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Nil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Medium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 ( 9 , 12</a:t>
                      </a:r>
                      <a:r>
                        <a:rPr lang="en-IN" baseline="0" dirty="0" smtClean="0"/>
                        <a:t> , 20 )</a:t>
                      </a:r>
                      <a:endParaRPr lang="en-IN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3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659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High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( 1 , 5, 6 , 7 , 15 , 23 , 65 )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7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4238616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1" t="71009" r="4496" b="6518"/>
          <a:stretch/>
        </p:blipFill>
        <p:spPr>
          <a:xfrm>
            <a:off x="3931066" y="4974752"/>
            <a:ext cx="1187866" cy="13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9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Access to Electricity - Bhubaneswar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8" t="1305" b="2496"/>
          <a:stretch/>
        </p:blipFill>
        <p:spPr>
          <a:xfrm>
            <a:off x="678319" y="610136"/>
            <a:ext cx="4572526" cy="585997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700044" y="1437954"/>
          <a:ext cx="5858656" cy="1285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29328">
                  <a:extLst>
                    <a:ext uri="{9D8B030D-6E8A-4147-A177-3AD203B41FA5}">
                      <a16:colId xmlns:a16="http://schemas.microsoft.com/office/drawing/2014/main" xmlns="" val="1725650102"/>
                    </a:ext>
                  </a:extLst>
                </a:gridCol>
                <a:gridCol w="2929328">
                  <a:extLst>
                    <a:ext uri="{9D8B030D-6E8A-4147-A177-3AD203B41FA5}">
                      <a16:colId xmlns:a16="http://schemas.microsoft.com/office/drawing/2014/main" xmlns="" val="3618536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Sector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Parameters</a:t>
                      </a:r>
                      <a:r>
                        <a:rPr lang="en-IN" baseline="0" dirty="0" smtClean="0"/>
                        <a:t> </a:t>
                      </a:r>
                      <a:endParaRPr lang="en-IN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067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dirty="0" smtClean="0"/>
                        <a:t>Electricity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 smtClean="0"/>
                    </a:p>
                    <a:p>
                      <a:pPr algn="ctr"/>
                      <a:r>
                        <a:rPr lang="en-IN" dirty="0" smtClean="0"/>
                        <a:t>Electricity Cut-off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00770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700044" y="3205085"/>
          <a:ext cx="5858655" cy="2570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26251">
                  <a:extLst>
                    <a:ext uri="{9D8B030D-6E8A-4147-A177-3AD203B41FA5}">
                      <a16:colId xmlns:a16="http://schemas.microsoft.com/office/drawing/2014/main" xmlns="" val="2337023117"/>
                    </a:ext>
                  </a:extLst>
                </a:gridCol>
                <a:gridCol w="2972268">
                  <a:extLst>
                    <a:ext uri="{9D8B030D-6E8A-4147-A177-3AD203B41FA5}">
                      <a16:colId xmlns:a16="http://schemas.microsoft.com/office/drawing/2014/main" xmlns="" val="262649886"/>
                    </a:ext>
                  </a:extLst>
                </a:gridCol>
                <a:gridCol w="1160136">
                  <a:extLst>
                    <a:ext uri="{9D8B030D-6E8A-4147-A177-3AD203B41FA5}">
                      <a16:colId xmlns:a16="http://schemas.microsoft.com/office/drawing/2014/main" xmlns="" val="1640161284"/>
                    </a:ext>
                  </a:extLst>
                </a:gridCol>
              </a:tblGrid>
              <a:tr h="85541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The most Vulnerable wards</a:t>
                      </a:r>
                    </a:p>
                    <a:p>
                      <a:pPr algn="ctr"/>
                      <a:endParaRPr lang="en-IN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Wards Number</a:t>
                      </a:r>
                    </a:p>
                    <a:p>
                      <a:pPr algn="ctr"/>
                      <a:endParaRPr lang="en-IN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accent4"/>
                          </a:solidFill>
                        </a:rPr>
                        <a:t>(Out</a:t>
                      </a:r>
                      <a:r>
                        <a:rPr lang="en-IN" baseline="0" dirty="0" smtClean="0">
                          <a:solidFill>
                            <a:schemeClr val="accent4"/>
                          </a:solidFill>
                        </a:rPr>
                        <a:t> of 10 Thermal Hotspots)</a:t>
                      </a:r>
                      <a:endParaRPr lang="en-IN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Total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936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Low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Nil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Nil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Medium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Nil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Nil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659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High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( 1 , 5, 6 , 7 , 9 , 12 , 15 , 23 , 20 , 65 )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10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4238616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1" t="71009" r="4496" b="6518"/>
          <a:stretch/>
        </p:blipFill>
        <p:spPr>
          <a:xfrm>
            <a:off x="3931066" y="4974752"/>
            <a:ext cx="1187866" cy="13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4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8" t="1496" b="2430"/>
          <a:stretch/>
        </p:blipFill>
        <p:spPr>
          <a:xfrm>
            <a:off x="705677" y="623843"/>
            <a:ext cx="4555576" cy="58462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Cooking Facility - Bhubaneswar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1527663"/>
              </p:ext>
            </p:extLst>
          </p:nvPr>
        </p:nvGraphicFramePr>
        <p:xfrm>
          <a:off x="5674407" y="1534988"/>
          <a:ext cx="5858656" cy="121384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29328">
                  <a:extLst>
                    <a:ext uri="{9D8B030D-6E8A-4147-A177-3AD203B41FA5}">
                      <a16:colId xmlns:a16="http://schemas.microsoft.com/office/drawing/2014/main" xmlns="" val="1725650102"/>
                    </a:ext>
                  </a:extLst>
                </a:gridCol>
                <a:gridCol w="2929328">
                  <a:extLst>
                    <a:ext uri="{9D8B030D-6E8A-4147-A177-3AD203B41FA5}">
                      <a16:colId xmlns:a16="http://schemas.microsoft.com/office/drawing/2014/main" xmlns="" val="3618536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Sector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Parameters</a:t>
                      </a:r>
                      <a:r>
                        <a:rPr lang="en-IN" baseline="0" dirty="0" smtClean="0"/>
                        <a:t> </a:t>
                      </a:r>
                      <a:endParaRPr lang="en-IN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0675895"/>
                  </a:ext>
                </a:extLst>
              </a:tr>
              <a:tr h="4721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dirty="0" smtClean="0"/>
                        <a:t>Cooking Facility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Cooking Place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0077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Cooking Fuel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3539879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9644888"/>
              </p:ext>
            </p:extLst>
          </p:nvPr>
        </p:nvGraphicFramePr>
        <p:xfrm>
          <a:off x="5674407" y="3222177"/>
          <a:ext cx="5858655" cy="2301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26251">
                  <a:extLst>
                    <a:ext uri="{9D8B030D-6E8A-4147-A177-3AD203B41FA5}">
                      <a16:colId xmlns:a16="http://schemas.microsoft.com/office/drawing/2014/main" xmlns="" val="2337023117"/>
                    </a:ext>
                  </a:extLst>
                </a:gridCol>
                <a:gridCol w="2972268">
                  <a:extLst>
                    <a:ext uri="{9D8B030D-6E8A-4147-A177-3AD203B41FA5}">
                      <a16:colId xmlns:a16="http://schemas.microsoft.com/office/drawing/2014/main" xmlns="" val="262649886"/>
                    </a:ext>
                  </a:extLst>
                </a:gridCol>
                <a:gridCol w="1160136">
                  <a:extLst>
                    <a:ext uri="{9D8B030D-6E8A-4147-A177-3AD203B41FA5}">
                      <a16:colId xmlns:a16="http://schemas.microsoft.com/office/drawing/2014/main" xmlns="" val="1640161284"/>
                    </a:ext>
                  </a:extLst>
                </a:gridCol>
              </a:tblGrid>
              <a:tr h="85541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The most Vulnerable wards</a:t>
                      </a:r>
                    </a:p>
                    <a:p>
                      <a:pPr algn="ctr"/>
                      <a:endParaRPr lang="en-IN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Wards Number</a:t>
                      </a:r>
                    </a:p>
                    <a:p>
                      <a:pPr algn="ctr"/>
                      <a:endParaRPr lang="en-IN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accent4"/>
                          </a:solidFill>
                        </a:rPr>
                        <a:t>(Out</a:t>
                      </a:r>
                      <a:r>
                        <a:rPr lang="en-IN" baseline="0" dirty="0" smtClean="0">
                          <a:solidFill>
                            <a:schemeClr val="accent4"/>
                          </a:solidFill>
                        </a:rPr>
                        <a:t> of 10 Thermal Hotspots)</a:t>
                      </a:r>
                      <a:endParaRPr lang="en-IN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Total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936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Low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( 5 , 15 )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2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Medium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( 6 , 7, 12 , 20 , 25 )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5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659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High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( 1 , 9 , 23 )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3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4238616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1" t="71009" r="4496" b="6518"/>
          <a:stretch/>
        </p:blipFill>
        <p:spPr>
          <a:xfrm>
            <a:off x="3931066" y="4974752"/>
            <a:ext cx="1187866" cy="13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9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0648" y="239241"/>
            <a:ext cx="11719249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IRADe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53162" y="819753"/>
            <a:ext cx="11686735" cy="1938992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ndependent 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advanced research </a:t>
            </a:r>
            <a:r>
              <a:rPr lang="en-I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institute, conducts 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and policy analysis to engage </a:t>
            </a:r>
            <a:r>
              <a:rPr lang="en-I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stakeholders; government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non-governmental organizations, corporations, academic and financial institutions</a:t>
            </a:r>
            <a:r>
              <a:rPr lang="en-I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Top Reputed Think Tank in South Asia working in area of Climate Change, Energy and Sustainable Urban Development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68600" y="3174193"/>
            <a:ext cx="6530716" cy="3127096"/>
            <a:chOff x="558344" y="2702384"/>
            <a:chExt cx="6947256" cy="3700992"/>
          </a:xfrm>
        </p:grpSpPr>
        <p:sp>
          <p:nvSpPr>
            <p:cNvPr id="54" name="Oval 53"/>
            <p:cNvSpPr/>
            <p:nvPr/>
          </p:nvSpPr>
          <p:spPr>
            <a:xfrm>
              <a:off x="558344" y="3987721"/>
              <a:ext cx="1102344" cy="1102344"/>
            </a:xfrm>
            <a:prstGeom prst="ellipse">
              <a:avLst/>
            </a:prstGeom>
            <a:blipFill rotWithShape="0"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artisticCutout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5" name="Oval 54"/>
            <p:cNvSpPr/>
            <p:nvPr/>
          </p:nvSpPr>
          <p:spPr>
            <a:xfrm>
              <a:off x="558344" y="2702384"/>
              <a:ext cx="1102344" cy="1102344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6" name="Oval 55"/>
            <p:cNvSpPr/>
            <p:nvPr/>
          </p:nvSpPr>
          <p:spPr>
            <a:xfrm>
              <a:off x="4316042" y="2848925"/>
              <a:ext cx="1102344" cy="1102344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7" name="Oval 56"/>
            <p:cNvSpPr/>
            <p:nvPr/>
          </p:nvSpPr>
          <p:spPr>
            <a:xfrm>
              <a:off x="4316042" y="3987721"/>
              <a:ext cx="1102344" cy="1102344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8" name="Rectangle 57"/>
            <p:cNvSpPr/>
            <p:nvPr/>
          </p:nvSpPr>
          <p:spPr>
            <a:xfrm>
              <a:off x="5467687" y="2909941"/>
              <a:ext cx="1973929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Climate Change and Environment (CCE)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67687" y="4052705"/>
              <a:ext cx="1973929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Agriculture and Food Security (AFS)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531671" y="5559816"/>
              <a:ext cx="1973929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Poverty Alleviation and Gender (PAG)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3141" y="4186853"/>
              <a:ext cx="2154245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 and Power System (EPS) 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3141" y="5559817"/>
              <a:ext cx="2498219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Asia Centre for Sustainable Development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3142" y="2909941"/>
              <a:ext cx="2154244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Sustainable Urban Development (SUD)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636814" y="5301032"/>
              <a:ext cx="1102344" cy="1102344"/>
            </a:xfrm>
            <a:prstGeom prst="ellipse">
              <a:avLst/>
            </a:prstGeom>
            <a:blipFill dpi="0" rotWithShape="0"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65" name="Oval 64"/>
            <p:cNvSpPr/>
            <p:nvPr/>
          </p:nvSpPr>
          <p:spPr>
            <a:xfrm>
              <a:off x="4365343" y="5301032"/>
              <a:ext cx="1102344" cy="1102344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6" name="Group 5"/>
          <p:cNvGrpSpPr/>
          <p:nvPr/>
        </p:nvGrpSpPr>
        <p:grpSpPr>
          <a:xfrm>
            <a:off x="7414951" y="3183971"/>
            <a:ext cx="4432155" cy="2861788"/>
            <a:chOff x="7662577" y="3013635"/>
            <a:chExt cx="4037619" cy="3029008"/>
          </a:xfrm>
        </p:grpSpPr>
        <p:sp>
          <p:nvSpPr>
            <p:cNvPr id="66" name="TextBox 65"/>
            <p:cNvSpPr txBox="1"/>
            <p:nvPr/>
          </p:nvSpPr>
          <p:spPr>
            <a:xfrm>
              <a:off x="7832518" y="3154897"/>
              <a:ext cx="3697739" cy="2703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IRADe has completed 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 years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US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Since inception provided decision support to </a:t>
              </a:r>
              <a:r>
                <a: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 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Ministries </a:t>
              </a:r>
              <a:r>
                <a: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India 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&amp; concluded </a:t>
              </a:r>
              <a:r>
                <a: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110 plus 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US" sz="1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Centre of Excellence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Ministry of Housing &amp; Urban Affairs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(Since 2008)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62577" y="3013635"/>
              <a:ext cx="4037619" cy="3029008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33150" y="2720167"/>
            <a:ext cx="11726758" cy="3515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Thematic Areas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9569" t="26124" r="6087" b="23602"/>
          <a:stretch/>
        </p:blipFill>
        <p:spPr>
          <a:xfrm>
            <a:off x="10064730" y="6158048"/>
            <a:ext cx="1875167" cy="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2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854" y="2826327"/>
            <a:ext cx="12192000" cy="610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Heat Stress on Livelihood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0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610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Wage Loss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6394" y="5213503"/>
            <a:ext cx="1001921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Wage Losses;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Delhi (36%)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Rajkot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(35%)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Bhubaneswar(28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verage monthly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wage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INR 600 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3799659"/>
              </p:ext>
            </p:extLst>
          </p:nvPr>
        </p:nvGraphicFramePr>
        <p:xfrm>
          <a:off x="6928" y="621884"/>
          <a:ext cx="12171217" cy="260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3614611"/>
              </p:ext>
            </p:extLst>
          </p:nvPr>
        </p:nvGraphicFramePr>
        <p:xfrm>
          <a:off x="6928" y="3279240"/>
          <a:ext cx="12171217" cy="19191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62369">
                  <a:extLst>
                    <a:ext uri="{9D8B030D-6E8A-4147-A177-3AD203B41FA5}">
                      <a16:colId xmlns:a16="http://schemas.microsoft.com/office/drawing/2014/main" xmlns="" val="1195468679"/>
                    </a:ext>
                  </a:extLst>
                </a:gridCol>
                <a:gridCol w="4351774">
                  <a:extLst>
                    <a:ext uri="{9D8B030D-6E8A-4147-A177-3AD203B41FA5}">
                      <a16:colId xmlns:a16="http://schemas.microsoft.com/office/drawing/2014/main" xmlns="" val="2529170964"/>
                    </a:ext>
                  </a:extLst>
                </a:gridCol>
                <a:gridCol w="4057074">
                  <a:extLst>
                    <a:ext uri="{9D8B030D-6E8A-4147-A177-3AD203B41FA5}">
                      <a16:colId xmlns:a16="http://schemas.microsoft.com/office/drawing/2014/main" xmlns="" val="1277966284"/>
                    </a:ext>
                  </a:extLst>
                </a:gridCol>
              </a:tblGrid>
              <a:tr h="41207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Wage Loss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6138311"/>
                  </a:ext>
                </a:extLst>
              </a:tr>
              <a:tr h="412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Bhubaneswar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Rajkot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9622494"/>
                  </a:ext>
                </a:extLst>
              </a:tr>
              <a:tr h="100471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INR 1- 999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 -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INR 2000 - 2999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INR 3000 above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 -  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INR 1-900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924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8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610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Wage Loss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0402386"/>
              </p:ext>
            </p:extLst>
          </p:nvPr>
        </p:nvGraphicFramePr>
        <p:xfrm>
          <a:off x="-1" y="3606736"/>
          <a:ext cx="12191999" cy="27392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11148">
                  <a:extLst>
                    <a:ext uri="{9D8B030D-6E8A-4147-A177-3AD203B41FA5}">
                      <a16:colId xmlns:a16="http://schemas.microsoft.com/office/drawing/2014/main" xmlns="" val="1195468679"/>
                    </a:ext>
                  </a:extLst>
                </a:gridCol>
                <a:gridCol w="2370561">
                  <a:extLst>
                    <a:ext uri="{9D8B030D-6E8A-4147-A177-3AD203B41FA5}">
                      <a16:colId xmlns:a16="http://schemas.microsoft.com/office/drawing/2014/main" xmlns="" val="429876152"/>
                    </a:ext>
                  </a:extLst>
                </a:gridCol>
                <a:gridCol w="3472277">
                  <a:extLst>
                    <a:ext uri="{9D8B030D-6E8A-4147-A177-3AD203B41FA5}">
                      <a16:colId xmlns:a16="http://schemas.microsoft.com/office/drawing/2014/main" xmlns="" val="2529170964"/>
                    </a:ext>
                  </a:extLst>
                </a:gridCol>
                <a:gridCol w="252636">
                  <a:extLst>
                    <a:ext uri="{9D8B030D-6E8A-4147-A177-3AD203B41FA5}">
                      <a16:colId xmlns:a16="http://schemas.microsoft.com/office/drawing/2014/main" xmlns="" val="1277966284"/>
                    </a:ext>
                  </a:extLst>
                </a:gridCol>
                <a:gridCol w="3085377">
                  <a:extLst>
                    <a:ext uri="{9D8B030D-6E8A-4147-A177-3AD203B41FA5}">
                      <a16:colId xmlns:a16="http://schemas.microsoft.com/office/drawing/2014/main" xmlns="" val="3599814697"/>
                    </a:ext>
                  </a:extLst>
                </a:gridCol>
              </a:tblGrid>
              <a:tr h="34643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Wage Loss 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Gender wise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02" marR="79202" marT="39601" marB="3960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138311"/>
                  </a:ext>
                </a:extLst>
              </a:tr>
              <a:tr h="316809">
                <a:tc rowSpan="2"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1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majority Males)</a:t>
                      </a:r>
                      <a:endPara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02" marR="79202" marT="39601" marB="396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 </a:t>
                      </a:r>
                    </a:p>
                  </a:txBody>
                  <a:tcPr marL="79202" marR="79202" marT="39601" marB="39601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Bhubaneswar</a:t>
                      </a:r>
                    </a:p>
                  </a:txBody>
                  <a:tcPr marL="79202" marR="79202" marT="39601" marB="3960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02" marR="79202" marT="39601" marB="396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Rajkot </a:t>
                      </a:r>
                    </a:p>
                  </a:txBody>
                  <a:tcPr marL="79202" marR="79202" marT="39601" marB="39601"/>
                </a:tc>
                <a:extLst>
                  <a:ext uri="{0D108BD9-81ED-4DB2-BD59-A6C34878D82A}">
                    <a16:rowId xmlns:a16="http://schemas.microsoft.com/office/drawing/2014/main" xmlns="" val="3469622494"/>
                  </a:ext>
                </a:extLst>
              </a:tr>
              <a:tr h="260583">
                <a:tc vMerge="1">
                  <a:txBody>
                    <a:bodyPr/>
                    <a:lstStyle/>
                    <a:p>
                      <a:endPara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02" marR="79202" marT="39601" marB="39601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reported </a:t>
                      </a:r>
                    </a:p>
                  </a:txBody>
                  <a:tcPr marL="79202" marR="79202" marT="39601" marB="39601"/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 reported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02" marR="79202" marT="39601" marB="39601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02" marR="79202" marT="39601" marB="39601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 reported </a:t>
                      </a:r>
                    </a:p>
                  </a:txBody>
                  <a:tcPr marL="79202" marR="79202" marT="39601" marB="39601"/>
                </a:tc>
                <a:extLst>
                  <a:ext uri="{0D108BD9-81ED-4DB2-BD59-A6C34878D82A}">
                    <a16:rowId xmlns:a16="http://schemas.microsoft.com/office/drawing/2014/main" xmlns="" val="2389242948"/>
                  </a:ext>
                </a:extLst>
              </a:tr>
              <a:tr h="496389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Loss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02" marR="79202" marT="39601" marB="39601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 marL="79202" marR="79202" marT="39601" marB="39601"/>
                </a:tc>
                <a:tc hMerge="1"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79202" marR="79202" marT="39601" marB="39601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 marL="79202" marR="79202" marT="39601" marB="3960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0209740"/>
                  </a:ext>
                </a:extLst>
              </a:tr>
              <a:tr h="55441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02" marR="79202" marT="39601" marB="396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INR 20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02" marR="79202" marT="39601" marB="396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INR 600</a:t>
                      </a:r>
                      <a:endParaRPr lang="en-US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02" marR="79202" marT="39601" marB="39601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INR 200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02" marR="79202" marT="39601" marB="3960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043017"/>
                  </a:ext>
                </a:extLst>
              </a:tr>
              <a:tr h="55441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79202" marR="79202" marT="39601" marB="39601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INR 125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02" marR="79202" marT="39601" marB="39601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INR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02" marR="79202" marT="39601" marB="39601"/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INR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02" marR="79202" marT="39601" marB="3960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7740367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7187991"/>
              </p:ext>
            </p:extLst>
          </p:nvPr>
        </p:nvGraphicFramePr>
        <p:xfrm>
          <a:off x="0" y="610136"/>
          <a:ext cx="12191999" cy="2992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7343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610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Wage Loss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0521653"/>
              </p:ext>
            </p:extLst>
          </p:nvPr>
        </p:nvGraphicFramePr>
        <p:xfrm>
          <a:off x="13856" y="3931255"/>
          <a:ext cx="12164289" cy="2286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72572">
                  <a:extLst>
                    <a:ext uri="{9D8B030D-6E8A-4147-A177-3AD203B41FA5}">
                      <a16:colId xmlns:a16="http://schemas.microsoft.com/office/drawing/2014/main" xmlns="" val="1195468679"/>
                    </a:ext>
                  </a:extLst>
                </a:gridCol>
                <a:gridCol w="2226795">
                  <a:extLst>
                    <a:ext uri="{9D8B030D-6E8A-4147-A177-3AD203B41FA5}">
                      <a16:colId xmlns:a16="http://schemas.microsoft.com/office/drawing/2014/main" xmlns="" val="429876152"/>
                    </a:ext>
                  </a:extLst>
                </a:gridCol>
                <a:gridCol w="3649468">
                  <a:extLst>
                    <a:ext uri="{9D8B030D-6E8A-4147-A177-3AD203B41FA5}">
                      <a16:colId xmlns:a16="http://schemas.microsoft.com/office/drawing/2014/main" xmlns="" val="2529170964"/>
                    </a:ext>
                  </a:extLst>
                </a:gridCol>
                <a:gridCol w="2515454">
                  <a:extLst>
                    <a:ext uri="{9D8B030D-6E8A-4147-A177-3AD203B41FA5}">
                      <a16:colId xmlns:a16="http://schemas.microsoft.com/office/drawing/2014/main" xmlns="" val="1277966284"/>
                    </a:ext>
                  </a:extLst>
                </a:gridCol>
              </a:tblGrid>
              <a:tr h="39996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Wage Loss 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Occupation wise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6138311"/>
                  </a:ext>
                </a:extLst>
              </a:tr>
              <a:tr h="2887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Casual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Labourers 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Reported maximum wage loss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Bhubaneswar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Rajkot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9622494"/>
                  </a:ext>
                </a:extLst>
              </a:tr>
              <a:tr h="1372265">
                <a:tc vMerge="1"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9242948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3856" y="610136"/>
            <a:ext cx="12178144" cy="3317251"/>
            <a:chOff x="1" y="791705"/>
            <a:chExt cx="7254004" cy="5496834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870180801"/>
                </p:ext>
              </p:extLst>
            </p:nvPr>
          </p:nvGraphicFramePr>
          <p:xfrm>
            <a:off x="1" y="791705"/>
            <a:ext cx="7254004" cy="5496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Oval 15"/>
            <p:cNvSpPr/>
            <p:nvPr/>
          </p:nvSpPr>
          <p:spPr>
            <a:xfrm>
              <a:off x="4266638" y="2665259"/>
              <a:ext cx="966650" cy="27136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229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610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Productivity Loss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5067419"/>
              </p:ext>
            </p:extLst>
          </p:nvPr>
        </p:nvGraphicFramePr>
        <p:xfrm>
          <a:off x="0" y="610136"/>
          <a:ext cx="12192000" cy="3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7395375"/>
              </p:ext>
            </p:extLst>
          </p:nvPr>
        </p:nvGraphicFramePr>
        <p:xfrm>
          <a:off x="0" y="3924960"/>
          <a:ext cx="12178146" cy="2499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375">
                  <a:extLst>
                    <a:ext uri="{9D8B030D-6E8A-4147-A177-3AD203B41FA5}">
                      <a16:colId xmlns:a16="http://schemas.microsoft.com/office/drawing/2014/main" xmlns="" val="1195468679"/>
                    </a:ext>
                  </a:extLst>
                </a:gridCol>
                <a:gridCol w="2743458">
                  <a:extLst>
                    <a:ext uri="{9D8B030D-6E8A-4147-A177-3AD203B41FA5}">
                      <a16:colId xmlns:a16="http://schemas.microsoft.com/office/drawing/2014/main" xmlns="" val="429876152"/>
                    </a:ext>
                  </a:extLst>
                </a:gridCol>
                <a:gridCol w="4343190">
                  <a:extLst>
                    <a:ext uri="{9D8B030D-6E8A-4147-A177-3AD203B41FA5}">
                      <a16:colId xmlns:a16="http://schemas.microsoft.com/office/drawing/2014/main" xmlns="" val="2529170964"/>
                    </a:ext>
                  </a:extLst>
                </a:gridCol>
                <a:gridCol w="1928123">
                  <a:extLst>
                    <a:ext uri="{9D8B030D-6E8A-4147-A177-3AD203B41FA5}">
                      <a16:colId xmlns:a16="http://schemas.microsoft.com/office/drawing/2014/main" xmlns="" val="1277966284"/>
                    </a:ext>
                  </a:extLst>
                </a:gridCol>
              </a:tblGrid>
              <a:tr h="39579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Productivity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Loss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6138311"/>
                  </a:ext>
                </a:extLst>
              </a:tr>
              <a:tr h="361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Bhubaneswar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Rajkot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9622494"/>
                  </a:ext>
                </a:extLst>
              </a:tr>
              <a:tr h="6789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Productivity loss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28% </a:t>
                      </a:r>
                      <a:endParaRPr lang="en-US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35% 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9242948"/>
                  </a:ext>
                </a:extLst>
              </a:tr>
              <a:tr h="9048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of days </a:t>
                      </a:r>
                    </a:p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1- 5 days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1-5 days</a:t>
                      </a:r>
                    </a:p>
                    <a:p>
                      <a:pPr algn="l"/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10-15 days </a:t>
                      </a:r>
                    </a:p>
                    <a:p>
                      <a:pPr algn="ctr"/>
                      <a:endParaRPr lang="en-US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days 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9950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24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610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Productivity Loss Gender wise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6085489"/>
              </p:ext>
            </p:extLst>
          </p:nvPr>
        </p:nvGraphicFramePr>
        <p:xfrm>
          <a:off x="0" y="3802903"/>
          <a:ext cx="12192000" cy="25741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83875">
                  <a:extLst>
                    <a:ext uri="{9D8B030D-6E8A-4147-A177-3AD203B41FA5}">
                      <a16:colId xmlns:a16="http://schemas.microsoft.com/office/drawing/2014/main" xmlns="" val="1195468679"/>
                    </a:ext>
                  </a:extLst>
                </a:gridCol>
                <a:gridCol w="2629678">
                  <a:extLst>
                    <a:ext uri="{9D8B030D-6E8A-4147-A177-3AD203B41FA5}">
                      <a16:colId xmlns:a16="http://schemas.microsoft.com/office/drawing/2014/main" xmlns="" val="429876152"/>
                    </a:ext>
                  </a:extLst>
                </a:gridCol>
                <a:gridCol w="3993624">
                  <a:extLst>
                    <a:ext uri="{9D8B030D-6E8A-4147-A177-3AD203B41FA5}">
                      <a16:colId xmlns:a16="http://schemas.microsoft.com/office/drawing/2014/main" xmlns="" val="2529170964"/>
                    </a:ext>
                  </a:extLst>
                </a:gridCol>
                <a:gridCol w="2284823">
                  <a:extLst>
                    <a:ext uri="{9D8B030D-6E8A-4147-A177-3AD203B41FA5}">
                      <a16:colId xmlns:a16="http://schemas.microsoft.com/office/drawing/2014/main" xmlns="" val="1277966284"/>
                    </a:ext>
                  </a:extLst>
                </a:gridCol>
              </a:tblGrid>
              <a:tr h="37910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Productivity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Loss Gender wise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1" marR="86671" marT="43336" marB="4333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6138311"/>
                  </a:ext>
                </a:extLst>
              </a:tr>
              <a:tr h="346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1" marR="86671" marT="43336" marB="433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 </a:t>
                      </a:r>
                    </a:p>
                  </a:txBody>
                  <a:tcPr marL="86671" marR="86671" marT="43336" marB="433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Bhubaneswar</a:t>
                      </a:r>
                    </a:p>
                  </a:txBody>
                  <a:tcPr marL="86671" marR="86671" marT="43336" marB="433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Rajkot </a:t>
                      </a:r>
                    </a:p>
                  </a:txBody>
                  <a:tcPr marL="86671" marR="86671" marT="43336" marB="43336"/>
                </a:tc>
                <a:extLst>
                  <a:ext uri="{0D108BD9-81ED-4DB2-BD59-A6C34878D82A}">
                    <a16:rowId xmlns:a16="http://schemas.microsoft.com/office/drawing/2014/main" xmlns="" val="3469622494"/>
                  </a:ext>
                </a:extLst>
              </a:tr>
              <a:tr h="7800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Productivity loss reported by Males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1" marR="86671" marT="43336" marB="43336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1" marR="86671" marT="43336" marB="433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  </a:t>
                      </a:r>
                      <a:endParaRPr lang="en-US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1" marR="86671" marT="43336" marB="43336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86671" marR="86671" marT="43336" marB="43336"/>
                </a:tc>
                <a:extLst>
                  <a:ext uri="{0D108BD9-81ED-4DB2-BD59-A6C34878D82A}">
                    <a16:rowId xmlns:a16="http://schemas.microsoft.com/office/drawing/2014/main" xmlns="" val="2389242948"/>
                  </a:ext>
                </a:extLst>
              </a:tr>
              <a:tr h="101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of days </a:t>
                      </a:r>
                    </a:p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1" marR="86671" marT="43336" marB="43336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 hr</a:t>
                      </a:r>
                      <a:endParaRPr lang="en-US" sz="2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hr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1" marR="86671" marT="43336" marB="433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 &amp; Males- 1 day</a:t>
                      </a:r>
                    </a:p>
                  </a:txBody>
                  <a:tcPr marL="86671" marR="86671" marT="43336" marB="43336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Female-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 hr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Males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day</a:t>
                      </a:r>
                    </a:p>
                  </a:txBody>
                  <a:tcPr marL="86671" marR="86671" marT="43336" marB="43336"/>
                </a:tc>
                <a:extLst>
                  <a:ext uri="{0D108BD9-81ED-4DB2-BD59-A6C34878D82A}">
                    <a16:rowId xmlns:a16="http://schemas.microsoft.com/office/drawing/2014/main" xmlns="" val="2229950350"/>
                  </a:ext>
                </a:extLst>
              </a:tr>
            </a:tbl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6963151"/>
              </p:ext>
            </p:extLst>
          </p:nvPr>
        </p:nvGraphicFramePr>
        <p:xfrm>
          <a:off x="0" y="610136"/>
          <a:ext cx="12178145" cy="318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020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610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Productivity Loss Occupation wise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3214367"/>
              </p:ext>
            </p:extLst>
          </p:nvPr>
        </p:nvGraphicFramePr>
        <p:xfrm>
          <a:off x="0" y="610136"/>
          <a:ext cx="11996056" cy="335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7558414"/>
              </p:ext>
            </p:extLst>
          </p:nvPr>
        </p:nvGraphicFramePr>
        <p:xfrm>
          <a:off x="-13856" y="3968092"/>
          <a:ext cx="12192001" cy="2286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70110">
                  <a:extLst>
                    <a:ext uri="{9D8B030D-6E8A-4147-A177-3AD203B41FA5}">
                      <a16:colId xmlns:a16="http://schemas.microsoft.com/office/drawing/2014/main" xmlns="" val="1195468679"/>
                    </a:ext>
                  </a:extLst>
                </a:gridCol>
                <a:gridCol w="2160355">
                  <a:extLst>
                    <a:ext uri="{9D8B030D-6E8A-4147-A177-3AD203B41FA5}">
                      <a16:colId xmlns:a16="http://schemas.microsoft.com/office/drawing/2014/main" xmlns="" val="429876152"/>
                    </a:ext>
                  </a:extLst>
                </a:gridCol>
                <a:gridCol w="3540580">
                  <a:extLst>
                    <a:ext uri="{9D8B030D-6E8A-4147-A177-3AD203B41FA5}">
                      <a16:colId xmlns:a16="http://schemas.microsoft.com/office/drawing/2014/main" xmlns="" val="2529170964"/>
                    </a:ext>
                  </a:extLst>
                </a:gridCol>
                <a:gridCol w="2220956">
                  <a:extLst>
                    <a:ext uri="{9D8B030D-6E8A-4147-A177-3AD203B41FA5}">
                      <a16:colId xmlns:a16="http://schemas.microsoft.com/office/drawing/2014/main" xmlns="" val="1277966284"/>
                    </a:ext>
                  </a:extLst>
                </a:gridCol>
              </a:tblGrid>
              <a:tr h="39996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Productivity losses Occupation wise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6138311"/>
                  </a:ext>
                </a:extLst>
              </a:tr>
              <a:tr h="2887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Casual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Labourers 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(Majority productivity losses observed in casual labourers 30%)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Bhubaneswar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Rajkot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9622494"/>
                  </a:ext>
                </a:extLst>
              </a:tr>
              <a:tr h="1372265">
                <a:tc vMerge="1"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924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02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610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of Heat Related Illness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/>
        </p:nvSpPr>
        <p:spPr>
          <a:xfrm>
            <a:off x="145472" y="463844"/>
            <a:ext cx="11901055" cy="6002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Rash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irritation caused by excessive sweating during hot, humid weather. </a:t>
            </a:r>
          </a:p>
          <a:p>
            <a:pPr algn="just">
              <a:lnSpc>
                <a:spcPct val="1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Cramp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painful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cramps occurs due to low salt level in muscles. </a:t>
            </a:r>
          </a:p>
          <a:p>
            <a:pPr algn="just">
              <a:lnSpc>
                <a:spcPct val="1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Exhaustion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body’s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to excessive water and salt loss through excessive sweating due to heavy physical exertion in hot environment</a:t>
            </a:r>
          </a:p>
          <a:p>
            <a:pPr lvl="0" algn="just">
              <a:lnSpc>
                <a:spcPct val="1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Syncope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fainting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episode occurs in heat, either during prolonged standing or exercise, or when rapidly standing from a lying or sitting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Stroke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form of heat related illness which can sometimes lead to death or permanent disability if not treated at proper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5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610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Stress Symptoms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9994114"/>
              </p:ext>
            </p:extLst>
          </p:nvPr>
        </p:nvGraphicFramePr>
        <p:xfrm>
          <a:off x="49616" y="610136"/>
          <a:ext cx="12128529" cy="369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0915328"/>
              </p:ext>
            </p:extLst>
          </p:nvPr>
        </p:nvGraphicFramePr>
        <p:xfrm>
          <a:off x="0" y="4302798"/>
          <a:ext cx="12178145" cy="20829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95408">
                  <a:extLst>
                    <a:ext uri="{9D8B030D-6E8A-4147-A177-3AD203B41FA5}">
                      <a16:colId xmlns:a16="http://schemas.microsoft.com/office/drawing/2014/main" xmlns="" val="1195468679"/>
                    </a:ext>
                  </a:extLst>
                </a:gridCol>
                <a:gridCol w="2911424">
                  <a:extLst>
                    <a:ext uri="{9D8B030D-6E8A-4147-A177-3AD203B41FA5}">
                      <a16:colId xmlns:a16="http://schemas.microsoft.com/office/drawing/2014/main" xmlns="" val="429876152"/>
                    </a:ext>
                  </a:extLst>
                </a:gridCol>
                <a:gridCol w="4343191">
                  <a:extLst>
                    <a:ext uri="{9D8B030D-6E8A-4147-A177-3AD203B41FA5}">
                      <a16:colId xmlns:a16="http://schemas.microsoft.com/office/drawing/2014/main" xmlns="" val="2529170964"/>
                    </a:ext>
                  </a:extLst>
                </a:gridCol>
                <a:gridCol w="1928122">
                  <a:extLst>
                    <a:ext uri="{9D8B030D-6E8A-4147-A177-3AD203B41FA5}">
                      <a16:colId xmlns:a16="http://schemas.microsoft.com/office/drawing/2014/main" xmlns="" val="1277966284"/>
                    </a:ext>
                  </a:extLst>
                </a:gridCol>
              </a:tblGrid>
              <a:tr h="37613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Stress Symptoms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6138311"/>
                  </a:ext>
                </a:extLst>
              </a:tr>
              <a:tr h="372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Bhubaneswar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Rajkot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9622494"/>
                  </a:ext>
                </a:extLst>
              </a:tr>
              <a:tr h="64525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Exhaustion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9242948"/>
                  </a:ext>
                </a:extLst>
              </a:tr>
              <a:tr h="64525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Stroke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9950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09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610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Stress Symptoms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610136"/>
            <a:ext cx="12192000" cy="394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6339640"/>
              </p:ext>
            </p:extLst>
          </p:nvPr>
        </p:nvGraphicFramePr>
        <p:xfrm>
          <a:off x="0" y="993856"/>
          <a:ext cx="12178145" cy="318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0596586"/>
              </p:ext>
            </p:extLst>
          </p:nvPr>
        </p:nvGraphicFramePr>
        <p:xfrm>
          <a:off x="0" y="4179574"/>
          <a:ext cx="12192000" cy="22866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98816">
                  <a:extLst>
                    <a:ext uri="{9D8B030D-6E8A-4147-A177-3AD203B41FA5}">
                      <a16:colId xmlns:a16="http://schemas.microsoft.com/office/drawing/2014/main" xmlns="" val="1195468679"/>
                    </a:ext>
                  </a:extLst>
                </a:gridCol>
                <a:gridCol w="2914736">
                  <a:extLst>
                    <a:ext uri="{9D8B030D-6E8A-4147-A177-3AD203B41FA5}">
                      <a16:colId xmlns:a16="http://schemas.microsoft.com/office/drawing/2014/main" xmlns="" val="429876152"/>
                    </a:ext>
                  </a:extLst>
                </a:gridCol>
                <a:gridCol w="4348132">
                  <a:extLst>
                    <a:ext uri="{9D8B030D-6E8A-4147-A177-3AD203B41FA5}">
                      <a16:colId xmlns:a16="http://schemas.microsoft.com/office/drawing/2014/main" xmlns="" val="2529170964"/>
                    </a:ext>
                  </a:extLst>
                </a:gridCol>
                <a:gridCol w="1930316">
                  <a:extLst>
                    <a:ext uri="{9D8B030D-6E8A-4147-A177-3AD203B41FA5}">
                      <a16:colId xmlns:a16="http://schemas.microsoft.com/office/drawing/2014/main" xmlns="" val="1277966284"/>
                    </a:ext>
                  </a:extLst>
                </a:gridCol>
              </a:tblGrid>
              <a:tr h="39996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Stress Symptoms  in Females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6138311"/>
                  </a:ext>
                </a:extLst>
              </a:tr>
              <a:tr h="288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Bhubaneswar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Rajkot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9622494"/>
                  </a:ext>
                </a:extLst>
              </a:tr>
              <a:tr h="68613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Females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2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9242948"/>
                  </a:ext>
                </a:extLst>
              </a:tr>
              <a:tr h="68613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stroke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9950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05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Adaptive Action Plans to Manage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Stress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672" y="662251"/>
            <a:ext cx="701435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 management of heat stress risks in India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developing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spatially differentiated (ward wise) gender sensitive Heat Stress Action Plans (HSAPs). </a:t>
            </a:r>
          </a:p>
          <a:p>
            <a:pPr algn="just"/>
            <a:endParaRPr lang="en-US" sz="20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vulnerability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populations during extreme heat events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appropriate, innovative and affordable climate adaptation measures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improving health and livelihood resilience, with consideration of the associated cost effectiveness as well as gender-based implications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 of extreme heat events on health, work productivity and livelihoods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vulnerable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030" y="1226568"/>
            <a:ext cx="4891015" cy="48104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80532" y="733686"/>
            <a:ext cx="1514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cities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5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610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Stress Symptoms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610136"/>
            <a:ext cx="12192000" cy="394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 Type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3496220"/>
              </p:ext>
            </p:extLst>
          </p:nvPr>
        </p:nvGraphicFramePr>
        <p:xfrm>
          <a:off x="0" y="1006721"/>
          <a:ext cx="12191999" cy="229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3048598"/>
              </p:ext>
            </p:extLst>
          </p:nvPr>
        </p:nvGraphicFramePr>
        <p:xfrm>
          <a:off x="1" y="3277207"/>
          <a:ext cx="12191999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98816">
                  <a:extLst>
                    <a:ext uri="{9D8B030D-6E8A-4147-A177-3AD203B41FA5}">
                      <a16:colId xmlns:a16="http://schemas.microsoft.com/office/drawing/2014/main" xmlns="" val="1195468679"/>
                    </a:ext>
                  </a:extLst>
                </a:gridCol>
                <a:gridCol w="2914736">
                  <a:extLst>
                    <a:ext uri="{9D8B030D-6E8A-4147-A177-3AD203B41FA5}">
                      <a16:colId xmlns:a16="http://schemas.microsoft.com/office/drawing/2014/main" xmlns="" val="429876152"/>
                    </a:ext>
                  </a:extLst>
                </a:gridCol>
                <a:gridCol w="4348131">
                  <a:extLst>
                    <a:ext uri="{9D8B030D-6E8A-4147-A177-3AD203B41FA5}">
                      <a16:colId xmlns:a16="http://schemas.microsoft.com/office/drawing/2014/main" xmlns="" val="2529170964"/>
                    </a:ext>
                  </a:extLst>
                </a:gridCol>
                <a:gridCol w="1930316">
                  <a:extLst>
                    <a:ext uri="{9D8B030D-6E8A-4147-A177-3AD203B41FA5}">
                      <a16:colId xmlns:a16="http://schemas.microsoft.com/office/drawing/2014/main" xmlns="" val="1277966284"/>
                    </a:ext>
                  </a:extLst>
                </a:gridCol>
              </a:tblGrid>
              <a:tr h="3720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Stress Symptoms occupation wise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6138311"/>
                  </a:ext>
                </a:extLst>
              </a:tr>
              <a:tr h="372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Bhubaneswar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Rajkot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9622494"/>
                  </a:ext>
                </a:extLst>
              </a:tr>
              <a:tr h="3720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Exhaustion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9242948"/>
                  </a:ext>
                </a:extLst>
              </a:tr>
              <a:tr h="3720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Indoor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workers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496172"/>
                  </a:ext>
                </a:extLst>
              </a:tr>
              <a:tr h="3720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Outdoor workers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1094622"/>
                  </a:ext>
                </a:extLst>
              </a:tr>
              <a:tr h="37205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Stroke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9950350"/>
                  </a:ext>
                </a:extLst>
              </a:tr>
              <a:tr h="372051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Indoor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workers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1318247"/>
                  </a:ext>
                </a:extLst>
              </a:tr>
              <a:tr h="3720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Outdoor workers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571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01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610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Stress Symptoms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610136"/>
            <a:ext cx="12192000" cy="394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09061577"/>
              </p:ext>
            </p:extLst>
          </p:nvPr>
        </p:nvGraphicFramePr>
        <p:xfrm>
          <a:off x="-13855" y="1039726"/>
          <a:ext cx="12191999" cy="209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3468620"/>
              </p:ext>
            </p:extLst>
          </p:nvPr>
        </p:nvGraphicFramePr>
        <p:xfrm>
          <a:off x="-13855" y="3171817"/>
          <a:ext cx="12178144" cy="32542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95408">
                  <a:extLst>
                    <a:ext uri="{9D8B030D-6E8A-4147-A177-3AD203B41FA5}">
                      <a16:colId xmlns:a16="http://schemas.microsoft.com/office/drawing/2014/main" xmlns="" val="1195468679"/>
                    </a:ext>
                  </a:extLst>
                </a:gridCol>
                <a:gridCol w="2911424">
                  <a:extLst>
                    <a:ext uri="{9D8B030D-6E8A-4147-A177-3AD203B41FA5}">
                      <a16:colId xmlns:a16="http://schemas.microsoft.com/office/drawing/2014/main" xmlns="" val="429876152"/>
                    </a:ext>
                  </a:extLst>
                </a:gridCol>
                <a:gridCol w="4343190">
                  <a:extLst>
                    <a:ext uri="{9D8B030D-6E8A-4147-A177-3AD203B41FA5}">
                      <a16:colId xmlns:a16="http://schemas.microsoft.com/office/drawing/2014/main" xmlns="" val="2529170964"/>
                    </a:ext>
                  </a:extLst>
                </a:gridCol>
                <a:gridCol w="1928122">
                  <a:extLst>
                    <a:ext uri="{9D8B030D-6E8A-4147-A177-3AD203B41FA5}">
                      <a16:colId xmlns:a16="http://schemas.microsoft.com/office/drawing/2014/main" xmlns="" val="1277966284"/>
                    </a:ext>
                  </a:extLst>
                </a:gridCol>
              </a:tblGrid>
              <a:tr h="31372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Stress Symptoms age wise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6138311"/>
                  </a:ext>
                </a:extLst>
              </a:tr>
              <a:tr h="313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Bhubaneswar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Rajkot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9622494"/>
                  </a:ext>
                </a:extLst>
              </a:tr>
              <a:tr h="31372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Exhaustion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9242948"/>
                  </a:ext>
                </a:extLst>
              </a:tr>
              <a:tr h="48567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class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496172"/>
                  </a:ext>
                </a:extLst>
              </a:tr>
              <a:tr h="40992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Senior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Citizens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1094622"/>
                  </a:ext>
                </a:extLst>
              </a:tr>
              <a:tr h="31372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Stroke 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9950350"/>
                  </a:ext>
                </a:extLst>
              </a:tr>
              <a:tr h="40992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class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1318247"/>
                  </a:ext>
                </a:extLst>
              </a:tr>
              <a:tr h="48567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Senior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Citizens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571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39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Heat Stress Symptoms - Bhubaneswar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0" t="1246" b="2429"/>
          <a:stretch/>
        </p:blipFill>
        <p:spPr>
          <a:xfrm>
            <a:off x="683662" y="604449"/>
            <a:ext cx="4563455" cy="586566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700043" y="1437954"/>
          <a:ext cx="5858656" cy="1285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29328">
                  <a:extLst>
                    <a:ext uri="{9D8B030D-6E8A-4147-A177-3AD203B41FA5}">
                      <a16:colId xmlns:a16="http://schemas.microsoft.com/office/drawing/2014/main" xmlns="" val="1725650102"/>
                    </a:ext>
                  </a:extLst>
                </a:gridCol>
                <a:gridCol w="2929328">
                  <a:extLst>
                    <a:ext uri="{9D8B030D-6E8A-4147-A177-3AD203B41FA5}">
                      <a16:colId xmlns:a16="http://schemas.microsoft.com/office/drawing/2014/main" xmlns="" val="3618536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Sector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Parameters</a:t>
                      </a:r>
                      <a:r>
                        <a:rPr lang="en-IN" baseline="0" dirty="0" smtClean="0"/>
                        <a:t> </a:t>
                      </a:r>
                      <a:endParaRPr lang="en-IN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067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dirty="0" smtClean="0"/>
                        <a:t>Heat Stress Symptoms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 smtClean="0"/>
                    </a:p>
                    <a:p>
                      <a:pPr algn="ctr"/>
                      <a:r>
                        <a:rPr lang="en-IN" dirty="0" smtClean="0"/>
                        <a:t>Heat Exhaustion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00770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700044" y="3205085"/>
          <a:ext cx="5858655" cy="2570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26251">
                  <a:extLst>
                    <a:ext uri="{9D8B030D-6E8A-4147-A177-3AD203B41FA5}">
                      <a16:colId xmlns:a16="http://schemas.microsoft.com/office/drawing/2014/main" xmlns="" val="2337023117"/>
                    </a:ext>
                  </a:extLst>
                </a:gridCol>
                <a:gridCol w="2972268">
                  <a:extLst>
                    <a:ext uri="{9D8B030D-6E8A-4147-A177-3AD203B41FA5}">
                      <a16:colId xmlns:a16="http://schemas.microsoft.com/office/drawing/2014/main" xmlns="" val="262649886"/>
                    </a:ext>
                  </a:extLst>
                </a:gridCol>
                <a:gridCol w="1160136">
                  <a:extLst>
                    <a:ext uri="{9D8B030D-6E8A-4147-A177-3AD203B41FA5}">
                      <a16:colId xmlns:a16="http://schemas.microsoft.com/office/drawing/2014/main" xmlns="" val="1640161284"/>
                    </a:ext>
                  </a:extLst>
                </a:gridCol>
              </a:tblGrid>
              <a:tr h="85541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The most Vulnerable wards</a:t>
                      </a:r>
                    </a:p>
                    <a:p>
                      <a:pPr algn="ctr"/>
                      <a:endParaRPr lang="en-IN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Wards Number</a:t>
                      </a:r>
                    </a:p>
                    <a:p>
                      <a:pPr algn="ctr"/>
                      <a:endParaRPr lang="en-IN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accent4"/>
                          </a:solidFill>
                        </a:rPr>
                        <a:t>(Out</a:t>
                      </a:r>
                      <a:r>
                        <a:rPr lang="en-IN" baseline="0" dirty="0" smtClean="0">
                          <a:solidFill>
                            <a:schemeClr val="accent4"/>
                          </a:solidFill>
                        </a:rPr>
                        <a:t> of 10 Thermal Hotspots)</a:t>
                      </a:r>
                      <a:endParaRPr lang="en-IN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Total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936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Low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Nil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Nil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Medium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( 1 )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1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659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High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( 5, 6 , 7 , 9 , 12 , 15 , 23 , 20 , 65 )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/>
                        <a:t>9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4238616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1" t="71009" r="4496" b="6518"/>
          <a:stretch/>
        </p:blipFill>
        <p:spPr>
          <a:xfrm>
            <a:off x="3931066" y="4974752"/>
            <a:ext cx="1187866" cy="13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3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3569" y="3650109"/>
            <a:ext cx="3568105" cy="762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9622" y="2158977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 more details contact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Rohit Magotra,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r.magotra@irade.org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4493"/>
            <a:ext cx="2567324" cy="523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7063" y="6025607"/>
            <a:ext cx="2891246" cy="6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9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496" y="1418048"/>
            <a:ext cx="112688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1554" y="1418048"/>
            <a:ext cx="11268892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800600" algn="l"/>
              </a:tabLst>
            </a:pP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800600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115" y="479330"/>
            <a:ext cx="11360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24" y="1046148"/>
            <a:ext cx="11761593" cy="5650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6424" y="40235"/>
            <a:ext cx="1164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March is getting hotter than rest of </a:t>
            </a:r>
            <a:r>
              <a:rPr lang="en-US" sz="2400" b="1" dirty="0" smtClean="0">
                <a:solidFill>
                  <a:srgbClr val="FF0000"/>
                </a:solidFill>
              </a:rPr>
              <a:t>summer </a:t>
            </a:r>
            <a:r>
              <a:rPr lang="en-US" sz="2400" b="1" dirty="0">
                <a:solidFill>
                  <a:srgbClr val="FF0000"/>
                </a:solidFill>
              </a:rPr>
              <a:t>months in Delhi, in terms of </a:t>
            </a:r>
            <a:r>
              <a:rPr lang="en-US" sz="2400" b="1" dirty="0" smtClean="0">
                <a:solidFill>
                  <a:srgbClr val="FF0000"/>
                </a:solidFill>
              </a:rPr>
              <a:t>Tmax </a:t>
            </a:r>
            <a:r>
              <a:rPr lang="en-US" sz="2400" b="1" dirty="0">
                <a:solidFill>
                  <a:srgbClr val="FF0000"/>
                </a:solidFill>
              </a:rPr>
              <a:t>as well </a:t>
            </a:r>
            <a:r>
              <a:rPr lang="en-US" sz="2400" b="1" dirty="0" smtClean="0">
                <a:solidFill>
                  <a:srgbClr val="FF0000"/>
                </a:solidFill>
              </a:rPr>
              <a:t>as Tmin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5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Climatological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Variance – Mean Maximum Temperature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4258" y="610135"/>
            <a:ext cx="4127071" cy="365131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0" y="610136"/>
            <a:ext cx="12192000" cy="3703072"/>
            <a:chOff x="0" y="610136"/>
            <a:chExt cx="12192000" cy="2956024"/>
          </a:xfrm>
        </p:grpSpPr>
        <p:pic>
          <p:nvPicPr>
            <p:cNvPr id="15" name="Google Shape;230;p27"/>
            <p:cNvPicPr preferRelativeResize="0"/>
            <p:nvPr/>
          </p:nvPicPr>
          <p:blipFill rotWithShape="1">
            <a:blip r:embed="rId6">
              <a:alphaModFix/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0" y="610136"/>
              <a:ext cx="4220403" cy="295602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9" name="Picture 8"/>
            <p:cNvPicPr/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5184" y="610136"/>
              <a:ext cx="3816816" cy="295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0347237"/>
              </p:ext>
            </p:extLst>
          </p:nvPr>
        </p:nvGraphicFramePr>
        <p:xfrm>
          <a:off x="110132" y="4296111"/>
          <a:ext cx="11331303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7101">
                  <a:extLst>
                    <a:ext uri="{9D8B030D-6E8A-4147-A177-3AD203B41FA5}">
                      <a16:colId xmlns:a16="http://schemas.microsoft.com/office/drawing/2014/main" xmlns="" val="755748953"/>
                    </a:ext>
                  </a:extLst>
                </a:gridCol>
                <a:gridCol w="3777101">
                  <a:extLst>
                    <a:ext uri="{9D8B030D-6E8A-4147-A177-3AD203B41FA5}">
                      <a16:colId xmlns:a16="http://schemas.microsoft.com/office/drawing/2014/main" xmlns="" val="2561818074"/>
                    </a:ext>
                  </a:extLst>
                </a:gridCol>
                <a:gridCol w="3777101">
                  <a:extLst>
                    <a:ext uri="{9D8B030D-6E8A-4147-A177-3AD203B41FA5}">
                      <a16:colId xmlns:a16="http://schemas.microsoft.com/office/drawing/2014/main" xmlns="" val="858299420"/>
                    </a:ext>
                  </a:extLst>
                </a:gridCol>
              </a:tblGrid>
              <a:tr h="2721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Bhubaneshwar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Rajkot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770491"/>
                  </a:ext>
                </a:extLst>
              </a:tr>
              <a:tr h="872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March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getting heated at relatively faster rate than rest of the summer months.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(1.2 °C) 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records relatively higher temperature than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other summer months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 (1.42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°C)</a:t>
                      </a:r>
                      <a:endParaRPr lang="en-US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April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records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relatively higher temperature than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other summer months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April (1.2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°C)</a:t>
                      </a:r>
                      <a:endParaRPr lang="en-US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5544659"/>
                  </a:ext>
                </a:extLst>
              </a:tr>
              <a:tr h="46980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Humidity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RH- NA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Highest deviation in RH -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 &amp; June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Highest deviation in RH -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</a:t>
                      </a:r>
                    </a:p>
                    <a:p>
                      <a:pPr algn="ctr"/>
                      <a:endParaRPr lang="en-US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80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00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1"/>
            <a:ext cx="12192000" cy="7053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Analysis of 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climatological variation in Delhi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(2010-2018)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496" y="1418048"/>
            <a:ext cx="112688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1554" y="1418048"/>
            <a:ext cx="11268892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800600" algn="l"/>
              </a:tabLst>
            </a:pP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800600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378" y="888274"/>
            <a:ext cx="117050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monthly values of parameters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April, May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plotted against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long-term climatological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see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deviation</a:t>
            </a:r>
          </a:p>
          <a:p>
            <a:pPr algn="just"/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39088" y="1844831"/>
          <a:ext cx="10224656" cy="473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328">
                  <a:extLst>
                    <a:ext uri="{9D8B030D-6E8A-4147-A177-3AD203B41FA5}">
                      <a16:colId xmlns:a16="http://schemas.microsoft.com/office/drawing/2014/main" xmlns="" val="3832281684"/>
                    </a:ext>
                  </a:extLst>
                </a:gridCol>
                <a:gridCol w="5112328">
                  <a:extLst>
                    <a:ext uri="{9D8B030D-6E8A-4147-A177-3AD203B41FA5}">
                      <a16:colId xmlns:a16="http://schemas.microsoft.com/office/drawing/2014/main" xmlns="" val="3389159512"/>
                    </a:ext>
                  </a:extLst>
                </a:gridCol>
              </a:tblGrid>
              <a:tr h="4712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Tmax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Tmin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4982727"/>
                  </a:ext>
                </a:extLst>
              </a:tr>
              <a:tr h="622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(1.2 °C)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March (0.9 °C) </a:t>
                      </a:r>
                      <a:endParaRPr lang="en-US" sz="2000" b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3400775"/>
                  </a:ext>
                </a:extLst>
              </a:tr>
              <a:tr h="622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April (0.5 °C</a:t>
                      </a:r>
                      <a:endParaRPr lang="en-US" sz="2000" b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April (0.43 °C)</a:t>
                      </a:r>
                      <a:endParaRPr lang="en-US" sz="2000" b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4855465"/>
                  </a:ext>
                </a:extLst>
              </a:tr>
              <a:tr h="622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(0.5 °C)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5790894"/>
                  </a:ext>
                </a:extLst>
              </a:tr>
              <a:tr h="471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(0.1 °C)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9036538"/>
                  </a:ext>
                </a:extLst>
              </a:tr>
              <a:tr h="1921159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March getting heated at relatively faster rate than rest of the summer months. 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Summer to arrive early and early incidence of heat waves expected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March &amp; April relatively getting more hot than other summer months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21443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4493"/>
            <a:ext cx="2567324" cy="523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7316" y="6174313"/>
            <a:ext cx="2810512" cy="60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4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Days in Delhi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13326722"/>
              </p:ext>
            </p:extLst>
          </p:nvPr>
        </p:nvGraphicFramePr>
        <p:xfrm>
          <a:off x="1084218" y="738164"/>
          <a:ext cx="9966959" cy="383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4218" y="4841736"/>
            <a:ext cx="9966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heat wave days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recorded in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and 2019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heat wave days have increased from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days (2018) to 66 days (2019)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3 months (April, May, June) –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by 35%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Vulnerability Mapping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05" y="746650"/>
            <a:ext cx="12070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Assessing geographic variability in heat wave vulnerability forms the basis for planning appropriate targeted adaptation strategies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50816" y="1591050"/>
            <a:ext cx="4982887" cy="2400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Vulnerable areas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include: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ess urbanized, slums and scattered settlements,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Minimal access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to water and sanitation,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Minimal presence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of household amenities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225143" y="1591050"/>
            <a:ext cx="6892041" cy="2400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Vulnerable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groups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include: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Economically weaker sections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Elderly, Children, Women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Working individuals – construction workers, factory workers, transportation, sweepers, laborers and vendors/street hawkers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Image result for heat wave vulnerability mapping for in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48"/>
          <a:stretch/>
        </p:blipFill>
        <p:spPr bwMode="auto">
          <a:xfrm>
            <a:off x="0" y="4129272"/>
            <a:ext cx="2964089" cy="23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85" r="15331"/>
          <a:stretch/>
        </p:blipFill>
        <p:spPr bwMode="auto">
          <a:xfrm>
            <a:off x="2964089" y="4128221"/>
            <a:ext cx="2441577" cy="23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5666" y="4128221"/>
            <a:ext cx="2599508" cy="23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28" r="11187"/>
          <a:stretch/>
        </p:blipFill>
        <p:spPr bwMode="auto">
          <a:xfrm>
            <a:off x="8005174" y="4117762"/>
            <a:ext cx="2157729" cy="23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24" r="22889"/>
          <a:stretch/>
        </p:blipFill>
        <p:spPr bwMode="auto">
          <a:xfrm>
            <a:off x="10162903" y="4128221"/>
            <a:ext cx="2015243" cy="23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5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0108"/>
            <a:ext cx="12178145" cy="38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855" y="0"/>
            <a:ext cx="12192000" cy="610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lvl="0" algn="ctr" defTabSz="457200">
              <a:spcBef>
                <a:spcPct val="0"/>
              </a:spcBef>
              <a:buNone/>
              <a:defRPr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Mapping Thermal Hotspots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302" y="961307"/>
            <a:ext cx="11625943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747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Thermal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hotspot maps for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Delhi, Bhubaneshwar and Rajkot developed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IRADe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747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surface temperature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imageries city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taken by LANDSAT 8 and superimposed on the ward-boundaries map of the city to develop the city hot spot area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7747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8006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Wards with temperature above 40 degree Celsius were delineated across the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cities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079"/>
            <a:ext cx="2743200" cy="64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539" y="6342080"/>
            <a:ext cx="2396461" cy="5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71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1784</Words>
  <Application>Microsoft Office PowerPoint</Application>
  <PresentationFormat>Custom</PresentationFormat>
  <Paragraphs>505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314</cp:revision>
  <cp:lastPrinted>2019-11-05T04:53:39Z</cp:lastPrinted>
  <dcterms:created xsi:type="dcterms:W3CDTF">2019-10-24T07:20:23Z</dcterms:created>
  <dcterms:modified xsi:type="dcterms:W3CDTF">2020-02-14T03:52:55Z</dcterms:modified>
</cp:coreProperties>
</file>